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7"/>
  </p:notesMasterIdLst>
  <p:sldIdLst>
    <p:sldId id="258" r:id="rId6"/>
    <p:sldId id="289" r:id="rId7"/>
    <p:sldId id="259" r:id="rId8"/>
    <p:sldId id="274" r:id="rId9"/>
    <p:sldId id="28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3" r:id="rId20"/>
    <p:sldId id="287" r:id="rId21"/>
    <p:sldId id="286" r:id="rId22"/>
    <p:sldId id="285" r:id="rId23"/>
    <p:sldId id="290" r:id="rId24"/>
    <p:sldId id="268" r:id="rId25"/>
    <p:sldId id="270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BEBE"/>
    <a:srgbClr val="C8C611"/>
    <a:srgbClr val="FF007E"/>
    <a:srgbClr val="FF7D00"/>
    <a:srgbClr val="C20000"/>
    <a:srgbClr val="830783"/>
    <a:srgbClr val="098082"/>
    <a:srgbClr val="181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13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4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79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</m:t>
                    </m:r>
                  </m:oMath>
                </a14:m>
                <a:r>
                  <a:rPr lang="en-GB" sz="2800" b="0" dirty="0">
                    <a:ea typeface="Cambria Math" panose="02040503050406030204" pitchFamily="18" charset="0"/>
                  </a:rPr>
                  <a:t> is correct to 1dp. What is the error interval?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×23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865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÷5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convert to an improper fraction.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convert to a mixed number.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Solve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−6&lt;4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State Pythagoras’ Theorem.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Which side of a right angled triangle is the hypotenuse?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Sketch a kite.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How do you indicate that two lines are parallel?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794967"/>
              </a:xfrm>
              <a:prstGeom prst="rect">
                <a:avLst/>
              </a:prstGeom>
              <a:blipFill>
                <a:blip r:embed="rId5"/>
                <a:stretch>
                  <a:fillRect l="-1292" t="-1272" b="-2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9313" r="17266" b="6250"/>
          <a:stretch>
            <a:fillRect/>
          </a:stretch>
        </p:blipFill>
        <p:spPr bwMode="auto">
          <a:xfrm>
            <a:off x="1761872" y="0"/>
            <a:ext cx="871296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i-world-ranking-list.com/lists/details/luch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161" y="720079"/>
            <a:ext cx="3790951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77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264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Finding the Circumference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0" y="116243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You can find the circumference of a circle by using the formula-</a:t>
            </a:r>
          </a:p>
          <a:p>
            <a:endParaRPr lang="en-GB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Circumference = </a:t>
            </a:r>
            <a:r>
              <a:rPr lang="el-GR" sz="3600" dirty="0">
                <a:latin typeface="Comic Sans MS" pitchFamily="66" charset="0"/>
              </a:rPr>
              <a:t>π</a:t>
            </a:r>
            <a:r>
              <a:rPr lang="en-GB" sz="3600" dirty="0">
                <a:latin typeface="Comic Sans MS" pitchFamily="66" charset="0"/>
              </a:rPr>
              <a:t> x diameter</a:t>
            </a:r>
          </a:p>
        </p:txBody>
      </p:sp>
      <p:sp>
        <p:nvSpPr>
          <p:cNvPr id="5" name="Oval 4"/>
          <p:cNvSpPr/>
          <p:nvPr/>
        </p:nvSpPr>
        <p:spPr>
          <a:xfrm>
            <a:off x="2567608" y="2818620"/>
            <a:ext cx="252028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07967" y="2818621"/>
            <a:ext cx="6256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For Example</a:t>
            </a:r>
          </a:p>
          <a:p>
            <a:endParaRPr lang="en-GB" dirty="0"/>
          </a:p>
          <a:p>
            <a:r>
              <a:rPr lang="en-GB" sz="2400" dirty="0">
                <a:latin typeface="Comic Sans MS" pitchFamily="66" charset="0"/>
              </a:rPr>
              <a:t>Circumference = </a:t>
            </a:r>
            <a:r>
              <a:rPr lang="el-GR" sz="2400" dirty="0">
                <a:latin typeface="Comic Sans MS" pitchFamily="66" charset="0"/>
              </a:rPr>
              <a:t>π</a:t>
            </a:r>
            <a:r>
              <a:rPr lang="en-GB" sz="2400" dirty="0">
                <a:latin typeface="Comic Sans MS" pitchFamily="66" charset="0"/>
              </a:rPr>
              <a:t> x 10</a:t>
            </a:r>
            <a:endParaRPr lang="en-GB" sz="2400" baseline="300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                       = 31.41592654....	</a:t>
            </a:r>
          </a:p>
          <a:p>
            <a:r>
              <a:rPr lang="en-GB" sz="2400" dirty="0">
                <a:latin typeface="Comic Sans MS" pitchFamily="66" charset="0"/>
              </a:rPr>
              <a:t>                       = 31.4 cm (to 1 dp) </a:t>
            </a:r>
          </a:p>
          <a:p>
            <a:r>
              <a:rPr lang="en-GB" b="1" dirty="0">
                <a:latin typeface="Comic Sans MS" pitchFamily="66" charset="0"/>
              </a:rPr>
              <a:t>        </a:t>
            </a:r>
            <a:r>
              <a:rPr lang="en-GB" b="1" baseline="30000" dirty="0">
                <a:latin typeface="Comic Sans MS" pitchFamily="66" charset="0"/>
              </a:rPr>
              <a:t> </a:t>
            </a:r>
            <a:endParaRPr lang="en-GB" b="1" baseline="30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7" name="Straight Connector 6"/>
          <p:cNvCxnSpPr>
            <a:stCxn id="5" idx="2"/>
            <a:endCxn id="5" idx="6"/>
          </p:cNvCxnSpPr>
          <p:nvPr/>
        </p:nvCxnSpPr>
        <p:spPr>
          <a:xfrm rot="10800000" flipH="1">
            <a:off x="2567608" y="4078759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3714" y="368271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17796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You can find the circumference of a circle by using the formula-</a:t>
            </a:r>
          </a:p>
          <a:p>
            <a:endParaRPr lang="en-GB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Circumference = </a:t>
            </a:r>
            <a:r>
              <a:rPr lang="el-GR" sz="3600" dirty="0">
                <a:latin typeface="Comic Sans MS" pitchFamily="66" charset="0"/>
              </a:rPr>
              <a:t>π</a:t>
            </a:r>
            <a:r>
              <a:rPr lang="en-GB" sz="3600" dirty="0">
                <a:latin typeface="Comic Sans MS" pitchFamily="66" charset="0"/>
              </a:rPr>
              <a:t> x diameter</a:t>
            </a:r>
          </a:p>
        </p:txBody>
      </p:sp>
      <p:sp>
        <p:nvSpPr>
          <p:cNvPr id="5" name="Oval 4"/>
          <p:cNvSpPr/>
          <p:nvPr/>
        </p:nvSpPr>
        <p:spPr>
          <a:xfrm>
            <a:off x="1775520" y="1124745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71664" y="1124744"/>
            <a:ext cx="4464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For Example-</a:t>
            </a:r>
          </a:p>
          <a:p>
            <a:endParaRPr lang="en-GB" sz="1400" dirty="0"/>
          </a:p>
          <a:p>
            <a:r>
              <a:rPr lang="en-GB" sz="1600" dirty="0">
                <a:latin typeface="Comic Sans MS" pitchFamily="66" charset="0"/>
              </a:rPr>
              <a:t>Circumference = </a:t>
            </a:r>
            <a:r>
              <a:rPr lang="el-GR" sz="1600" dirty="0">
                <a:latin typeface="Comic Sans MS" pitchFamily="66" charset="0"/>
              </a:rPr>
              <a:t>π</a:t>
            </a:r>
            <a:r>
              <a:rPr lang="en-GB" sz="1600" dirty="0">
                <a:latin typeface="Comic Sans MS" pitchFamily="66" charset="0"/>
              </a:rPr>
              <a:t> x 10</a:t>
            </a:r>
            <a:endParaRPr lang="en-GB" sz="1600" baseline="30000" dirty="0">
              <a:latin typeface="Comic Sans MS" pitchFamily="66" charset="0"/>
            </a:endParaRPr>
          </a:p>
          <a:p>
            <a:r>
              <a:rPr lang="en-GB" sz="1600" dirty="0">
                <a:latin typeface="Comic Sans MS" pitchFamily="66" charset="0"/>
              </a:rPr>
              <a:t>                        = 31.41592654....	</a:t>
            </a:r>
          </a:p>
          <a:p>
            <a:r>
              <a:rPr lang="en-GB" sz="1600" dirty="0">
                <a:latin typeface="Comic Sans MS" pitchFamily="66" charset="0"/>
              </a:rPr>
              <a:t>                        = 31.4 cm (to 1 dp) </a:t>
            </a:r>
          </a:p>
        </p:txBody>
      </p:sp>
      <p:cxnSp>
        <p:nvCxnSpPr>
          <p:cNvPr id="7" name="Straight Connector 6"/>
          <p:cNvCxnSpPr>
            <a:stCxn id="5" idx="2"/>
            <a:endCxn id="5" idx="6"/>
          </p:cNvCxnSpPr>
          <p:nvPr/>
        </p:nvCxnSpPr>
        <p:spPr>
          <a:xfrm rot="10800000" flipH="1">
            <a:off x="1775520" y="170080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3555" y="1412776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7568" y="263691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Find the Circumference of a circles with:</a:t>
            </a:r>
          </a:p>
          <a:p>
            <a:pPr marL="342900" indent="-342900">
              <a:buAutoNum type="arabicPeriod"/>
            </a:pPr>
            <a:r>
              <a:rPr lang="en-GB" sz="2400" dirty="0"/>
              <a:t>A diameter of 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/>
              <a:t>8cm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/>
              <a:t>4cm</a:t>
            </a:r>
          </a:p>
          <a:p>
            <a:pPr marL="342900" indent="-342900">
              <a:buAutoNum type="arabicPeriod"/>
            </a:pPr>
            <a:r>
              <a:rPr lang="en-GB" sz="2400" dirty="0"/>
              <a:t>A radius of 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/>
              <a:t>6cm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/>
              <a:t>32cm</a:t>
            </a:r>
          </a:p>
          <a:p>
            <a:pPr lvl="1"/>
            <a:endParaRPr lang="en-GB" sz="2400" dirty="0"/>
          </a:p>
          <a:p>
            <a:pPr marL="800100" lvl="1" indent="-342900">
              <a:buAutoNum type="alphaLcParenR"/>
            </a:pPr>
            <a:endParaRPr lang="en-GB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47943"/>
              </p:ext>
            </p:extLst>
          </p:nvPr>
        </p:nvGraphicFramePr>
        <p:xfrm>
          <a:off x="8688288" y="3171363"/>
          <a:ext cx="1512168" cy="800100"/>
        </p:xfrm>
        <a:graphic>
          <a:graphicData uri="http://schemas.openxmlformats.org/drawingml/2006/table">
            <a:tbl>
              <a:tblPr/>
              <a:tblGrid>
                <a:gridCol w="55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25.1cm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12.6cm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16187"/>
              </p:ext>
            </p:extLst>
          </p:nvPr>
        </p:nvGraphicFramePr>
        <p:xfrm>
          <a:off x="8688288" y="4363503"/>
          <a:ext cx="1944216" cy="800100"/>
        </p:xfrm>
        <a:graphic>
          <a:graphicData uri="http://schemas.openxmlformats.org/drawingml/2006/table">
            <a:tbl>
              <a:tblPr/>
              <a:tblGrid>
                <a:gridCol w="61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37.7cm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201.1cm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56240" y="2595299"/>
            <a:ext cx="316835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9233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9971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Finding the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3552" y="118973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You can find the area of a circle by using the formula-</a:t>
            </a:r>
          </a:p>
          <a:p>
            <a:endParaRPr lang="en-GB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Area= </a:t>
            </a:r>
            <a:r>
              <a:rPr lang="el-GR" sz="3600" dirty="0">
                <a:latin typeface="Comic Sans MS" pitchFamily="66" charset="0"/>
              </a:rPr>
              <a:t>π</a:t>
            </a:r>
            <a:r>
              <a:rPr lang="en-GB" sz="3600" dirty="0">
                <a:latin typeface="Comic Sans MS" pitchFamily="66" charset="0"/>
              </a:rPr>
              <a:t> x Radius</a:t>
            </a:r>
            <a:r>
              <a:rPr lang="en-GB" sz="36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2567608" y="2845913"/>
            <a:ext cx="252028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07968" y="2845914"/>
            <a:ext cx="4464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For Example-</a:t>
            </a:r>
          </a:p>
          <a:p>
            <a:endParaRPr lang="en-GB" dirty="0"/>
          </a:p>
          <a:p>
            <a:r>
              <a:rPr lang="en-GB" sz="2400" dirty="0">
                <a:latin typeface="Comic Sans MS" pitchFamily="66" charset="0"/>
              </a:rPr>
              <a:t>Area= </a:t>
            </a:r>
            <a:r>
              <a:rPr lang="el-GR" sz="2400" dirty="0">
                <a:latin typeface="Comic Sans MS" pitchFamily="66" charset="0"/>
              </a:rPr>
              <a:t>π</a:t>
            </a:r>
            <a:r>
              <a:rPr lang="en-GB" sz="2400" dirty="0">
                <a:latin typeface="Comic Sans MS" pitchFamily="66" charset="0"/>
              </a:rPr>
              <a:t> x 7</a:t>
            </a:r>
            <a:r>
              <a:rPr lang="en-GB" sz="2400" baseline="30000" dirty="0">
                <a:latin typeface="Comic Sans MS" pitchFamily="66" charset="0"/>
              </a:rPr>
              <a:t>2</a:t>
            </a:r>
          </a:p>
          <a:p>
            <a:r>
              <a:rPr lang="en-GB" sz="2400" dirty="0">
                <a:latin typeface="Comic Sans MS" pitchFamily="66" charset="0"/>
              </a:rPr>
              <a:t>          = </a:t>
            </a:r>
            <a:r>
              <a:rPr lang="el-GR" sz="2400" dirty="0">
                <a:latin typeface="Comic Sans MS" pitchFamily="66" charset="0"/>
              </a:rPr>
              <a:t>π</a:t>
            </a:r>
            <a:r>
              <a:rPr lang="en-GB" sz="2400" dirty="0">
                <a:latin typeface="Comic Sans MS" pitchFamily="66" charset="0"/>
              </a:rPr>
              <a:t> x 49	</a:t>
            </a:r>
          </a:p>
          <a:p>
            <a:r>
              <a:rPr lang="en-GB" sz="2400" dirty="0">
                <a:latin typeface="Comic Sans MS" pitchFamily="66" charset="0"/>
              </a:rPr>
              <a:t>           = 153.93804</a:t>
            </a:r>
          </a:p>
          <a:p>
            <a:r>
              <a:rPr lang="en-GB" sz="2400" b="1" dirty="0">
                <a:latin typeface="Comic Sans MS" pitchFamily="66" charset="0"/>
              </a:rPr>
              <a:t>        = 153.9 (to 1dp) cm</a:t>
            </a:r>
            <a:r>
              <a:rPr lang="en-GB" sz="2400" b="1" baseline="30000" dirty="0">
                <a:latin typeface="Comic Sans MS" pitchFamily="66" charset="0"/>
              </a:rPr>
              <a:t>2 </a:t>
            </a:r>
            <a:endParaRPr lang="en-GB" sz="2400" b="1" baseline="30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8" name="Straight Connector 7"/>
          <p:cNvCxnSpPr>
            <a:endCxn id="5" idx="6"/>
          </p:cNvCxnSpPr>
          <p:nvPr/>
        </p:nvCxnSpPr>
        <p:spPr>
          <a:xfrm>
            <a:off x="3719736" y="4070048"/>
            <a:ext cx="1368152" cy="36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7768" y="37100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599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5372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itchFamily="66" charset="0"/>
              </a:rPr>
              <a:t>Finding the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12" y="476675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You can find the area of a circle by using the formula-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Area= </a:t>
            </a:r>
            <a:r>
              <a:rPr lang="el-GR" sz="2400" dirty="0">
                <a:latin typeface="Comic Sans MS" pitchFamily="66" charset="0"/>
              </a:rPr>
              <a:t>π</a:t>
            </a:r>
            <a:r>
              <a:rPr lang="en-GB" sz="2400" dirty="0">
                <a:latin typeface="Comic Sans MS" pitchFamily="66" charset="0"/>
              </a:rPr>
              <a:t> x Radius</a:t>
            </a:r>
            <a:r>
              <a:rPr lang="en-GB" sz="24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420544" y="407522"/>
            <a:ext cx="1285800" cy="12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931696" y="119490"/>
            <a:ext cx="3627958" cy="16927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For Example-</a:t>
            </a:r>
          </a:p>
          <a:p>
            <a:endParaRPr lang="en-GB" sz="1400" dirty="0"/>
          </a:p>
          <a:p>
            <a:r>
              <a:rPr lang="en-GB" dirty="0">
                <a:latin typeface="Comic Sans MS" pitchFamily="66" charset="0"/>
              </a:rPr>
              <a:t>Area= </a:t>
            </a:r>
            <a:r>
              <a:rPr lang="el-GR" dirty="0">
                <a:latin typeface="Comic Sans MS" pitchFamily="66" charset="0"/>
              </a:rPr>
              <a:t>π</a:t>
            </a:r>
            <a:r>
              <a:rPr lang="en-GB" dirty="0">
                <a:latin typeface="Comic Sans MS" pitchFamily="66" charset="0"/>
              </a:rPr>
              <a:t> x 7</a:t>
            </a:r>
            <a:r>
              <a:rPr lang="en-GB" baseline="30000" dirty="0">
                <a:latin typeface="Comic Sans MS" pitchFamily="66" charset="0"/>
              </a:rPr>
              <a:t>2</a:t>
            </a:r>
          </a:p>
          <a:p>
            <a:r>
              <a:rPr lang="en-GB" dirty="0">
                <a:latin typeface="Comic Sans MS" pitchFamily="66" charset="0"/>
              </a:rPr>
              <a:t>          = </a:t>
            </a:r>
            <a:r>
              <a:rPr lang="el-GR" dirty="0">
                <a:latin typeface="Comic Sans MS" pitchFamily="66" charset="0"/>
              </a:rPr>
              <a:t>π</a:t>
            </a:r>
            <a:r>
              <a:rPr lang="en-GB" dirty="0">
                <a:latin typeface="Comic Sans MS" pitchFamily="66" charset="0"/>
              </a:rPr>
              <a:t> x 49	</a:t>
            </a:r>
          </a:p>
          <a:p>
            <a:r>
              <a:rPr lang="en-GB" dirty="0">
                <a:latin typeface="Comic Sans MS" pitchFamily="66" charset="0"/>
              </a:rPr>
              <a:t>           = 153.93804</a:t>
            </a:r>
          </a:p>
          <a:p>
            <a:r>
              <a:rPr lang="en-GB" b="1" dirty="0">
                <a:latin typeface="Comic Sans MS" pitchFamily="66" charset="0"/>
              </a:rPr>
              <a:t>        = 153.9 (to 1dp) cm</a:t>
            </a:r>
            <a:r>
              <a:rPr lang="en-GB" b="1" baseline="30000" dirty="0">
                <a:latin typeface="Comic Sans MS" pitchFamily="66" charset="0"/>
              </a:rPr>
              <a:t>2 </a:t>
            </a:r>
            <a:endParaRPr lang="en-GB" b="1" baseline="30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96609" y="1050422"/>
            <a:ext cx="709736" cy="5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6609" y="695554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974" y="198630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Area of a circle with:</a:t>
            </a:r>
          </a:p>
          <a:p>
            <a:pPr marL="342900" indent="-342900">
              <a:buAutoNum type="arabicPeriod"/>
            </a:pPr>
            <a:r>
              <a:rPr lang="en-GB" sz="2800" dirty="0"/>
              <a:t>A radius of 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800" dirty="0"/>
              <a:t>9cm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800" dirty="0"/>
              <a:t>5cm</a:t>
            </a:r>
          </a:p>
          <a:p>
            <a:pPr marL="342900" indent="-342900">
              <a:buAutoNum type="arabicPeriod"/>
            </a:pPr>
            <a:r>
              <a:rPr lang="en-GB" sz="2800" dirty="0"/>
              <a:t>A diameter of 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800" dirty="0"/>
              <a:t>12cm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800" dirty="0"/>
              <a:t>21cm</a:t>
            </a:r>
          </a:p>
          <a:p>
            <a:pPr lvl="1"/>
            <a:endParaRPr lang="en-GB" sz="2800" dirty="0"/>
          </a:p>
          <a:p>
            <a:pPr marL="800100" lvl="1" indent="-342900">
              <a:buAutoNum type="alphaLcParenR"/>
            </a:pPr>
            <a:endParaRPr lang="en-GB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32242"/>
              </p:ext>
            </p:extLst>
          </p:nvPr>
        </p:nvGraphicFramePr>
        <p:xfrm>
          <a:off x="7054573" y="3061477"/>
          <a:ext cx="1944215" cy="800100"/>
        </p:xfrm>
        <a:graphic>
          <a:graphicData uri="http://schemas.openxmlformats.org/drawingml/2006/table">
            <a:tbl>
              <a:tblPr/>
              <a:tblGrid>
                <a:gridCol w="711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254.5cm²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78.5cm²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10867"/>
              </p:ext>
            </p:extLst>
          </p:nvPr>
        </p:nvGraphicFramePr>
        <p:xfrm>
          <a:off x="7054572" y="4253617"/>
          <a:ext cx="1944216" cy="800100"/>
        </p:xfrm>
        <a:graphic>
          <a:graphicData uri="http://schemas.openxmlformats.org/drawingml/2006/table">
            <a:tbl>
              <a:tblPr/>
              <a:tblGrid>
                <a:gridCol w="61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113.1cm²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346.4cm²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22524" y="2485413"/>
            <a:ext cx="316835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0351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7163" y="142875"/>
            <a:ext cx="11889144" cy="4543425"/>
            <a:chOff x="157163" y="142875"/>
            <a:chExt cx="11889144" cy="45434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163" y="142875"/>
              <a:ext cx="11889144" cy="45434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386763" y="3586163"/>
              <a:ext cx="3457575" cy="110013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443538" y="1985963"/>
                  <a:ext cx="1857375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538" y="1985963"/>
                  <a:ext cx="185737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567363" y="3481388"/>
                  <a:ext cx="1857375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7363" y="3481388"/>
                  <a:ext cx="18573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71663" y="2402681"/>
                  <a:ext cx="1857375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1663" y="2402681"/>
                  <a:ext cx="185737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33576" y="3905398"/>
                  <a:ext cx="1857375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576" y="3905398"/>
                  <a:ext cx="18573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1933576" y="4686300"/>
            <a:ext cx="813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Leave your answers to 1 decimal place</a:t>
            </a:r>
          </a:p>
        </p:txBody>
      </p:sp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69820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>
                  <a:lnSpc>
                    <a:spcPct val="200000"/>
                  </a:lnSpc>
                </a:pPr>
                <a:r>
                  <a:rPr lang="en-GB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=113.1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=42.8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GB" sz="3200" dirty="0">
                    <a:solidFill>
                      <a:schemeClr val="tx1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=0.8</m:t>
                    </m:r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=3.6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20" y="1073874"/>
                <a:ext cx="3383280" cy="4233728"/>
              </a:xfrm>
              <a:prstGeom prst="rect">
                <a:avLst/>
              </a:prstGeom>
              <a:blipFill>
                <a:blip r:embed="rId2"/>
                <a:stretch>
                  <a:fillRect l="-42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69820" y="281394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79709" y="1073874"/>
                <a:ext cx="3570762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6.6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GB" sz="3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709" y="1073874"/>
                <a:ext cx="3570762" cy="4233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879709" y="281394"/>
            <a:ext cx="3570762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9931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>
                  <a:lnSpc>
                    <a:spcPct val="200000"/>
                  </a:lnSpc>
                </a:pPr>
                <a:r>
                  <a:rPr lang="en-GB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=50.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=25.1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GB" sz="3200" dirty="0">
                    <a:solidFill>
                      <a:schemeClr val="tx1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=153.9</m:t>
                    </m:r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=44</m:t>
                      </m:r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31" y="1073874"/>
                <a:ext cx="3383280" cy="4233728"/>
              </a:xfrm>
              <a:prstGeom prst="rect">
                <a:avLst/>
              </a:prstGeom>
              <a:blipFill>
                <a:blip r:embed="rId4"/>
                <a:stretch>
                  <a:fillRect l="-41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59931" y="281394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17923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1" y="101576"/>
            <a:ext cx="6193072" cy="41838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14175" y="101576"/>
            <a:ext cx="5387824" cy="5261994"/>
            <a:chOff x="6514175" y="101576"/>
            <a:chExt cx="5387824" cy="52619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175" y="101576"/>
              <a:ext cx="5387824" cy="526199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514175" y="2169994"/>
              <a:ext cx="118637" cy="47767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6632812" y="101576"/>
            <a:ext cx="4271749" cy="6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32811" y="723331"/>
            <a:ext cx="4817661" cy="723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32810" y="1470154"/>
            <a:ext cx="4817661" cy="1054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32810" y="2548327"/>
            <a:ext cx="4817661" cy="96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817" y="136477"/>
            <a:ext cx="11799325" cy="3575714"/>
            <a:chOff x="142466" y="1050877"/>
            <a:chExt cx="10940350" cy="31731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18411"/>
            <a:stretch/>
          </p:blipFill>
          <p:spPr>
            <a:xfrm>
              <a:off x="142466" y="1050877"/>
              <a:ext cx="9670274" cy="31731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77309"/>
            <a:stretch/>
          </p:blipFill>
          <p:spPr>
            <a:xfrm>
              <a:off x="8393373" y="1050877"/>
              <a:ext cx="2689443" cy="317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0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817" y="136477"/>
            <a:ext cx="11799325" cy="3575714"/>
            <a:chOff x="142466" y="1050877"/>
            <a:chExt cx="10940350" cy="31731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18411"/>
            <a:stretch/>
          </p:blipFill>
          <p:spPr>
            <a:xfrm>
              <a:off x="142466" y="1050877"/>
              <a:ext cx="9670274" cy="31731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77309"/>
            <a:stretch/>
          </p:blipFill>
          <p:spPr>
            <a:xfrm>
              <a:off x="8393373" y="1050877"/>
              <a:ext cx="2689443" cy="317310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D70895-78B8-4172-8702-DBBB621435E3}"/>
              </a:ext>
            </a:extLst>
          </p:cNvPr>
          <p:cNvSpPr txBox="1"/>
          <p:nvPr/>
        </p:nvSpPr>
        <p:spPr>
          <a:xfrm>
            <a:off x="478302" y="3910818"/>
            <a:ext cx="3094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Shaded area = 9²∏ - 4²∏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                      = 204.2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                      = 204 cm² (3sf)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37309-D845-4AFE-BA92-BD54F0864CDB}"/>
              </a:ext>
            </a:extLst>
          </p:cNvPr>
          <p:cNvSpPr txBox="1"/>
          <p:nvPr/>
        </p:nvSpPr>
        <p:spPr>
          <a:xfrm>
            <a:off x="4935416" y="3910818"/>
            <a:ext cx="3094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Shaded area = 14² - 7²∏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                      = 42.06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                      = 42.1 cm² (3sf)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82C0F-B9AE-43EA-B6AA-9635B65A910A}"/>
              </a:ext>
            </a:extLst>
          </p:cNvPr>
          <p:cNvSpPr txBox="1"/>
          <p:nvPr/>
        </p:nvSpPr>
        <p:spPr>
          <a:xfrm>
            <a:off x="8833250" y="3910818"/>
            <a:ext cx="3094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Shaded area = (28²∏ - 12²∏)÷4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                      = 502.65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                      = 503 cm² (3sf)</a:t>
            </a:r>
          </a:p>
        </p:txBody>
      </p:sp>
    </p:spTree>
    <p:extLst>
      <p:ext uri="{BB962C8B-B14F-4D97-AF65-F5344CB8AC3E}">
        <p14:creationId xmlns:p14="http://schemas.microsoft.com/office/powerpoint/2010/main" val="135641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79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</m:t>
                    </m:r>
                  </m:oMath>
                </a14:m>
                <a:r>
                  <a:rPr lang="en-GB" sz="2800" b="0" dirty="0">
                    <a:ea typeface="Cambria Math" panose="02040503050406030204" pitchFamily="18" charset="0"/>
                  </a:rPr>
                  <a:t> is correct to 1dp. What is the error interval?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×23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865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÷5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convert to an improper fraction.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convert to a mixed number.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Solve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−6&lt;4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State Pythagoras’ Theorem.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Which side of a right angled triangle is the hypotenuse?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Sketch a kite.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How do you indicate that two lines are parallel?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794967"/>
              </a:xfrm>
              <a:prstGeom prst="rect">
                <a:avLst/>
              </a:prstGeom>
              <a:blipFill>
                <a:blip r:embed="rId5"/>
                <a:stretch>
                  <a:fillRect l="-1292" t="-1272" b="-2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16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7340782" cy="3566343"/>
          </a:xfrm>
        </p:spPr>
        <p:txBody>
          <a:bodyPr>
            <a:noAutofit/>
          </a:bodyPr>
          <a:lstStyle/>
          <a:p>
            <a:r>
              <a:rPr lang="en-GB" sz="3200" dirty="0"/>
              <a:t>To be able to </a:t>
            </a:r>
            <a:r>
              <a:rPr lang="en-GB" sz="3200" b="1" dirty="0"/>
              <a:t>name all the parts of a circle.</a:t>
            </a:r>
            <a:endParaRPr lang="en-GB" sz="3200" dirty="0"/>
          </a:p>
          <a:p>
            <a:r>
              <a:rPr lang="en-GB" sz="3200" dirty="0"/>
              <a:t>To know and use the formulae for the </a:t>
            </a:r>
            <a:r>
              <a:rPr lang="en-GB" sz="3200" b="1" dirty="0"/>
              <a:t>Area &amp; Circumference of a Circle.</a:t>
            </a:r>
          </a:p>
          <a:p>
            <a:r>
              <a:rPr lang="en-GB" sz="3200" dirty="0"/>
              <a:t>Apply this knowledge in Problem Solving questions.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8831104" y="2917398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8991737" y="1258799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8802326" y="4249427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51412" y="3562420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966483" y="2211222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name all the parts of a circle.</a:t>
            </a:r>
            <a:endParaRPr lang="en-GB" dirty="0"/>
          </a:p>
          <a:p>
            <a:r>
              <a:rPr lang="en-GB" dirty="0"/>
              <a:t>To know and use the formulae for the </a:t>
            </a:r>
            <a:r>
              <a:rPr lang="en-GB" b="1" dirty="0"/>
              <a:t>Area &amp; Circumference of a Circle.</a:t>
            </a:r>
          </a:p>
          <a:p>
            <a:r>
              <a:rPr lang="en-GB" dirty="0"/>
              <a:t>Apply this knowledge in Problem Solving questions.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Title: Circles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rts of a cir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3223" r="2281" b="3340"/>
          <a:stretch/>
        </p:blipFill>
        <p:spPr bwMode="auto">
          <a:xfrm>
            <a:off x="2128838" y="57141"/>
            <a:ext cx="7772400" cy="53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99083">
            <a:off x="7400260" y="1254642"/>
            <a:ext cx="1052624" cy="244549"/>
          </a:xfrm>
          <a:prstGeom prst="rect">
            <a:avLst/>
          </a:prstGeom>
          <a:solidFill>
            <a:srgbClr val="098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7704" y="2374604"/>
            <a:ext cx="745208" cy="241006"/>
          </a:xfrm>
          <a:prstGeom prst="rect">
            <a:avLst/>
          </a:prstGeom>
          <a:solidFill>
            <a:srgbClr val="FF7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9015" y="2509329"/>
            <a:ext cx="773562" cy="244504"/>
          </a:xfrm>
          <a:prstGeom prst="rect">
            <a:avLst/>
          </a:prstGeom>
          <a:solidFill>
            <a:srgbClr val="C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3436" y="2948808"/>
            <a:ext cx="1775261" cy="251592"/>
          </a:xfrm>
          <a:prstGeom prst="rect">
            <a:avLst/>
          </a:prstGeom>
          <a:solidFill>
            <a:srgbClr val="FF00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445" y="1857199"/>
            <a:ext cx="1775261" cy="251592"/>
          </a:xfrm>
          <a:prstGeom prst="rect">
            <a:avLst/>
          </a:prstGeom>
          <a:solidFill>
            <a:srgbClr val="1818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8112" y="3168501"/>
            <a:ext cx="804529" cy="210858"/>
          </a:xfrm>
          <a:prstGeom prst="rect">
            <a:avLst/>
          </a:prstGeom>
          <a:solidFill>
            <a:srgbClr val="8307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0663" y="4313273"/>
            <a:ext cx="2438025" cy="226829"/>
          </a:xfrm>
          <a:prstGeom prst="rect">
            <a:avLst/>
          </a:prstGeom>
          <a:solidFill>
            <a:srgbClr val="C8C6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6386" y="372140"/>
            <a:ext cx="2956592" cy="733646"/>
          </a:xfrm>
          <a:prstGeom prst="rect">
            <a:avLst/>
          </a:prstGeom>
          <a:solidFill>
            <a:srgbClr val="FF00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33411" y="1831359"/>
            <a:ext cx="1814626" cy="433376"/>
          </a:xfrm>
          <a:prstGeom prst="rect">
            <a:avLst/>
          </a:prstGeom>
          <a:solidFill>
            <a:srgbClr val="098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9914" y="2444443"/>
            <a:ext cx="1259584" cy="598262"/>
          </a:xfrm>
          <a:prstGeom prst="rect">
            <a:avLst/>
          </a:prstGeom>
          <a:solidFill>
            <a:srgbClr val="8307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8950" y="3397124"/>
            <a:ext cx="1775261" cy="409332"/>
          </a:xfrm>
          <a:prstGeom prst="rect">
            <a:avLst/>
          </a:prstGeom>
          <a:solidFill>
            <a:srgbClr val="FF00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2040" y="4731486"/>
            <a:ext cx="2438025" cy="393407"/>
          </a:xfrm>
          <a:prstGeom prst="rect">
            <a:avLst/>
          </a:prstGeom>
          <a:solidFill>
            <a:srgbClr val="C8C6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111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53343-4443-487B-B224-E7D90C3295F2}"/>
              </a:ext>
            </a:extLst>
          </p:cNvPr>
          <p:cNvSpPr/>
          <p:nvPr/>
        </p:nvSpPr>
        <p:spPr>
          <a:xfrm>
            <a:off x="1179443" y="742122"/>
            <a:ext cx="9899374" cy="4015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Important! Remember the Diameter is double the Radius and the Radius is half the Diameter.</a:t>
            </a:r>
          </a:p>
        </p:txBody>
      </p:sp>
    </p:spTree>
    <p:extLst>
      <p:ext uri="{BB962C8B-B14F-4D97-AF65-F5344CB8AC3E}">
        <p14:creationId xmlns:p14="http://schemas.microsoft.com/office/powerpoint/2010/main" val="288399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40" y="27298"/>
            <a:ext cx="9144000" cy="6206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haroni" pitchFamily="2" charset="-79"/>
                <a:cs typeface="Aharoni" pitchFamily="2" charset="-79"/>
              </a:rPr>
              <a:t>Match the words to the definitions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73706" y="1083513"/>
            <a:ext cx="5847169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19" y="422827"/>
            <a:ext cx="42485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Sector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Segment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Chord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Radius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Arc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Tangent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Diameter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Circumference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9603" y="723472"/>
            <a:ext cx="64361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1) The length around the outside of a circle</a:t>
            </a:r>
          </a:p>
          <a:p>
            <a:r>
              <a:rPr lang="en-GB" sz="2400" dirty="0"/>
              <a:t>2) A line which just touches a circle at one point</a:t>
            </a:r>
          </a:p>
          <a:p>
            <a:r>
              <a:rPr lang="en-GB" sz="2400" dirty="0"/>
              <a:t>3) A section of a circle which looks like a slice of pizza</a:t>
            </a:r>
          </a:p>
          <a:p>
            <a:r>
              <a:rPr lang="en-GB" sz="2400" dirty="0"/>
              <a:t>4) A section circle formed with an arc and a chord</a:t>
            </a:r>
          </a:p>
          <a:p>
            <a:r>
              <a:rPr lang="en-GB" sz="2400" dirty="0"/>
              <a:t>5) The distance from the centre of a circle to the edge</a:t>
            </a:r>
          </a:p>
          <a:p>
            <a:r>
              <a:rPr lang="en-GB" sz="2400" dirty="0"/>
              <a:t>6) The distance from one side of a circle to the other (through the centre)</a:t>
            </a:r>
          </a:p>
          <a:p>
            <a:r>
              <a:rPr lang="en-GB" sz="2400" dirty="0"/>
              <a:t>7) A section of the curved surface of a circle</a:t>
            </a:r>
          </a:p>
          <a:p>
            <a:r>
              <a:rPr lang="en-GB" sz="2400" dirty="0"/>
              <a:t>8) A straight line connecting two points on the edge of a circle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09811" y="897418"/>
            <a:ext cx="2448272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34100" y="980730"/>
            <a:ext cx="1133862" cy="42600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00177" y="2112331"/>
            <a:ext cx="2467785" cy="24757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64352" y="3355755"/>
            <a:ext cx="2903610" cy="9083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87123" y="2740647"/>
            <a:ext cx="2370960" cy="556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1243" y="3469815"/>
            <a:ext cx="2056719" cy="12576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00238" y="1329842"/>
            <a:ext cx="2267724" cy="27646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93379" y="1464169"/>
            <a:ext cx="2088232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>
                <a:latin typeface="Freestyle Script" pitchFamily="66" charset="0"/>
              </a:rPr>
              <a:t>Pi</a:t>
            </a:r>
            <a:endParaRPr lang="en-GB" b="1" dirty="0">
              <a:latin typeface="Freestyle Script" pitchFamily="66" charset="0"/>
            </a:endParaRPr>
          </a:p>
        </p:txBody>
      </p:sp>
      <p:pic>
        <p:nvPicPr>
          <p:cNvPr id="4" name="Picture 4" descr="B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4444" y="3130849"/>
            <a:ext cx="652137" cy="117693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118098" y="178520"/>
            <a:ext cx="963488" cy="96348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4965970" y="1330647"/>
            <a:ext cx="3312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9666" y="1690688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People noticed that if you divide the circumference of a circle by the diameter you ALWAYS get the same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3682" y="262679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They called the answer Pi (</a:t>
            </a:r>
            <a:r>
              <a:rPr lang="el-GR" dirty="0">
                <a:latin typeface="Comic Sans MS" pitchFamily="66" charset="0"/>
              </a:rPr>
              <a:t>π</a:t>
            </a:r>
            <a:r>
              <a:rPr lang="en-GB" dirty="0">
                <a:latin typeface="Comic Sans MS" pitchFamily="66" charset="0"/>
              </a:rPr>
              <a:t>) , which is: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3682" y="2986831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3.1415926535897932384626433832795028841971693993751058209749445923078164062862089986280348253421170679 8214808651328230664709384460955058223172535940812848111745028410270193852110555964462294895493038196 4428810975665933446128475648233786783165271201909145648566923460348610454326648213393607260249141273 724587006606315588174881520920962829254091715364367892590360011330530548820466521384146951941511609... </a:t>
            </a:r>
          </a:p>
        </p:txBody>
      </p:sp>
      <p:sp>
        <p:nvSpPr>
          <p:cNvPr id="10" name="Cloud 9"/>
          <p:cNvSpPr/>
          <p:nvPr/>
        </p:nvSpPr>
        <p:spPr>
          <a:xfrm>
            <a:off x="3741834" y="3202856"/>
            <a:ext cx="2736304" cy="20162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can use the 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GB" dirty="0">
                <a:solidFill>
                  <a:schemeClr val="tx1"/>
                </a:solidFill>
              </a:rPr>
              <a:t> button on your calculator</a:t>
            </a:r>
          </a:p>
        </p:txBody>
      </p:sp>
    </p:spTree>
    <p:extLst>
      <p:ext uri="{BB962C8B-B14F-4D97-AF65-F5344CB8AC3E}">
        <p14:creationId xmlns:p14="http://schemas.microsoft.com/office/powerpoint/2010/main" val="14427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many digits can you memorise in 30 seconds?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3.141592653589793238462643383279502884197169399375105820974944592307816406286208998628034825342117067982148086513282306647093844609550582231725359408128481117450284102701938521105559644622948954930381964428810975665933446128475648233786783165271201909145648566923460348610454326648213393607260249141273724587006606315588174881520920962829254091715364367892590360011330530548820466521384146951941511609... </a:t>
            </a:r>
          </a:p>
        </p:txBody>
      </p:sp>
    </p:spTree>
    <p:extLst>
      <p:ext uri="{BB962C8B-B14F-4D97-AF65-F5344CB8AC3E}">
        <p14:creationId xmlns:p14="http://schemas.microsoft.com/office/powerpoint/2010/main" val="1674476412"/>
      </p:ext>
    </p:extLst>
  </p:cSld>
  <p:clrMapOvr>
    <a:masterClrMapping/>
  </p:clrMapOvr>
  <p:transition advClick="0" advTm="1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4" y="-221729"/>
            <a:ext cx="10515600" cy="1325563"/>
          </a:xfrm>
        </p:spPr>
        <p:txBody>
          <a:bodyPr/>
          <a:lstStyle/>
          <a:p>
            <a:r>
              <a:rPr lang="en-GB" dirty="0"/>
              <a:t>Write down pi!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96704" y="1013347"/>
            <a:ext cx="9144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3.141592653589793238462643383279502884197169399375105820974944592307816406286208998628034825342117067982148086513282306647093844609550582231725359408128481117450284102701938521105559644622948954930381964428810975665933446128475648233786783165271201909145648566923460348610454326648213393607260249141273724587006606315588174881520920962829254…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3904" y="4300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How did you do? What do you think the world record is?</a:t>
            </a:r>
          </a:p>
        </p:txBody>
      </p:sp>
    </p:spTree>
    <p:extLst>
      <p:ext uri="{BB962C8B-B14F-4D97-AF65-F5344CB8AC3E}">
        <p14:creationId xmlns:p14="http://schemas.microsoft.com/office/powerpoint/2010/main" val="27312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purl.org/dc/elements/1.1/"/>
    <ds:schemaRef ds:uri="a275ba49-db92-471d-8c08-cd84a3a06beb"/>
    <ds:schemaRef ds:uri="f45c64de-80c6-4060-b669-b1ce3442f828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1BE67C-7C4D-4570-AAE7-3407D9BE6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1004</Words>
  <Application>Microsoft Office PowerPoint</Application>
  <PresentationFormat>Widescreen</PresentationFormat>
  <Paragraphs>206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Cambria Math</vt:lpstr>
      <vt:lpstr>Comic Sans MS</vt:lpstr>
      <vt:lpstr>Freestyle Script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</vt:lpstr>
      <vt:lpstr>How many digits can you memorise in 30 seconds?</vt:lpstr>
      <vt:lpstr>Write down pi!</vt:lpstr>
      <vt:lpstr>PowerPoint Presentation</vt:lpstr>
      <vt:lpstr>Finding the Circumference</vt:lpstr>
      <vt:lpstr>PowerPoint Presentation</vt:lpstr>
      <vt:lpstr>Finding the Area</vt:lpstr>
      <vt:lpstr>Finding the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65</cp:revision>
  <cp:lastPrinted>2017-05-19T11:56:43Z</cp:lastPrinted>
  <dcterms:created xsi:type="dcterms:W3CDTF">2017-05-17T10:50:23Z</dcterms:created>
  <dcterms:modified xsi:type="dcterms:W3CDTF">2020-04-23T12:44:14Z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