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2"/>
  </p:notesMasterIdLst>
  <p:sldIdLst>
    <p:sldId id="258" r:id="rId6"/>
    <p:sldId id="293" r:id="rId7"/>
    <p:sldId id="259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9" r:id="rId23"/>
    <p:sldId id="290" r:id="rId24"/>
    <p:sldId id="291" r:id="rId25"/>
    <p:sldId id="287" r:id="rId26"/>
    <p:sldId id="294" r:id="rId27"/>
    <p:sldId id="288" r:id="rId28"/>
    <p:sldId id="295" r:id="rId29"/>
    <p:sldId id="268" r:id="rId30"/>
    <p:sldId id="270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49850-C4CD-44F6-A1E0-83FDAA6D543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4946-F840-4432-A32D-D6DE0E4EA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64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7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4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2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7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1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7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9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55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5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6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0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8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79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59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6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6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5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0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6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5486400"/>
            <a:ext cx="12261669" cy="14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4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juto2ze8Lg" TargetMode="External"/><Relationship Id="rId2" Type="http://schemas.openxmlformats.org/officeDocument/2006/relationships/hyperlink" Target="https://www.youtube.com/watch?v=gOmj58JdxL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K77Igo39vk" TargetMode="External"/><Relationship Id="rId4" Type="http://schemas.openxmlformats.org/officeDocument/2006/relationships/hyperlink" Target="https://www.youtube.com/watch?v=kwh4SD1ToF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624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×17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46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÷4</m:t>
                    </m:r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</m:e>
                    </m:rad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List the first 5 Square Numbers.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What is the value of the 4 in 0.34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Simplify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−−5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0.25hrs is how many minutes?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Give an angle fact about quadrilaterals.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624471"/>
              </a:xfrm>
              <a:prstGeom prst="rect">
                <a:avLst/>
              </a:prstGeom>
              <a:blipFill>
                <a:blip r:embed="rId5"/>
                <a:stretch>
                  <a:fillRect l="-1292" b="-2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91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6352710" y="324927"/>
            <a:ext cx="5472608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The </a:t>
            </a:r>
            <a:r>
              <a:rPr lang="en-GB" sz="2400" b="1" u="sng" dirty="0">
                <a:latin typeface="Comic Sans MS" pitchFamily="66" charset="0"/>
              </a:rPr>
              <a:t>highest common factor (HCF)</a:t>
            </a:r>
            <a:r>
              <a:rPr lang="en-GB" sz="2400" u="sng" dirty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of two numbers is the highest whole number which divides into both.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773" y="177421"/>
            <a:ext cx="5786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The easier 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8740" y="2442949"/>
            <a:ext cx="9744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Q) Find the Highest Common Factor (HCF) of 32 and 48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5654" y="3398293"/>
            <a:ext cx="211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Factors of 32: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5653" y="3883862"/>
            <a:ext cx="211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Factors of 48: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1056" y="3398293"/>
            <a:ext cx="2415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1, 32, 2, 16, 4, 8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1056" y="3883862"/>
            <a:ext cx="3794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1, 48, 2, 24, 3, 16, 4, 12, 6, 8 </a:t>
            </a:r>
          </a:p>
        </p:txBody>
      </p:sp>
      <p:sp>
        <p:nvSpPr>
          <p:cNvPr id="9" name="Oval 8"/>
          <p:cNvSpPr/>
          <p:nvPr/>
        </p:nvSpPr>
        <p:spPr>
          <a:xfrm>
            <a:off x="4531055" y="3459707"/>
            <a:ext cx="361667" cy="400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531054" y="3921372"/>
            <a:ext cx="361667" cy="400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290781" y="3459706"/>
            <a:ext cx="361667" cy="400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258934" y="3925837"/>
            <a:ext cx="361667" cy="400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663817" y="3428999"/>
            <a:ext cx="361667" cy="400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405344" y="3921372"/>
            <a:ext cx="361667" cy="400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025478" y="3430031"/>
            <a:ext cx="361667" cy="400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771557" y="3921371"/>
            <a:ext cx="361667" cy="400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352710" y="3428998"/>
            <a:ext cx="361667" cy="400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844044" y="3922445"/>
            <a:ext cx="361667" cy="400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415653" y="4681182"/>
            <a:ext cx="5609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Highest Common Factor is 16</a:t>
            </a:r>
          </a:p>
        </p:txBody>
      </p:sp>
    </p:spTree>
    <p:extLst>
      <p:ext uri="{BB962C8B-B14F-4D97-AF65-F5344CB8AC3E}">
        <p14:creationId xmlns:p14="http://schemas.microsoft.com/office/powerpoint/2010/main" val="364661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773" y="177421"/>
            <a:ext cx="5786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The easier 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8740" y="2442949"/>
            <a:ext cx="9744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Q) Find the Lowest Common Multiple (LCM) of 6 and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5654" y="3398293"/>
            <a:ext cx="211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Multiples of 6: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5653" y="3883862"/>
            <a:ext cx="2132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Multiples of 10: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7706" y="3400651"/>
            <a:ext cx="273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6, 12, 18, 24, 30, 36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8114" y="3873857"/>
            <a:ext cx="196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10, 20, 30, 40</a:t>
            </a:r>
          </a:p>
        </p:txBody>
      </p:sp>
      <p:sp>
        <p:nvSpPr>
          <p:cNvPr id="9" name="Oval 8"/>
          <p:cNvSpPr/>
          <p:nvPr/>
        </p:nvSpPr>
        <p:spPr>
          <a:xfrm>
            <a:off x="6168787" y="3434770"/>
            <a:ext cx="361667" cy="400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518812" y="3901137"/>
            <a:ext cx="361667" cy="400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415653" y="4681182"/>
            <a:ext cx="5609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Lowest Common Multiple is 30</a:t>
            </a: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6405344" y="324927"/>
            <a:ext cx="5472608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The </a:t>
            </a:r>
            <a:r>
              <a:rPr lang="en-GB" sz="2400" b="1" u="sng" dirty="0">
                <a:latin typeface="Comic Sans MS" pitchFamily="66" charset="0"/>
              </a:rPr>
              <a:t>lowest common multiple (LCM)</a:t>
            </a:r>
            <a:r>
              <a:rPr lang="en-GB" sz="2400" u="sng" dirty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of two numbers is the smallest number that is a multiple of both.</a:t>
            </a:r>
          </a:p>
        </p:txBody>
      </p:sp>
    </p:spTree>
    <p:extLst>
      <p:ext uri="{BB962C8B-B14F-4D97-AF65-F5344CB8AC3E}">
        <p14:creationId xmlns:p14="http://schemas.microsoft.com/office/powerpoint/2010/main" val="1847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4286" y="1046578"/>
            <a:ext cx="3383280" cy="42337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indent="-514350"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Find the HCF of 18 and 42.</a:t>
            </a:r>
          </a:p>
          <a:p>
            <a:pPr marL="514350" indent="-514350"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Find the HCF of 14 and 32.</a:t>
            </a:r>
          </a:p>
          <a:p>
            <a:pPr marL="514350" indent="-514350"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Find the LCM of 10 and 15.</a:t>
            </a:r>
          </a:p>
          <a:p>
            <a:pPr marL="514350" indent="-514350"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Find the LCM of 36 and 48.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74286" y="254098"/>
            <a:ext cx="3383280" cy="7924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Silver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7784175" y="1046578"/>
            <a:ext cx="3693592" cy="42337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indent="-514350"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Find the HCF of 24 and 64.</a:t>
            </a:r>
          </a:p>
          <a:p>
            <a:pPr marL="514350" indent="-514350"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Find the HCF of 81 and 150.</a:t>
            </a:r>
          </a:p>
          <a:p>
            <a:pPr marL="514350" indent="-514350"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Find the LCM of 25 and 85.</a:t>
            </a:r>
          </a:p>
          <a:p>
            <a:pPr marL="514350" indent="-514350"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Find the LCM of 120 and 160.</a:t>
            </a:r>
          </a:p>
        </p:txBody>
      </p:sp>
      <p:sp>
        <p:nvSpPr>
          <p:cNvPr id="5" name="Rectangle 4"/>
          <p:cNvSpPr/>
          <p:nvPr/>
        </p:nvSpPr>
        <p:spPr>
          <a:xfrm>
            <a:off x="7784175" y="254098"/>
            <a:ext cx="3693592" cy="7924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Gold</a:t>
            </a:r>
          </a:p>
        </p:txBody>
      </p:sp>
      <p:sp>
        <p:nvSpPr>
          <p:cNvPr id="6" name="Rectangle 5"/>
          <p:cNvSpPr/>
          <p:nvPr/>
        </p:nvSpPr>
        <p:spPr>
          <a:xfrm>
            <a:off x="764397" y="1046578"/>
            <a:ext cx="3383280" cy="42337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indent="-514350"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Find the HCF of 4 and 10. </a:t>
            </a:r>
          </a:p>
          <a:p>
            <a:pPr marL="514350" indent="-514350"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Find the HCF of 9 and 15.</a:t>
            </a:r>
          </a:p>
          <a:p>
            <a:pPr marL="514350" indent="-514350"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Find the LCM of 3 and 5.</a:t>
            </a:r>
          </a:p>
          <a:p>
            <a:pPr marL="514350" indent="-514350"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Find the LCM of 4 and 8.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4397" y="254098"/>
            <a:ext cx="3383280" cy="7924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Bronze</a:t>
            </a:r>
          </a:p>
        </p:txBody>
      </p:sp>
      <p:sp>
        <p:nvSpPr>
          <p:cNvPr id="8" name="Rectangle 7"/>
          <p:cNvSpPr/>
          <p:nvPr/>
        </p:nvSpPr>
        <p:spPr>
          <a:xfrm>
            <a:off x="5965926" y="5404513"/>
            <a:ext cx="4353635" cy="76427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21346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4286" y="1046578"/>
            <a:ext cx="3383280" cy="42337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6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2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30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144</a:t>
            </a:r>
          </a:p>
        </p:txBody>
      </p:sp>
      <p:sp>
        <p:nvSpPr>
          <p:cNvPr id="3" name="Rectangle 2"/>
          <p:cNvSpPr/>
          <p:nvPr/>
        </p:nvSpPr>
        <p:spPr>
          <a:xfrm>
            <a:off x="4274286" y="254098"/>
            <a:ext cx="3383280" cy="7924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Silver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7784175" y="1046578"/>
            <a:ext cx="3693592" cy="42337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8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3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425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480</a:t>
            </a:r>
          </a:p>
        </p:txBody>
      </p:sp>
      <p:sp>
        <p:nvSpPr>
          <p:cNvPr id="5" name="Rectangle 4"/>
          <p:cNvSpPr/>
          <p:nvPr/>
        </p:nvSpPr>
        <p:spPr>
          <a:xfrm>
            <a:off x="7784175" y="254098"/>
            <a:ext cx="3693592" cy="7924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Gold</a:t>
            </a:r>
          </a:p>
        </p:txBody>
      </p:sp>
      <p:sp>
        <p:nvSpPr>
          <p:cNvPr id="6" name="Rectangle 5"/>
          <p:cNvSpPr/>
          <p:nvPr/>
        </p:nvSpPr>
        <p:spPr>
          <a:xfrm>
            <a:off x="764397" y="1046578"/>
            <a:ext cx="3383280" cy="42337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2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3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15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Rectangle 6"/>
          <p:cNvSpPr/>
          <p:nvPr/>
        </p:nvSpPr>
        <p:spPr>
          <a:xfrm>
            <a:off x="764397" y="254098"/>
            <a:ext cx="3383280" cy="7924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Bronze</a:t>
            </a:r>
          </a:p>
        </p:txBody>
      </p:sp>
      <p:sp>
        <p:nvSpPr>
          <p:cNvPr id="8" name="Rectangle 7"/>
          <p:cNvSpPr/>
          <p:nvPr/>
        </p:nvSpPr>
        <p:spPr>
          <a:xfrm>
            <a:off x="5965926" y="5404513"/>
            <a:ext cx="4353635" cy="76427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672988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923992" y="396380"/>
            <a:ext cx="56886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Comic Sans MS" pitchFamily="66" charset="0"/>
              </a:rPr>
              <a:t>We can use the </a:t>
            </a:r>
            <a:r>
              <a:rPr lang="en-GB" sz="2000" b="1" dirty="0">
                <a:latin typeface="Comic Sans MS" pitchFamily="66" charset="0"/>
              </a:rPr>
              <a:t>prime factors </a:t>
            </a:r>
            <a:r>
              <a:rPr lang="en-GB" sz="2000" dirty="0">
                <a:latin typeface="Comic Sans MS" pitchFamily="66" charset="0"/>
              </a:rPr>
              <a:t>of a number to find the </a:t>
            </a:r>
            <a:r>
              <a:rPr lang="en-GB" sz="2000" b="1" dirty="0">
                <a:latin typeface="Comic Sans MS" pitchFamily="66" charset="0"/>
              </a:rPr>
              <a:t>HCF</a:t>
            </a:r>
            <a:r>
              <a:rPr lang="en-GB" sz="2000" dirty="0">
                <a:latin typeface="Comic Sans MS" pitchFamily="66" charset="0"/>
              </a:rPr>
              <a:t> and </a:t>
            </a:r>
            <a:r>
              <a:rPr lang="en-GB" sz="2000" b="1" dirty="0">
                <a:latin typeface="Comic Sans MS" pitchFamily="66" charset="0"/>
              </a:rPr>
              <a:t>LCM</a:t>
            </a:r>
            <a:r>
              <a:rPr lang="en-GB" sz="2000" dirty="0">
                <a:latin typeface="Comic Sans MS" pitchFamily="66" charset="0"/>
              </a:rPr>
              <a:t> of larger numbers.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52727" y="1104266"/>
            <a:ext cx="619268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u="sng" dirty="0">
                <a:latin typeface="Comic Sans MS" pitchFamily="66" charset="0"/>
              </a:rPr>
              <a:t>Example:</a:t>
            </a:r>
            <a:r>
              <a:rPr lang="en-GB" dirty="0">
                <a:latin typeface="Comic Sans MS" pitchFamily="66" charset="0"/>
              </a:rPr>
              <a:t> Find the HCF and the LCM of </a:t>
            </a:r>
            <a:r>
              <a:rPr lang="en-GB" b="1" dirty="0">
                <a:latin typeface="Comic Sans MS" pitchFamily="66" charset="0"/>
              </a:rPr>
              <a:t>60</a:t>
            </a:r>
            <a:r>
              <a:rPr lang="en-GB" dirty="0">
                <a:latin typeface="Comic Sans MS" pitchFamily="66" charset="0"/>
              </a:rPr>
              <a:t> and </a:t>
            </a:r>
            <a:r>
              <a:rPr lang="en-GB" b="1" dirty="0">
                <a:latin typeface="Comic Sans MS" pitchFamily="66" charset="0"/>
              </a:rPr>
              <a:t>294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4744" y="1620516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60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6661130" y="1620516"/>
            <a:ext cx="655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omic Sans MS" pitchFamily="66" charset="0"/>
              </a:rPr>
              <a:t>294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601445" y="4264683"/>
            <a:ext cx="18469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2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2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3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5</a:t>
            </a: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6765644" y="4248901"/>
            <a:ext cx="18469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2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3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7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7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9773" y="4280072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60 =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989884" y="4280072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294 =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5878023" y="606129"/>
            <a:ext cx="26035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294 = 2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3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7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7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2758" y="621518"/>
            <a:ext cx="2446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60 = 2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2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3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5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753787" y="1398217"/>
            <a:ext cx="2808312" cy="201622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157943" y="1398217"/>
            <a:ext cx="2808312" cy="201622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7978" y="1250374"/>
            <a:ext cx="46679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60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34207" y="1250374"/>
            <a:ext cx="60785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294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6581780" y="677557"/>
            <a:ext cx="311083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3598245" y="677557"/>
            <a:ext cx="311083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4509871" y="662168"/>
            <a:ext cx="311083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7030151" y="662168"/>
            <a:ext cx="311083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4129079" y="662168"/>
            <a:ext cx="311083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5552293" y="1830265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2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695774" y="240905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3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4941919" y="633381"/>
            <a:ext cx="311083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7462199" y="662168"/>
            <a:ext cx="311083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7894247" y="655327"/>
            <a:ext cx="311083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4440162" y="1846841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2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439569" y="2593716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5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892863" y="184684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91127" y="242834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5469261" y="1546658"/>
            <a:ext cx="768801" cy="1763377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70473" y="3558457"/>
            <a:ext cx="275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HCF of 60 and 294 =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12785" y="3558457"/>
            <a:ext cx="1088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2 x 3 =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78063" y="3558457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6651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/>
      <p:bldP spid="14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5878023" y="606129"/>
            <a:ext cx="26035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294 = 2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3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7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7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2758" y="621518"/>
            <a:ext cx="2446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60 = 2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2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3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5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753787" y="1398217"/>
            <a:ext cx="2808312" cy="201622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157943" y="1398217"/>
            <a:ext cx="2808312" cy="201622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7978" y="1250374"/>
            <a:ext cx="46679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60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34207" y="1250374"/>
            <a:ext cx="60785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294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6581780" y="677557"/>
            <a:ext cx="311083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3598245" y="677557"/>
            <a:ext cx="311083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4509871" y="662168"/>
            <a:ext cx="311083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7030151" y="662168"/>
            <a:ext cx="311083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4129079" y="662168"/>
            <a:ext cx="311083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5552293" y="1830265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2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695774" y="240905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3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4941919" y="633381"/>
            <a:ext cx="311083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7462199" y="662168"/>
            <a:ext cx="311083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7894247" y="655327"/>
            <a:ext cx="311083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4440162" y="1846841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2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439569" y="2593716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5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892863" y="184684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91127" y="242834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70473" y="3558457"/>
            <a:ext cx="275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HCF of 60 and 294 =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12785" y="3558457"/>
            <a:ext cx="1088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2 x 3 =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78063" y="3558457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47169" y="4046382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LCM of 60 and 294 = 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4112989" y="1527361"/>
            <a:ext cx="3530067" cy="1763377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48473" y="4046382"/>
            <a:ext cx="2935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2 x 5 x 2 x 3 x 7 x 7 =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298820" y="4026148"/>
            <a:ext cx="813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2940</a:t>
            </a:r>
          </a:p>
        </p:txBody>
      </p:sp>
    </p:spTree>
    <p:extLst>
      <p:ext uri="{BB962C8B-B14F-4D97-AF65-F5344CB8AC3E}">
        <p14:creationId xmlns:p14="http://schemas.microsoft.com/office/powerpoint/2010/main" val="2013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864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Turn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4520" y="421143"/>
            <a:ext cx="7888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Pick any 4 of the following questions to try and complete: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4018" y="1303950"/>
            <a:ext cx="62779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Find the HCF and LCM of</a:t>
            </a:r>
          </a:p>
          <a:p>
            <a:r>
              <a:rPr lang="en-GB" sz="2800" dirty="0"/>
              <a:t>a)   12 and 20		b)   15 and 40</a:t>
            </a:r>
          </a:p>
          <a:p>
            <a:r>
              <a:rPr lang="en-GB" sz="2800" dirty="0"/>
              <a:t>c)   18 and 24		d)   7 and 12</a:t>
            </a:r>
          </a:p>
          <a:p>
            <a:r>
              <a:rPr lang="en-GB" sz="2800" dirty="0"/>
              <a:t>e)   30 and 42		f)   9 and 60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042" y="3540974"/>
            <a:ext cx="11343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For each question I expect to see: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Prime Factor Decomposition for each number (2 trees)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The Venn Diagram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Answers for the HCF and LCM.</a:t>
            </a:r>
          </a:p>
        </p:txBody>
      </p:sp>
      <p:sp>
        <p:nvSpPr>
          <p:cNvPr id="8" name="Left Brace 7"/>
          <p:cNvSpPr/>
          <p:nvPr/>
        </p:nvSpPr>
        <p:spPr>
          <a:xfrm flipH="1">
            <a:off x="7815263" y="3540974"/>
            <a:ext cx="585787" cy="171450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772526" y="3890392"/>
            <a:ext cx="3171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As you will see on the next slides, I have done this myself for every question.</a:t>
            </a:r>
          </a:p>
        </p:txBody>
      </p:sp>
    </p:spTree>
    <p:extLst>
      <p:ext uri="{BB962C8B-B14F-4D97-AF65-F5344CB8AC3E}">
        <p14:creationId xmlns:p14="http://schemas.microsoft.com/office/powerpoint/2010/main" val="2938787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71449"/>
            <a:ext cx="5534025" cy="5057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137" y="171449"/>
            <a:ext cx="574357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77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23825"/>
            <a:ext cx="5429250" cy="581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74" y="138113"/>
            <a:ext cx="55721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7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624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×17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46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÷4</m:t>
                    </m:r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</m:e>
                    </m:rad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List the first 5 Square Numbers.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What is the value of the 4 in 0.34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Simplify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−−5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0.25hrs is how many minutes?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Give an angle fact about quadrilaterals.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624471"/>
              </a:xfrm>
              <a:prstGeom prst="rect">
                <a:avLst/>
              </a:prstGeom>
              <a:blipFill>
                <a:blip r:embed="rId5"/>
                <a:stretch>
                  <a:fillRect l="-1292" b="-2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BDBD82C-70B3-433A-8CB7-F0308BE36770}"/>
              </a:ext>
            </a:extLst>
          </p:cNvPr>
          <p:cNvSpPr txBox="1"/>
          <p:nvPr/>
        </p:nvSpPr>
        <p:spPr>
          <a:xfrm>
            <a:off x="8136835" y="848139"/>
            <a:ext cx="38461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306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11.5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12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1, 4, 9, 16, 25</a:t>
            </a:r>
          </a:p>
          <a:p>
            <a:r>
              <a:rPr lang="en-GB" sz="2800" dirty="0">
                <a:solidFill>
                  <a:srgbClr val="FF0000"/>
                </a:solidFill>
              </a:rPr>
              <a:t>p (p + 4)</a:t>
            </a:r>
          </a:p>
          <a:p>
            <a:r>
              <a:rPr lang="en-GB" sz="2800" dirty="0">
                <a:solidFill>
                  <a:srgbClr val="FF0000"/>
                </a:solidFill>
              </a:rPr>
              <a:t>4/100</a:t>
            </a:r>
          </a:p>
          <a:p>
            <a:r>
              <a:rPr lang="en-GB" sz="2800" dirty="0">
                <a:solidFill>
                  <a:srgbClr val="FF0000"/>
                </a:solidFill>
              </a:rPr>
              <a:t>31/40</a:t>
            </a:r>
          </a:p>
          <a:p>
            <a:r>
              <a:rPr lang="en-GB" sz="2800" dirty="0">
                <a:solidFill>
                  <a:srgbClr val="FF0000"/>
                </a:solidFill>
              </a:rPr>
              <a:t>9e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15 minutes</a:t>
            </a:r>
          </a:p>
          <a:p>
            <a:r>
              <a:rPr lang="en-GB" sz="2800" dirty="0">
                <a:solidFill>
                  <a:srgbClr val="FF0000"/>
                </a:solidFill>
              </a:rPr>
              <a:t>Angles add up to 360</a:t>
            </a:r>
          </a:p>
        </p:txBody>
      </p:sp>
    </p:spTree>
    <p:extLst>
      <p:ext uri="{BB962C8B-B14F-4D97-AF65-F5344CB8AC3E}">
        <p14:creationId xmlns:p14="http://schemas.microsoft.com/office/powerpoint/2010/main" val="478064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51" y="103708"/>
            <a:ext cx="5753100" cy="5476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193" y="103708"/>
            <a:ext cx="57721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80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73" y="1216498"/>
            <a:ext cx="6049206" cy="22909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238" y="0"/>
            <a:ext cx="9822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Common Worded Exam Questions</a:t>
            </a:r>
          </a:p>
        </p:txBody>
      </p:sp>
    </p:spTree>
    <p:extLst>
      <p:ext uri="{BB962C8B-B14F-4D97-AF65-F5344CB8AC3E}">
        <p14:creationId xmlns:p14="http://schemas.microsoft.com/office/powerpoint/2010/main" val="807224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73" y="1216498"/>
            <a:ext cx="6049206" cy="22909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238" y="0"/>
            <a:ext cx="9822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Common Worded Exam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E9EBF-0239-459D-B7E1-110E6F2524C4}"/>
              </a:ext>
            </a:extLst>
          </p:cNvPr>
          <p:cNvSpPr txBox="1"/>
          <p:nvPr/>
        </p:nvSpPr>
        <p:spPr>
          <a:xfrm>
            <a:off x="834887" y="3790122"/>
            <a:ext cx="10389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0"/>
            </a:pPr>
            <a:r>
              <a:rPr lang="en-GB" sz="2800" dirty="0">
                <a:solidFill>
                  <a:srgbClr val="FF0000"/>
                </a:solidFill>
              </a:rPr>
              <a:t>  40  60  80  100  120  140  160  180  200  220  ……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pPr marL="514350" indent="-514350">
              <a:buAutoNum type="arabicPlain" startAt="36"/>
            </a:pPr>
            <a:r>
              <a:rPr lang="en-GB" sz="2800" dirty="0">
                <a:solidFill>
                  <a:srgbClr val="FF0000"/>
                </a:solidFill>
              </a:rPr>
              <a:t>72  108  144  180  …..</a:t>
            </a:r>
          </a:p>
          <a:p>
            <a:pPr marL="514350" indent="-514350">
              <a:buAutoNum type="arabicPlain" startAt="36"/>
            </a:pPr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180 seconds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75A310-A915-47BF-8D6E-C77AA9D8B6DD}"/>
              </a:ext>
            </a:extLst>
          </p:cNvPr>
          <p:cNvSpPr/>
          <p:nvPr/>
        </p:nvSpPr>
        <p:spPr>
          <a:xfrm>
            <a:off x="5724939" y="3790122"/>
            <a:ext cx="742122" cy="463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067FD3-A890-4125-AC49-F562FA6EAADB}"/>
              </a:ext>
            </a:extLst>
          </p:cNvPr>
          <p:cNvSpPr/>
          <p:nvPr/>
        </p:nvSpPr>
        <p:spPr>
          <a:xfrm>
            <a:off x="3359426" y="4681593"/>
            <a:ext cx="742122" cy="463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837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238" y="0"/>
            <a:ext cx="9822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Common Worded Exam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560" y="1219626"/>
            <a:ext cx="5688838" cy="244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29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238" y="0"/>
            <a:ext cx="9822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Common Worded Exam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560" y="1219626"/>
            <a:ext cx="5688838" cy="2441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0F386B-68F3-4297-A424-93572EDB2D98}"/>
              </a:ext>
            </a:extLst>
          </p:cNvPr>
          <p:cNvSpPr txBox="1"/>
          <p:nvPr/>
        </p:nvSpPr>
        <p:spPr>
          <a:xfrm>
            <a:off x="834887" y="3790122"/>
            <a:ext cx="10389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0"/>
            </a:pPr>
            <a:r>
              <a:rPr lang="en-GB" sz="2800" dirty="0">
                <a:solidFill>
                  <a:srgbClr val="FF0000"/>
                </a:solidFill>
              </a:rPr>
              <a:t>  40  60  80  100  120  140  160  180  200  220  ……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15  30  45  60    …..</a:t>
            </a:r>
          </a:p>
          <a:p>
            <a:pPr marL="514350" indent="-514350">
              <a:buAutoNum type="arabicPlain" startAt="36"/>
            </a:pPr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60 seconds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653669-B10F-4673-83BA-44C0D96288FB}"/>
              </a:ext>
            </a:extLst>
          </p:cNvPr>
          <p:cNvSpPr/>
          <p:nvPr/>
        </p:nvSpPr>
        <p:spPr>
          <a:xfrm>
            <a:off x="1815547" y="3816626"/>
            <a:ext cx="742122" cy="463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08BB4E-DD63-42A0-82C0-A77CB6A611E5}"/>
              </a:ext>
            </a:extLst>
          </p:cNvPr>
          <p:cNvSpPr/>
          <p:nvPr/>
        </p:nvSpPr>
        <p:spPr>
          <a:xfrm>
            <a:off x="2426438" y="4681593"/>
            <a:ext cx="742122" cy="463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04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3" y="-184849"/>
            <a:ext cx="10515600" cy="1325563"/>
          </a:xfrm>
        </p:spPr>
        <p:txBody>
          <a:bodyPr/>
          <a:lstStyle/>
          <a:p>
            <a:r>
              <a:rPr lang="en-GB" dirty="0"/>
              <a:t>Todays Objectives – Have you met them?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5868" y="1893164"/>
            <a:ext cx="8738825" cy="35663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To be able to perform a </a:t>
            </a:r>
            <a:r>
              <a:rPr lang="en-GB" sz="3200" b="1" dirty="0"/>
              <a:t>Prime Factor Decomposition.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To be able to </a:t>
            </a:r>
            <a:r>
              <a:rPr lang="en-GB" sz="3200" b="1" dirty="0"/>
              <a:t>find the HCF and LCM using Venn Diagrams.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868" y="1090750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pic>
        <p:nvPicPr>
          <p:cNvPr id="512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6" t="75833" r="19809" b="2637"/>
          <a:stretch/>
        </p:blipFill>
        <p:spPr bwMode="auto">
          <a:xfrm>
            <a:off x="9492342" y="3003123"/>
            <a:ext cx="927463" cy="9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9652975" y="1344524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25793" r="83440" b="54742"/>
          <a:stretch/>
        </p:blipFill>
        <p:spPr bwMode="auto">
          <a:xfrm>
            <a:off x="9463564" y="4335152"/>
            <a:ext cx="849086" cy="8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10312650" y="3648145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10627721" y="2296947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5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8353" y="54310"/>
            <a:ext cx="57752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Suggested Videos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069" y="1069973"/>
            <a:ext cx="5734598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this lesson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Ordering Numbers: </a:t>
            </a:r>
            <a:r>
              <a:rPr lang="en-GB" dirty="0">
                <a:solidFill>
                  <a:sysClr val="windowText" lastClr="000000"/>
                </a:solidFill>
                <a:hlinkClick r:id="rId2"/>
              </a:rPr>
              <a:t>https://www.youtube.com/watch?v=gOmj58JdxL8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Ordering fractions decimals percentages – </a:t>
            </a:r>
            <a:r>
              <a:rPr lang="en-US" dirty="0" err="1">
                <a:solidFill>
                  <a:schemeClr val="tx1"/>
                </a:solidFill>
              </a:rPr>
              <a:t>Corbettmaths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Percentages: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7795" y="1069973"/>
            <a:ext cx="5551714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next lesson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Adding &amp; Subtracting Fractions: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3"/>
              </a:rPr>
              <a:t>https://www.youtube.com/watch?v=5juto2ze8Lg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Math Antics - Adding and Subtracting Fractions</a:t>
            </a:r>
          </a:p>
          <a:p>
            <a:r>
              <a:rPr lang="en-GB" b="1" dirty="0">
                <a:solidFill>
                  <a:sysClr val="windowText" lastClr="000000"/>
                </a:solidFill>
              </a:rPr>
              <a:t>Working with decimals: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4"/>
              </a:rPr>
              <a:t>https://www.youtube.com/watch?v=kwh4SD1ToFc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Math Antics - Decimal Arithmetic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BIDMAS: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5"/>
              </a:rPr>
              <a:t>https://www.youtube.com/watch?v=6K77Igo39vk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GCSE Maths - BIDMAS - Aslam Tutoring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0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68" y="2121763"/>
            <a:ext cx="10515600" cy="2598329"/>
          </a:xfrm>
        </p:spPr>
        <p:txBody>
          <a:bodyPr>
            <a:normAutofit/>
          </a:bodyPr>
          <a:lstStyle/>
          <a:p>
            <a:r>
              <a:rPr lang="en-GB" dirty="0"/>
              <a:t>To be able to perform a </a:t>
            </a:r>
            <a:r>
              <a:rPr lang="en-GB" b="1" dirty="0"/>
              <a:t>Prime Factor Decomposition.</a:t>
            </a:r>
          </a:p>
          <a:p>
            <a:r>
              <a:rPr lang="en-GB" dirty="0"/>
              <a:t>To be able to </a:t>
            </a:r>
            <a:r>
              <a:rPr lang="en-GB" b="1" dirty="0"/>
              <a:t>find the HCF and LCM using Venn Diagrams.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868" y="1319349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26526" y="500854"/>
            <a:ext cx="518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Title: HCF and LCM</a:t>
            </a:r>
          </a:p>
        </p:txBody>
      </p:sp>
    </p:spTree>
    <p:extLst>
      <p:ext uri="{BB962C8B-B14F-4D97-AF65-F5344CB8AC3E}">
        <p14:creationId xmlns:p14="http://schemas.microsoft.com/office/powerpoint/2010/main" val="423235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23016" r="30502" b="27380"/>
          <a:stretch/>
        </p:blipFill>
        <p:spPr bwMode="auto">
          <a:xfrm>
            <a:off x="3221578" y="201792"/>
            <a:ext cx="5410911" cy="384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05546" y="1422745"/>
            <a:ext cx="3383325" cy="26285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1618" y="4119910"/>
            <a:ext cx="6799677" cy="1475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Sort the digits 1, 2, 3, 4, 5, 6, 7, 8, 9 into the grid so that they obey the row and column headings.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5546" y="2347969"/>
            <a:ext cx="566181" cy="56756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4725" y="2342980"/>
            <a:ext cx="566181" cy="56756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3908" y="1422744"/>
            <a:ext cx="566181" cy="56756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3905" y="3284052"/>
            <a:ext cx="566181" cy="56756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5547" y="1407612"/>
            <a:ext cx="566181" cy="56756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6000" y="3289041"/>
            <a:ext cx="566181" cy="56756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4727" y="1402623"/>
            <a:ext cx="566181" cy="56756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3906" y="2367664"/>
            <a:ext cx="566181" cy="56756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4725" y="3284053"/>
            <a:ext cx="566181" cy="56756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447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401808" y="925654"/>
            <a:ext cx="5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latin typeface="Comic Sans MS" pitchFamily="66" charset="0"/>
              </a:rPr>
              <a:t>36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H="1">
            <a:off x="4258808" y="1337432"/>
            <a:ext cx="11430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03208" y="1732719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3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801608" y="1718432"/>
            <a:ext cx="533400" cy="5334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011408" y="1337432"/>
            <a:ext cx="11430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78208" y="1732719"/>
            <a:ext cx="5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latin typeface="Comic Sans MS" pitchFamily="66" charset="0"/>
              </a:rPr>
              <a:t>12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5859008" y="2175632"/>
            <a:ext cx="1371600" cy="3429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596699" y="2516394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4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7459207" y="2175632"/>
            <a:ext cx="958427" cy="3429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324511" y="2556081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latin typeface="Comic Sans MS" pitchFamily="66" charset="0"/>
              </a:rPr>
              <a:t>3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8249898" y="2516394"/>
            <a:ext cx="533400" cy="5334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4745227" y="2940795"/>
            <a:ext cx="954971" cy="3429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404798" y="3291674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2</a:t>
            </a: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328598" y="3251987"/>
            <a:ext cx="533400" cy="5334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928797" y="2940795"/>
            <a:ext cx="976669" cy="3429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875006" y="3295493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2</a:t>
            </a: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6800393" y="3255806"/>
            <a:ext cx="533400" cy="5334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473908" y="3799808"/>
            <a:ext cx="24465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36 = 2 </a:t>
            </a:r>
            <a:r>
              <a:rPr lang="en-US" sz="2000" dirty="0">
                <a:latin typeface="Comic Sans MS" pitchFamily="66" charset="0"/>
                <a:cs typeface="Arial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2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3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3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897117" y="4346738"/>
            <a:ext cx="12602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= 2</a:t>
            </a:r>
            <a:r>
              <a:rPr lang="en-GB" sz="2000" baseline="30000" dirty="0">
                <a:latin typeface="Comic Sans MS" pitchFamily="66" charset="0"/>
              </a:rPr>
              <a:t>2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3</a:t>
            </a:r>
            <a:r>
              <a:rPr lang="en-GB" sz="2000" baseline="30000" dirty="0">
                <a:latin typeface="Comic Sans MS" pitchFamily="66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12909" y="260824"/>
            <a:ext cx="3797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Comic Sans MS" pitchFamily="66" charset="0"/>
              </a:rPr>
              <a:t>Prime Factor Trees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1574" y="919701"/>
            <a:ext cx="281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36 as a product of its</a:t>
            </a:r>
          </a:p>
          <a:p>
            <a:r>
              <a:rPr lang="en-GB" dirty="0"/>
              <a:t>prime factors.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44752" y="925654"/>
            <a:ext cx="19106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Split the number into two factors. </a:t>
            </a:r>
          </a:p>
          <a:p>
            <a:pPr marL="285750" indent="-285750">
              <a:buFontTx/>
              <a:buChar char="-"/>
            </a:pPr>
            <a:r>
              <a:rPr lang="en-GB" dirty="0"/>
              <a:t>Circle the factors if they are Prime.</a:t>
            </a:r>
          </a:p>
          <a:p>
            <a:pPr marL="285750" indent="-285750">
              <a:buFontTx/>
              <a:buChar char="-"/>
            </a:pPr>
            <a:r>
              <a:rPr lang="en-GB" dirty="0"/>
              <a:t>If not split it down again.</a:t>
            </a:r>
          </a:p>
          <a:p>
            <a:pPr marL="285750" indent="-285750">
              <a:buFontTx/>
              <a:buChar char="-"/>
            </a:pPr>
            <a:r>
              <a:rPr lang="en-GB" dirty="0"/>
              <a:t>List as a multiplication all the numbers circled.</a:t>
            </a:r>
          </a:p>
        </p:txBody>
      </p:sp>
    </p:spTree>
    <p:extLst>
      <p:ext uri="{BB962C8B-B14F-4D97-AF65-F5344CB8AC3E}">
        <p14:creationId xmlns:p14="http://schemas.microsoft.com/office/powerpoint/2010/main" val="38711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885120" y="735104"/>
            <a:ext cx="9348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2100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H="1">
            <a:off x="4306403" y="1064281"/>
            <a:ext cx="619969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99013" y="1471978"/>
            <a:ext cx="5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30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688373" y="1064281"/>
            <a:ext cx="685800" cy="40769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77191" y="1521481"/>
            <a:ext cx="5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latin typeface="Comic Sans MS" pitchFamily="66" charset="0"/>
              </a:rPr>
              <a:t>70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3554773" y="1843599"/>
            <a:ext cx="381000" cy="53295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98463" y="2358795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latin typeface="Comic Sans MS" pitchFamily="66" charset="0"/>
              </a:rPr>
              <a:t>6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354895" y="1843599"/>
            <a:ext cx="375000" cy="3429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723917" y="2168295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latin typeface="Comic Sans MS" pitchFamily="66" charset="0"/>
              </a:rPr>
              <a:t>5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649304" y="2128608"/>
            <a:ext cx="533400" cy="5334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3069863" y="2827108"/>
            <a:ext cx="304800" cy="45114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700862" y="3264314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2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624662" y="3224627"/>
            <a:ext cx="533400" cy="5334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603263" y="2827108"/>
            <a:ext cx="295750" cy="45114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825751" y="327650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latin typeface="Comic Sans MS" pitchFamily="66" charset="0"/>
              </a:rPr>
              <a:t>3</a:t>
            </a: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3751138" y="3236819"/>
            <a:ext cx="533400" cy="5334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5943828" y="1903827"/>
            <a:ext cx="359731" cy="372716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760437" y="2276543"/>
            <a:ext cx="5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10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6814076" y="1933643"/>
            <a:ext cx="322097" cy="252856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158853" y="2168295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latin typeface="Comic Sans MS" pitchFamily="66" charset="0"/>
              </a:rPr>
              <a:t>7</a:t>
            </a: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7084240" y="2128608"/>
            <a:ext cx="533400" cy="5334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>
            <a:off x="5688372" y="2709782"/>
            <a:ext cx="228665" cy="3429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397029" y="3062839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2</a:t>
            </a: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5320829" y="3023152"/>
            <a:ext cx="533400" cy="5334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6145638" y="2709782"/>
            <a:ext cx="304800" cy="3429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6423287" y="3013631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latin typeface="Comic Sans MS" pitchFamily="66" charset="0"/>
              </a:rPr>
              <a:t>5</a:t>
            </a: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6348674" y="2973944"/>
            <a:ext cx="533400" cy="5334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4325826" y="3751737"/>
            <a:ext cx="37224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2100 = 2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2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3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5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5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7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910026" y="4397849"/>
            <a:ext cx="22381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= 2</a:t>
            </a:r>
            <a:r>
              <a:rPr lang="en-GB" sz="2000" baseline="30000" dirty="0">
                <a:latin typeface="Comic Sans MS" pitchFamily="66" charset="0"/>
              </a:rPr>
              <a:t>2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3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5</a:t>
            </a:r>
            <a:r>
              <a:rPr lang="en-GB" sz="2000" baseline="30000" dirty="0">
                <a:latin typeface="Comic Sans MS" pitchFamily="66" charset="0"/>
              </a:rPr>
              <a:t>2 </a:t>
            </a:r>
            <a:r>
              <a:rPr lang="en-US" sz="2000" dirty="0">
                <a:latin typeface="Comic Sans MS" pitchFamily="66" charset="0"/>
              </a:rPr>
              <a:t>×</a:t>
            </a:r>
            <a:r>
              <a:rPr lang="en-GB" sz="2000" dirty="0">
                <a:latin typeface="Comic Sans MS" pitchFamily="66" charset="0"/>
              </a:rPr>
              <a:t> 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75502" y="254151"/>
            <a:ext cx="3797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Comic Sans MS" pitchFamily="66" charset="0"/>
              </a:rPr>
              <a:t>Prime Factor Trees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1574" y="919701"/>
            <a:ext cx="281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2100 as a product of its prime factors.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044752" y="925654"/>
            <a:ext cx="19106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Split the number into two factors. </a:t>
            </a:r>
          </a:p>
          <a:p>
            <a:pPr marL="285750" indent="-285750">
              <a:buFontTx/>
              <a:buChar char="-"/>
            </a:pPr>
            <a:r>
              <a:rPr lang="en-GB" dirty="0"/>
              <a:t>Circle the factors if they are Prime.</a:t>
            </a:r>
          </a:p>
          <a:p>
            <a:pPr marL="285750" indent="-285750">
              <a:buFontTx/>
              <a:buChar char="-"/>
            </a:pPr>
            <a:r>
              <a:rPr lang="en-GB" dirty="0"/>
              <a:t>If not split it down again.</a:t>
            </a:r>
          </a:p>
          <a:p>
            <a:pPr marL="285750" indent="-285750">
              <a:buFontTx/>
              <a:buChar char="-"/>
            </a:pPr>
            <a:r>
              <a:rPr lang="en-GB" dirty="0"/>
              <a:t>List as a multiplication all the numbers circled.</a:t>
            </a:r>
          </a:p>
        </p:txBody>
      </p:sp>
    </p:spTree>
    <p:extLst>
      <p:ext uri="{BB962C8B-B14F-4D97-AF65-F5344CB8AC3E}">
        <p14:creationId xmlns:p14="http://schemas.microsoft.com/office/powerpoint/2010/main" val="234932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9844" y="643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6344" y="374204"/>
            <a:ext cx="812793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50279" y="3444805"/>
            <a:ext cx="5328592" cy="5232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10	14	15	30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6387" y="4093516"/>
            <a:ext cx="5362484" cy="52322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28	48	60	72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0279" y="4773271"/>
            <a:ext cx="5362484" cy="52322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112	240	144	192</a:t>
            </a:r>
          </a:p>
        </p:txBody>
      </p:sp>
      <p:sp>
        <p:nvSpPr>
          <p:cNvPr id="7" name="Rectangle 6"/>
          <p:cNvSpPr/>
          <p:nvPr/>
        </p:nvSpPr>
        <p:spPr>
          <a:xfrm>
            <a:off x="229508" y="0"/>
            <a:ext cx="14425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Turn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508" y="3248168"/>
            <a:ext cx="3810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Write each of these numbers as the product of its prime factors. Pick a difficulty and try to complete all 4 numbers.</a:t>
            </a:r>
          </a:p>
        </p:txBody>
      </p:sp>
    </p:spTree>
    <p:extLst>
      <p:ext uri="{BB962C8B-B14F-4D97-AF65-F5344CB8AC3E}">
        <p14:creationId xmlns:p14="http://schemas.microsoft.com/office/powerpoint/2010/main" val="327138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7197" y="58385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074473" y="713050"/>
            <a:ext cx="7776864" cy="9541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10 = 2x 5		        15 = 3 x 5</a:t>
            </a:r>
          </a:p>
          <a:p>
            <a:r>
              <a:rPr lang="en-GB" sz="2800" dirty="0">
                <a:latin typeface="Comic Sans MS" pitchFamily="66" charset="0"/>
              </a:rPr>
              <a:t>14 = 2 x 7		        30 = 2 x 3 x 5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4473" y="1983326"/>
            <a:ext cx="7776864" cy="95410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28 = 2²x 7		        60 = 2²x 3 x 5</a:t>
            </a:r>
          </a:p>
          <a:p>
            <a:r>
              <a:rPr lang="en-GB" sz="2800" dirty="0">
                <a:latin typeface="Comic Sans MS" pitchFamily="66" charset="0"/>
              </a:rPr>
              <a:t>48 = 2</a:t>
            </a:r>
            <a:r>
              <a:rPr lang="en-GB" sz="2800" baseline="30000" dirty="0">
                <a:latin typeface="Comic Sans MS" pitchFamily="66" charset="0"/>
              </a:rPr>
              <a:t>4</a:t>
            </a:r>
            <a:r>
              <a:rPr lang="en-GB" sz="2800" dirty="0">
                <a:latin typeface="Comic Sans MS" pitchFamily="66" charset="0"/>
              </a:rPr>
              <a:t> x 3	        72 = 2</a:t>
            </a:r>
            <a:r>
              <a:rPr lang="en-GB" sz="2800" baseline="30000" dirty="0">
                <a:latin typeface="Comic Sans MS" pitchFamily="66" charset="0"/>
              </a:rPr>
              <a:t>3</a:t>
            </a:r>
            <a:r>
              <a:rPr lang="en-GB" sz="2800" dirty="0">
                <a:latin typeface="Comic Sans MS" pitchFamily="66" charset="0"/>
              </a:rPr>
              <a:t> x 3²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6051" y="3256797"/>
            <a:ext cx="7776864" cy="954107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112 = 2</a:t>
            </a:r>
            <a:r>
              <a:rPr lang="en-GB" sz="2800" baseline="30000" dirty="0">
                <a:latin typeface="Comic Sans MS" pitchFamily="66" charset="0"/>
              </a:rPr>
              <a:t>4</a:t>
            </a:r>
            <a:r>
              <a:rPr lang="en-GB" sz="2800" dirty="0">
                <a:latin typeface="Comic Sans MS" pitchFamily="66" charset="0"/>
              </a:rPr>
              <a:t> x 7		144 = 2</a:t>
            </a:r>
            <a:r>
              <a:rPr lang="en-GB" sz="2800" baseline="30000" dirty="0">
                <a:latin typeface="Comic Sans MS" pitchFamily="66" charset="0"/>
              </a:rPr>
              <a:t>4</a:t>
            </a:r>
            <a:r>
              <a:rPr lang="en-GB" sz="2800" dirty="0">
                <a:latin typeface="Comic Sans MS" pitchFamily="66" charset="0"/>
              </a:rPr>
              <a:t> x 3² 	</a:t>
            </a:r>
          </a:p>
          <a:p>
            <a:r>
              <a:rPr lang="en-GB" sz="2800" dirty="0">
                <a:latin typeface="Comic Sans MS" pitchFamily="66" charset="0"/>
              </a:rPr>
              <a:t>240 = 2</a:t>
            </a:r>
            <a:r>
              <a:rPr lang="en-GB" sz="2800" baseline="30000" dirty="0">
                <a:latin typeface="Comic Sans MS" pitchFamily="66" charset="0"/>
              </a:rPr>
              <a:t>4</a:t>
            </a:r>
            <a:r>
              <a:rPr lang="en-GB" sz="2800" dirty="0">
                <a:latin typeface="Comic Sans MS" pitchFamily="66" charset="0"/>
              </a:rPr>
              <a:t> x 3 x 5		192 = 2</a:t>
            </a:r>
            <a:r>
              <a:rPr lang="en-GB" sz="2800" baseline="30000" dirty="0">
                <a:latin typeface="Comic Sans MS" pitchFamily="66" charset="0"/>
              </a:rPr>
              <a:t>6</a:t>
            </a:r>
            <a:r>
              <a:rPr lang="en-GB" sz="2800" dirty="0">
                <a:latin typeface="Comic Sans MS" pitchFamily="66" charset="0"/>
              </a:rPr>
              <a:t> x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9609" y="0"/>
            <a:ext cx="379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itchFamily="66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408874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3432091" y="1902791"/>
            <a:ext cx="5472608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The </a:t>
            </a:r>
            <a:r>
              <a:rPr lang="en-GB" sz="2400" b="1" u="sng" dirty="0">
                <a:latin typeface="Comic Sans MS" pitchFamily="66" charset="0"/>
              </a:rPr>
              <a:t>lowest common multiple (LCM)</a:t>
            </a:r>
            <a:r>
              <a:rPr lang="en-GB" sz="2400" u="sng" dirty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of two numbers is the smallest number that is a multiple of both.</a:t>
            </a:r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3432090" y="447757"/>
            <a:ext cx="5472608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The </a:t>
            </a:r>
            <a:r>
              <a:rPr lang="en-GB" sz="2400" b="1" u="sng" dirty="0">
                <a:latin typeface="Comic Sans MS" pitchFamily="66" charset="0"/>
              </a:rPr>
              <a:t>highest common factor (HCF)</a:t>
            </a:r>
            <a:r>
              <a:rPr lang="en-GB" sz="2400" u="sng" dirty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of two numbers is the highest whole number which divides into both.</a:t>
            </a:r>
          </a:p>
        </p:txBody>
      </p:sp>
    </p:spTree>
    <p:extLst>
      <p:ext uri="{BB962C8B-B14F-4D97-AF65-F5344CB8AC3E}">
        <p14:creationId xmlns:p14="http://schemas.microsoft.com/office/powerpoint/2010/main" val="3164190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204D0FC17C942829FAA371BEF1116" ma:contentTypeVersion="7" ma:contentTypeDescription="Create a new document." ma:contentTypeScope="" ma:versionID="a235812aa3f8acf769715af7725773db">
  <xsd:schema xmlns:xsd="http://www.w3.org/2001/XMLSchema" xmlns:xs="http://www.w3.org/2001/XMLSchema" xmlns:p="http://schemas.microsoft.com/office/2006/metadata/properties" xmlns:ns2="f45c64de-80c6-4060-b669-b1ce3442f828" xmlns:ns3="a275ba49-db92-471d-8c08-cd84a3a06beb" targetNamespace="http://schemas.microsoft.com/office/2006/metadata/properties" ma:root="true" ma:fieldsID="d732685ca93e4f868118398c42de050e" ns2:_="" ns3:_="">
    <xsd:import namespace="f45c64de-80c6-4060-b669-b1ce3442f828"/>
    <xsd:import namespace="a275ba49-db92-471d-8c08-cd84a3a06b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c64de-80c6-4060-b669-b1ce3442f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5ba49-db92-471d-8c08-cd84a3a06b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86A891-C7AA-46E7-9AF0-278162AEBB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c64de-80c6-4060-b669-b1ce3442f828"/>
    <ds:schemaRef ds:uri="a275ba49-db92-471d-8c08-cd84a3a06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43AC26-9C10-4BD0-832A-C836FA69E3D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275ba49-db92-471d-8c08-cd84a3a06beb"/>
    <ds:schemaRef ds:uri="f45c64de-80c6-4060-b669-b1ce3442f82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D14AA6-A186-41B3-BD61-5136285F54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9874</TotalTime>
  <Words>1311</Words>
  <Application>Microsoft Office PowerPoint</Application>
  <PresentationFormat>Widescreen</PresentationFormat>
  <Paragraphs>233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Comic Sans MS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Todays Objectives – Have you met them?</vt:lpstr>
      <vt:lpstr>PowerPoint Presentation</vt:lpstr>
    </vt:vector>
  </TitlesOfParts>
  <Company>MidKent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</dc:title>
  <dc:creator>Damian Rollinson</dc:creator>
  <cp:lastModifiedBy>Janet Williamson</cp:lastModifiedBy>
  <cp:revision>69</cp:revision>
  <cp:lastPrinted>2017-05-19T11:56:43Z</cp:lastPrinted>
  <dcterms:created xsi:type="dcterms:W3CDTF">2017-05-17T10:50:23Z</dcterms:created>
  <dcterms:modified xsi:type="dcterms:W3CDTF">2020-04-22T09:51:37Z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0x010100371204D0FC17C942829FAA371BEF1116</vt:lpwstr>
  </property>
</Properties>
</file>