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52"/>
  </p:notesMasterIdLst>
  <p:sldIdLst>
    <p:sldId id="258" r:id="rId7"/>
    <p:sldId id="289" r:id="rId8"/>
    <p:sldId id="259" r:id="rId9"/>
    <p:sldId id="274" r:id="rId10"/>
    <p:sldId id="275" r:id="rId11"/>
    <p:sldId id="276" r:id="rId12"/>
    <p:sldId id="277" r:id="rId13"/>
    <p:sldId id="278" r:id="rId14"/>
    <p:sldId id="279" r:id="rId15"/>
    <p:sldId id="273" r:id="rId16"/>
    <p:sldId id="290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268" r:id="rId50"/>
    <p:sldId id="270" r:id="rId5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098"/>
    <a:srgbClr val="D17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9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017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920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81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83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31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14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5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63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61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77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15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31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99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53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48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1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01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qualityswdev.com/2011/10/22/lean-startup-language-design/" TargetMode="External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hyperlink" Target="http://www.texample.net/tikz/examples/dartboard/" TargetMode="External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uto2ze8Lg" TargetMode="External"/><Relationship Id="rId2" Type="http://schemas.openxmlformats.org/officeDocument/2006/relationships/hyperlink" Target="https://www.youtube.com/watch?v=gOmj58JdxL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K77Igo39vk" TargetMode="External"/><Relationship Id="rId4" Type="http://schemas.openxmlformats.org/officeDocument/2006/relationships/hyperlink" Target="https://www.youtube.com/watch?v=kwh4SD1ToF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61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b="0" dirty="0">
                    <a:ea typeface="Cambria Math" panose="02040503050406030204" pitchFamily="18" charset="0"/>
                  </a:rPr>
                  <a:t>Round 9.073 to 2 decimal places.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Round 432999 to 2 significant figures.</a:t>
                </a:r>
              </a:p>
              <a:p>
                <a:pPr marL="342900" indent="-342900">
                  <a:buAutoNum type="arabicParenR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2938−354</m:t>
                    </m:r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345+5647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Estimate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23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×67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Estimate the width of an average home microwave.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Simplify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×−12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−4−12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617739"/>
              </a:xfrm>
              <a:prstGeom prst="rect">
                <a:avLst/>
              </a:prstGeom>
              <a:blipFill>
                <a:blip r:embed="rId3"/>
                <a:stretch>
                  <a:fillRect l="-1292" t="-1453" b="-23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4FFA9D-05D7-4671-9E2B-885BEA1E0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" y="153279"/>
            <a:ext cx="6088954" cy="5037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B28D68-6189-46DE-A37B-1C7CE2FA9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473" y="153279"/>
            <a:ext cx="5543550" cy="37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4FFA9D-05D7-4671-9E2B-885BEA1E0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" y="153279"/>
            <a:ext cx="6088954" cy="5037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B28D68-6189-46DE-A37B-1C7CE2FA9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473" y="153279"/>
            <a:ext cx="5543550" cy="3701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8EC55E-AC66-49FA-9394-C881B76AD5FF}"/>
              </a:ext>
            </a:extLst>
          </p:cNvPr>
          <p:cNvSpPr txBox="1"/>
          <p:nvPr/>
        </p:nvSpPr>
        <p:spPr>
          <a:xfrm>
            <a:off x="4346917" y="604911"/>
            <a:ext cx="12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48mph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EB26B-7B43-41E3-9286-A7E158EBFF72}"/>
              </a:ext>
            </a:extLst>
          </p:cNvPr>
          <p:cNvSpPr txBox="1"/>
          <p:nvPr/>
        </p:nvSpPr>
        <p:spPr>
          <a:xfrm>
            <a:off x="4051495" y="1546009"/>
            <a:ext cx="171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 hours 40 mins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B9758-EA6F-4748-8F7F-32E21264108A}"/>
              </a:ext>
            </a:extLst>
          </p:cNvPr>
          <p:cNvSpPr txBox="1"/>
          <p:nvPr/>
        </p:nvSpPr>
        <p:spPr>
          <a:xfrm>
            <a:off x="4469564" y="2771336"/>
            <a:ext cx="12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227.5 miles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252B5-6382-4B80-BF2D-3495F474599B}"/>
              </a:ext>
            </a:extLst>
          </p:cNvPr>
          <p:cNvSpPr txBox="1"/>
          <p:nvPr/>
        </p:nvSpPr>
        <p:spPr>
          <a:xfrm>
            <a:off x="4553970" y="3717333"/>
            <a:ext cx="12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4.2 m/sec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B1A9E-F3A2-4214-8E97-F713C78268F3}"/>
              </a:ext>
            </a:extLst>
          </p:cNvPr>
          <p:cNvSpPr txBox="1"/>
          <p:nvPr/>
        </p:nvSpPr>
        <p:spPr>
          <a:xfrm>
            <a:off x="4710332" y="4637979"/>
            <a:ext cx="12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72.4 mph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CF371-7119-4428-8BFC-F7D6FE49F0E7}"/>
              </a:ext>
            </a:extLst>
          </p:cNvPr>
          <p:cNvSpPr txBox="1"/>
          <p:nvPr/>
        </p:nvSpPr>
        <p:spPr>
          <a:xfrm>
            <a:off x="9758949" y="789577"/>
            <a:ext cx="189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 hours 36 mins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A483DE-1C41-44AF-959D-20A03D70B258}"/>
              </a:ext>
            </a:extLst>
          </p:cNvPr>
          <p:cNvSpPr txBox="1"/>
          <p:nvPr/>
        </p:nvSpPr>
        <p:spPr>
          <a:xfrm>
            <a:off x="10590628" y="2137396"/>
            <a:ext cx="12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30 miles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35F302-937A-4D02-B586-B50BFA8BF47B}"/>
              </a:ext>
            </a:extLst>
          </p:cNvPr>
          <p:cNvSpPr txBox="1"/>
          <p:nvPr/>
        </p:nvSpPr>
        <p:spPr>
          <a:xfrm>
            <a:off x="10447594" y="3300549"/>
            <a:ext cx="12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4.4 m/s</a:t>
            </a:r>
          </a:p>
        </p:txBody>
      </p:sp>
    </p:spTree>
    <p:extLst>
      <p:ext uri="{BB962C8B-B14F-4D97-AF65-F5344CB8AC3E}">
        <p14:creationId xmlns:p14="http://schemas.microsoft.com/office/powerpoint/2010/main" val="279533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BBDB-D208-40D7-AD10-161ECFC34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257" y="1593526"/>
            <a:ext cx="10572000" cy="2971051"/>
          </a:xfrm>
        </p:spPr>
        <p:txBody>
          <a:bodyPr/>
          <a:lstStyle/>
          <a:p>
            <a:r>
              <a:rPr lang="en-GB" u="sng" dirty="0">
                <a:solidFill>
                  <a:srgbClr val="FFFF00"/>
                </a:solidFill>
              </a:rPr>
              <a:t>Pressure, Force and 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CD67E-D8C1-4C9C-8267-D9250C070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257" y="5191366"/>
            <a:ext cx="10572000" cy="434974"/>
          </a:xfrm>
        </p:spPr>
        <p:txBody>
          <a:bodyPr>
            <a:normAutofit fontScale="25000" lnSpcReduction="20000"/>
          </a:bodyPr>
          <a:lstStyle/>
          <a:p>
            <a:r>
              <a:rPr lang="en-GB" sz="17600" b="1" dirty="0">
                <a:latin typeface="Comic Sans MS" panose="030F0702030302020204" pitchFamily="66" charset="0"/>
              </a:rPr>
              <a:t>Pressure is a measure of how much force is applied over a unit of area.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510F63-ACBB-4798-98AB-8636E32709C0}"/>
              </a:ext>
            </a:extLst>
          </p:cNvPr>
          <p:cNvSpPr/>
          <p:nvPr/>
        </p:nvSpPr>
        <p:spPr>
          <a:xfrm>
            <a:off x="3048001" y="14529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Would you rather…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woman wearing a stiletto heel trod on your foot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 elephant trod on your foot?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F2683A-15B7-4263-92B9-17D216A25E9C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28" b="70027" l="27778" r="87179">
                        <a14:foregroundMark x1="27991" y1="40318" x2="27991" y2="40318"/>
                        <a14:foregroundMark x1="36966" y1="27851" x2="36966" y2="27851"/>
                        <a14:foregroundMark x1="38034" y1="33687" x2="38034" y2="33687"/>
                        <a14:foregroundMark x1="43162" y1="27321" x2="43162" y2="27321"/>
                        <a14:foregroundMark x1="36966" y1="25729" x2="52778" y2="31034"/>
                        <a14:foregroundMark x1="56410" y1="23077" x2="71368" y2="27056"/>
                        <a14:foregroundMark x1="63462" y1="20424" x2="73718" y2="28647"/>
                        <a14:foregroundMark x1="84188" y1="24403" x2="87393" y2="14589"/>
                        <a14:foregroundMark x1="70085" y1="43501" x2="70085" y2="43501"/>
                        <a14:foregroundMark x1="69872" y1="42706" x2="75855" y2="45093"/>
                        <a14:foregroundMark x1="79701" y1="40584" x2="85043" y2="42175"/>
                        <a14:foregroundMark x1="70085" y1="22812" x2="70085" y2="22812"/>
                        <a14:foregroundMark x1="70513" y1="21220" x2="70513" y2="21220"/>
                        <a14:foregroundMark x1="86111" y1="17772" x2="86111" y2="17772"/>
                        <a14:foregroundMark x1="34615" y1="67905" x2="34615" y2="67905"/>
                        <a14:foregroundMark x1="56410" y1="70027" x2="56410" y2="70027"/>
                        <a14:backgroundMark x1="44658" y1="61008" x2="44658" y2="61008"/>
                        <a14:backgroundMark x1="47650" y1="56764" x2="47650" y2="56764"/>
                        <a14:backgroundMark x1="46795" y1="67109" x2="46795" y2="67109"/>
                        <a14:backgroundMark x1="46795" y1="67109" x2="50000" y2="67639"/>
                        <a14:backgroundMark x1="61111" y1="72944" x2="72009" y2="67109"/>
                        <a14:backgroundMark x1="61111" y1="68435" x2="61111" y2="73475"/>
                        <a14:backgroundMark x1="45299" y1="65517" x2="46154" y2="65782"/>
                        <a14:backgroundMark x1="43803" y1="62599" x2="42735" y2="60212"/>
                        <a14:backgroundMark x1="51068" y1="62599" x2="51068" y2="62599"/>
                        <a14:backgroundMark x1="51496" y1="65782" x2="51496" y2="65782"/>
                        <a14:backgroundMark x1="51709" y1="69231" x2="51709" y2="6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4" t="7044" r="7523" b="24585"/>
          <a:stretch/>
        </p:blipFill>
        <p:spPr bwMode="auto">
          <a:xfrm rot="376018" flipH="1">
            <a:off x="8511081" y="1147310"/>
            <a:ext cx="3740982" cy="4069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4E5715-7661-48BE-A7B7-A3DE253B8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2" y="1268191"/>
            <a:ext cx="2745737" cy="22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7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CF776-179D-40DC-BFDD-A9B71BC4B717}"/>
              </a:ext>
            </a:extLst>
          </p:cNvPr>
          <p:cNvSpPr/>
          <p:nvPr/>
        </p:nvSpPr>
        <p:spPr>
          <a:xfrm>
            <a:off x="762000" y="65956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Emily weighs 500 N and is wearing stiletto heels which combined have an area of 0.0001 m</a:t>
            </a:r>
            <a:r>
              <a:rPr kumimoji="0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DCA2C-78B7-47DA-9E3C-1F496B65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262" y="444673"/>
            <a:ext cx="2745737" cy="22934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E0F65C-AD26-472F-9BA3-60C29C345E6B}"/>
              </a:ext>
            </a:extLst>
          </p:cNvPr>
          <p:cNvSpPr/>
          <p:nvPr/>
        </p:nvSpPr>
        <p:spPr>
          <a:xfrm>
            <a:off x="762000" y="342900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Nelly the elephant weighs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50 000 N. Her 4 feet are on the ground and cover a </a:t>
            </a:r>
            <a:r>
              <a:rPr kumimoji="0" lang="en-GB" altLang="en-US" sz="32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total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area of 0.8 m</a:t>
            </a:r>
            <a:r>
              <a:rPr kumimoji="0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0804E-836C-463C-AE50-1324690B3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987" y="2395341"/>
            <a:ext cx="4170025" cy="44626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497874-5368-4A0E-BC37-0DCD7A3090C2}"/>
              </a:ext>
            </a:extLst>
          </p:cNvPr>
          <p:cNvSpPr txBox="1"/>
          <p:nvPr/>
        </p:nvSpPr>
        <p:spPr>
          <a:xfrm>
            <a:off x="9927771" y="444673"/>
            <a:ext cx="2084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 you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Notice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About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Numbers?</a:t>
            </a:r>
          </a:p>
        </p:txBody>
      </p:sp>
    </p:spTree>
    <p:extLst>
      <p:ext uri="{BB962C8B-B14F-4D97-AF65-F5344CB8AC3E}">
        <p14:creationId xmlns:p14="http://schemas.microsoft.com/office/powerpoint/2010/main" val="81181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CF776-179D-40DC-BFDD-A9B71BC4B717}"/>
              </a:ext>
            </a:extLst>
          </p:cNvPr>
          <p:cNvSpPr/>
          <p:nvPr/>
        </p:nvSpPr>
        <p:spPr>
          <a:xfrm>
            <a:off x="762000" y="65956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Emily weighs 500 N and is wearing stiletto heels which combined have an area of 0.0001 m</a:t>
            </a:r>
            <a:r>
              <a:rPr kumimoji="0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What pressure does she exert?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DCA2C-78B7-47DA-9E3C-1F496B65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262" y="444673"/>
            <a:ext cx="2745737" cy="2293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497874-5368-4A0E-BC37-0DCD7A3090C2}"/>
              </a:ext>
            </a:extLst>
          </p:cNvPr>
          <p:cNvSpPr txBox="1"/>
          <p:nvPr/>
        </p:nvSpPr>
        <p:spPr>
          <a:xfrm>
            <a:off x="9927771" y="444673"/>
            <a:ext cx="2084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can you find the pressure exerted?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271DC-2173-49BA-A54E-3E7E181D8DAC}"/>
              </a:ext>
            </a:extLst>
          </p:cNvPr>
          <p:cNvSpPr txBox="1"/>
          <p:nvPr/>
        </p:nvSpPr>
        <p:spPr>
          <a:xfrm>
            <a:off x="0" y="4105606"/>
            <a:ext cx="121920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Pressure = </a:t>
            </a: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Force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 </a:t>
            </a: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500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= 5,000,000</a:t>
            </a:r>
            <a:endParaRPr kumimoji="0" lang="en-GB" sz="4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            Area    0.0001     N/m</a:t>
            </a:r>
            <a:r>
              <a:rPr kumimoji="0" lang="en-GB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51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E0F65C-AD26-472F-9BA3-60C29C345E6B}"/>
              </a:ext>
            </a:extLst>
          </p:cNvPr>
          <p:cNvSpPr/>
          <p:nvPr/>
        </p:nvSpPr>
        <p:spPr>
          <a:xfrm>
            <a:off x="762000" y="342900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Nelly the elephant weighs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50 000 N. Her 4 feet are on the ground and cover a total area of 0.8 m</a:t>
            </a:r>
            <a:r>
              <a:rPr kumimoji="0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What is the pressure under her feet?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0804E-836C-463C-AE50-1324690B3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987" y="2395341"/>
            <a:ext cx="4170025" cy="44626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497874-5368-4A0E-BC37-0DCD7A3090C2}"/>
              </a:ext>
            </a:extLst>
          </p:cNvPr>
          <p:cNvSpPr txBox="1"/>
          <p:nvPr/>
        </p:nvSpPr>
        <p:spPr>
          <a:xfrm>
            <a:off x="9874384" y="3928102"/>
            <a:ext cx="2084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can you find the pressure exerted?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CD194-3E2C-4213-8096-647C62F556BA}"/>
              </a:ext>
            </a:extLst>
          </p:cNvPr>
          <p:cNvSpPr txBox="1"/>
          <p:nvPr/>
        </p:nvSpPr>
        <p:spPr>
          <a:xfrm>
            <a:off x="261258" y="825681"/>
            <a:ext cx="11697342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Pressure = </a:t>
            </a: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Force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</a:t>
            </a: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50,000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62,500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            Area     0.8        N/m</a:t>
            </a:r>
            <a:r>
              <a:rPr kumimoji="0" lang="en-GB" sz="4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5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C59DC-DC79-4B1F-9F77-816C8875A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47" y="901873"/>
            <a:ext cx="2745737" cy="2293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3B6FFB-3FFC-4393-837A-9B951FAC9360}"/>
              </a:ext>
            </a:extLst>
          </p:cNvPr>
          <p:cNvSpPr/>
          <p:nvPr/>
        </p:nvSpPr>
        <p:spPr>
          <a:xfrm>
            <a:off x="544284" y="366270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5,000,000</a:t>
            </a: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N/m</a:t>
            </a:r>
            <a:r>
              <a:rPr kumimoji="0" lang="en-GB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79CBB-AE01-4679-9AC4-1D4B02C10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691" y="72536"/>
            <a:ext cx="4170025" cy="44626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B74C08-9682-4834-964B-5F952C3ABE39}"/>
              </a:ext>
            </a:extLst>
          </p:cNvPr>
          <p:cNvSpPr/>
          <p:nvPr/>
        </p:nvSpPr>
        <p:spPr>
          <a:xfrm>
            <a:off x="8926287" y="4208832"/>
            <a:ext cx="2721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62,500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N/m</a:t>
            </a:r>
            <a:r>
              <a:rPr kumimoji="0" lang="en-GB" sz="4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949B6-50FA-4DA1-8052-5895417C2A6B}"/>
              </a:ext>
            </a:extLst>
          </p:cNvPr>
          <p:cNvSpPr txBox="1"/>
          <p:nvPr/>
        </p:nvSpPr>
        <p:spPr>
          <a:xfrm>
            <a:off x="4615543" y="901873"/>
            <a:ext cx="27457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 the Stiletto exerts 80 time the amount of the Elephants’ Feet.</a:t>
            </a:r>
          </a:p>
        </p:txBody>
      </p:sp>
    </p:spTree>
    <p:extLst>
      <p:ext uri="{BB962C8B-B14F-4D97-AF65-F5344CB8AC3E}">
        <p14:creationId xmlns:p14="http://schemas.microsoft.com/office/powerpoint/2010/main" val="4521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9B589D6-9359-4E34-BDCF-C309E6468E11}"/>
              </a:ext>
            </a:extLst>
          </p:cNvPr>
          <p:cNvSpPr/>
          <p:nvPr/>
        </p:nvSpPr>
        <p:spPr>
          <a:xfrm>
            <a:off x="2155371" y="1242141"/>
            <a:ext cx="5945021" cy="4373717"/>
          </a:xfrm>
          <a:prstGeom prst="triangl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CBA46B-51FB-458F-A55B-83654CA80774}"/>
              </a:ext>
            </a:extLst>
          </p:cNvPr>
          <p:cNvCxnSpPr/>
          <p:nvPr/>
        </p:nvCxnSpPr>
        <p:spPr>
          <a:xfrm flipV="1">
            <a:off x="12192000" y="-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18F1F4-A708-440E-8C19-BDA0B87CA538}"/>
              </a:ext>
            </a:extLst>
          </p:cNvPr>
          <p:cNvCxnSpPr>
            <a:cxnSpLocks/>
            <a:endCxn id="2" idx="5"/>
          </p:cNvCxnSpPr>
          <p:nvPr/>
        </p:nvCxnSpPr>
        <p:spPr>
          <a:xfrm>
            <a:off x="3766457" y="3386790"/>
            <a:ext cx="2847680" cy="4221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A25E24-EFB4-48FB-8AAA-C1B4C456B7E1}"/>
              </a:ext>
            </a:extLst>
          </p:cNvPr>
          <p:cNvSpPr txBox="1"/>
          <p:nvPr/>
        </p:nvSpPr>
        <p:spPr>
          <a:xfrm>
            <a:off x="3431008" y="3878823"/>
            <a:ext cx="53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78F1C-D228-4E5B-91BA-D24A5BB43409}"/>
              </a:ext>
            </a:extLst>
          </p:cNvPr>
          <p:cNvSpPr txBox="1"/>
          <p:nvPr/>
        </p:nvSpPr>
        <p:spPr>
          <a:xfrm>
            <a:off x="5765996" y="3831215"/>
            <a:ext cx="660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E80BD-9288-4C73-8654-A97F0DCD17E6}"/>
              </a:ext>
            </a:extLst>
          </p:cNvPr>
          <p:cNvSpPr txBox="1"/>
          <p:nvPr/>
        </p:nvSpPr>
        <p:spPr>
          <a:xfrm>
            <a:off x="4837857" y="1859339"/>
            <a:ext cx="580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6E9E3C-20C4-4BB3-8B11-9FC399B7B815}"/>
              </a:ext>
            </a:extLst>
          </p:cNvPr>
          <p:cNvSpPr txBox="1"/>
          <p:nvPr/>
        </p:nvSpPr>
        <p:spPr>
          <a:xfrm>
            <a:off x="7336971" y="653143"/>
            <a:ext cx="41583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Using the triangle makes finding the solution easier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A25852-EB2F-4E0A-B266-24331B2E38EC}"/>
              </a:ext>
            </a:extLst>
          </p:cNvPr>
          <p:cNvSpPr txBox="1"/>
          <p:nvPr/>
        </p:nvSpPr>
        <p:spPr>
          <a:xfrm>
            <a:off x="285328" y="481801"/>
            <a:ext cx="2677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Copy Triangle</a:t>
            </a:r>
          </a:p>
        </p:txBody>
      </p:sp>
    </p:spTree>
    <p:extLst>
      <p:ext uri="{BB962C8B-B14F-4D97-AF65-F5344CB8AC3E}">
        <p14:creationId xmlns:p14="http://schemas.microsoft.com/office/powerpoint/2010/main" val="34933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24202C-BD05-44A8-B9FB-FDF1FE658F38}"/>
              </a:ext>
            </a:extLst>
          </p:cNvPr>
          <p:cNvSpPr/>
          <p:nvPr/>
        </p:nvSpPr>
        <p:spPr>
          <a:xfrm>
            <a:off x="587829" y="48276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car of weight 6,400 N has four wheels. Each wheel has an area of 80 cm² touching the road. Find the pressure the car puts on the ground.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2BD74-8127-48B3-8735-3C345842E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72670"/>
            <a:ext cx="6273350" cy="2770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7F9BF9-AF34-48E1-A994-E42B283BE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4079971"/>
            <a:ext cx="3403571" cy="277659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6980A1-A7A9-4087-8C4F-44E32306C1D2}"/>
              </a:ext>
            </a:extLst>
          </p:cNvPr>
          <p:cNvSpPr/>
          <p:nvPr/>
        </p:nvSpPr>
        <p:spPr>
          <a:xfrm>
            <a:off x="4056715" y="461232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Pressure = 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6,400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          4 x 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63A045-ECA3-4473-8246-99F23AAA4BD9}"/>
              </a:ext>
            </a:extLst>
          </p:cNvPr>
          <p:cNvSpPr/>
          <p:nvPr/>
        </p:nvSpPr>
        <p:spPr>
          <a:xfrm>
            <a:off x="8948058" y="4678796"/>
            <a:ext cx="2184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</a:t>
            </a: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6,400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320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DC0596-09D7-4E8A-8ADD-F27375C9156A}"/>
              </a:ext>
            </a:extLst>
          </p:cNvPr>
          <p:cNvSpPr/>
          <p:nvPr/>
        </p:nvSpPr>
        <p:spPr>
          <a:xfrm>
            <a:off x="5032689" y="5935765"/>
            <a:ext cx="3528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20 N/cm²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1061" y="5720320"/>
            <a:ext cx="2242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do you notice about the units?</a:t>
            </a:r>
          </a:p>
        </p:txBody>
      </p:sp>
    </p:spTree>
    <p:extLst>
      <p:ext uri="{BB962C8B-B14F-4D97-AF65-F5344CB8AC3E}">
        <p14:creationId xmlns:p14="http://schemas.microsoft.com/office/powerpoint/2010/main" val="36650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353722-E2EB-403E-87C4-0ACBE7D6F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9" y="707796"/>
            <a:ext cx="11047842" cy="1190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4883CC-5D1D-4912-BF91-5724D19915A9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3600" l="7400" r="94600">
                        <a14:foregroundMark x1="21400" y1="21000" x2="21400" y2="21000"/>
                        <a14:foregroundMark x1="19000" y1="20600" x2="19000" y2="20600"/>
                        <a14:foregroundMark x1="21800" y1="20600" x2="42600" y2="11600"/>
                        <a14:foregroundMark x1="42600" y1="11600" x2="54400" y2="9800"/>
                        <a14:foregroundMark x1="54400" y1="9800" x2="64800" y2="11400"/>
                        <a14:foregroundMark x1="64800" y1="11400" x2="75200" y2="17800"/>
                        <a14:foregroundMark x1="75200" y1="17800" x2="88000" y2="35000"/>
                        <a14:foregroundMark x1="88000" y1="35000" x2="90200" y2="46800"/>
                        <a14:foregroundMark x1="90200" y1="46800" x2="88800" y2="58800"/>
                        <a14:foregroundMark x1="88800" y1="58800" x2="78200" y2="77200"/>
                        <a14:foregroundMark x1="78200" y1="77200" x2="60200" y2="90800"/>
                        <a14:foregroundMark x1="60200" y1="90800" x2="37400" y2="89000"/>
                        <a14:foregroundMark x1="37400" y1="89000" x2="26800" y2="85400"/>
                        <a14:foregroundMark x1="26800" y1="85400" x2="10600" y2="66800"/>
                        <a14:foregroundMark x1="10600" y1="66800" x2="9400" y2="43000"/>
                        <a14:foregroundMark x1="9400" y1="43000" x2="19000" y2="21400"/>
                        <a14:foregroundMark x1="19000" y1="21400" x2="22800" y2="21200"/>
                        <a14:foregroundMark x1="41800" y1="9200" x2="41800" y2="9200"/>
                        <a14:foregroundMark x1="18800" y1="17600" x2="49600" y2="7000"/>
                        <a14:foregroundMark x1="49600" y1="7000" x2="69800" y2="13600"/>
                        <a14:foregroundMark x1="69800" y1="13600" x2="78800" y2="19200"/>
                        <a14:foregroundMark x1="78800" y1="19200" x2="88800" y2="37200"/>
                        <a14:foregroundMark x1="88800" y1="37200" x2="92000" y2="48800"/>
                        <a14:foregroundMark x1="92000" y1="48800" x2="83800" y2="28800"/>
                        <a14:foregroundMark x1="83800" y1="28800" x2="64600" y2="13000"/>
                        <a14:foregroundMark x1="64600" y1="13000" x2="40000" y2="8800"/>
                        <a14:foregroundMark x1="40000" y1="8800" x2="20600" y2="16600"/>
                        <a14:foregroundMark x1="20600" y1="16600" x2="19200" y2="18400"/>
                        <a14:foregroundMark x1="37600" y1="6400" x2="48200" y2="5000"/>
                        <a14:foregroundMark x1="48200" y1="5000" x2="58400" y2="6000"/>
                        <a14:foregroundMark x1="58400" y1="6000" x2="76600" y2="16200"/>
                        <a14:foregroundMark x1="76600" y1="16200" x2="89200" y2="32000"/>
                        <a14:foregroundMark x1="89200" y1="32000" x2="75400" y2="16400"/>
                        <a14:foregroundMark x1="75400" y1="16400" x2="51800" y2="9000"/>
                        <a14:foregroundMark x1="51800" y1="9000" x2="37400" y2="8000"/>
                        <a14:foregroundMark x1="91800" y1="34600" x2="94000" y2="45000"/>
                        <a14:foregroundMark x1="94000" y1="45000" x2="90400" y2="67000"/>
                        <a14:foregroundMark x1="90400" y1="67000" x2="86200" y2="76200"/>
                        <a14:foregroundMark x1="86200" y1="76200" x2="86600" y2="66200"/>
                        <a14:foregroundMark x1="86600" y1="66200" x2="90800" y2="56400"/>
                        <a14:foregroundMark x1="90800" y1="56400" x2="91400" y2="35600"/>
                        <a14:foregroundMark x1="94400" y1="38200" x2="94400" y2="38200"/>
                        <a14:foregroundMark x1="94600" y1="38200" x2="94600" y2="52400"/>
                        <a14:foregroundMark x1="94600" y1="52400" x2="92200" y2="60800"/>
                        <a14:foregroundMark x1="6400" y1="35600" x2="8000" y2="57800"/>
                        <a14:foregroundMark x1="8000" y1="57800" x2="8200" y2="35800"/>
                        <a14:foregroundMark x1="8200" y1="35800" x2="7400" y2="35000"/>
                        <a14:foregroundMark x1="12800" y1="73600" x2="20800" y2="82200"/>
                        <a14:foregroundMark x1="20800" y1="82200" x2="41200" y2="90800"/>
                        <a14:foregroundMark x1="41200" y1="90800" x2="55200" y2="91800"/>
                        <a14:foregroundMark x1="55200" y1="91800" x2="65800" y2="90400"/>
                        <a14:foregroundMark x1="65800" y1="90400" x2="85800" y2="75600"/>
                        <a14:foregroundMark x1="35400" y1="90800" x2="55800" y2="93600"/>
                        <a14:foregroundMark x1="55800" y1="93600" x2="61800" y2="92000"/>
                        <a14:foregroundMark x1="65400" y1="86800" x2="43800" y2="88400"/>
                        <a14:foregroundMark x1="43800" y1="88400" x2="33200" y2="87000"/>
                        <a14:foregroundMark x1="33200" y1="87000" x2="18400" y2="71800"/>
                        <a14:foregroundMark x1="18400" y1="71800" x2="12400" y2="49200"/>
                        <a14:foregroundMark x1="12400" y1="49200" x2="15600" y2="34600"/>
                        <a14:foregroundMark x1="15600" y1="34600" x2="22400" y2="25200"/>
                        <a14:foregroundMark x1="22400" y1="25200" x2="32000" y2="17800"/>
                        <a14:foregroundMark x1="49200" y1="24200" x2="49200" y2="24200"/>
                        <a14:foregroundMark x1="47000" y1="19800" x2="47400" y2="18400"/>
                        <a14:foregroundMark x1="47600" y1="20000" x2="48400" y2="18600"/>
                        <a14:foregroundMark x1="46800" y1="20200" x2="47000" y2="27200"/>
                        <a14:foregroundMark x1="48400" y1="27600" x2="53000" y2="27600"/>
                        <a14:foregroundMark x1="65000" y1="21600" x2="62800" y2="31400"/>
                        <a14:foregroundMark x1="62800" y1="31400" x2="64800" y2="33000"/>
                        <a14:foregroundMark x1="79200" y1="36200" x2="70800" y2="42000"/>
                        <a14:foregroundMark x1="70800" y1="42000" x2="71800" y2="44000"/>
                        <a14:foregroundMark x1="81600" y1="57000" x2="71600" y2="57400"/>
                        <a14:foregroundMark x1="71600" y1="57400" x2="71600" y2="57600"/>
                        <a14:foregroundMark x1="72000" y1="74000" x2="64600" y2="66800"/>
                        <a14:foregroundMark x1="64600" y1="66800" x2="63800" y2="68800"/>
                        <a14:foregroundMark x1="61200" y1="70200" x2="64600" y2="77800"/>
                        <a14:foregroundMark x1="54200" y1="82600" x2="52000" y2="72600"/>
                        <a14:foregroundMark x1="52000" y1="72600" x2="47200" y2="73000"/>
                        <a14:foregroundMark x1="33800" y1="78200" x2="34800" y2="67800"/>
                        <a14:foregroundMark x1="21000" y1="63400" x2="28000" y2="56000"/>
                        <a14:foregroundMark x1="28000" y1="56000" x2="27600" y2="55400"/>
                        <a14:foregroundMark x1="18400" y1="44000" x2="28600" y2="43400"/>
                        <a14:foregroundMark x1="28600" y1="43400" x2="29200" y2="41200"/>
                        <a14:foregroundMark x1="28200" y1="26800" x2="37800" y2="30600"/>
                        <a14:foregroundMark x1="37800" y1="30600" x2="39400" y2="29800"/>
                        <a14:foregroundMark x1="48200" y1="32800" x2="50000" y2="33400"/>
                        <a14:foregroundMark x1="50800" y1="32200" x2="50800" y2="42200"/>
                        <a14:foregroundMark x1="50800" y1="42200" x2="48600" y2="32000"/>
                        <a14:foregroundMark x1="59800" y1="34400" x2="54000" y2="43400"/>
                        <a14:foregroundMark x1="54000" y1="43400" x2="61000" y2="36800"/>
                        <a14:foregroundMark x1="67400" y1="43800" x2="57600" y2="47600"/>
                        <a14:foregroundMark x1="57600" y1="47600" x2="67600" y2="45200"/>
                        <a14:foregroundMark x1="67600" y1="45200" x2="68800" y2="45200"/>
                        <a14:foregroundMark x1="68600" y1="55200" x2="58800" y2="51800"/>
                        <a14:foregroundMark x1="58800" y1="51800" x2="67400" y2="57000"/>
                        <a14:foregroundMark x1="67400" y1="57000" x2="67600" y2="57000"/>
                        <a14:foregroundMark x1="53000" y1="54800" x2="57800" y2="64000"/>
                        <a14:foregroundMark x1="57800" y1="64000" x2="55200" y2="56800"/>
                        <a14:foregroundMark x1="50200" y1="56000" x2="48800" y2="66600"/>
                        <a14:foregroundMark x1="48800" y1="66600" x2="50200" y2="58200"/>
                        <a14:foregroundMark x1="46000" y1="55600" x2="39600" y2="63400"/>
                        <a14:foregroundMark x1="39600" y1="63400" x2="45200" y2="57600"/>
                        <a14:foregroundMark x1="31600" y1="54600" x2="42400" y2="53600"/>
                        <a14:foregroundMark x1="42400" y1="53600" x2="34800" y2="54400"/>
                        <a14:foregroundMark x1="32200" y1="43200" x2="42000" y2="47800"/>
                        <a14:foregroundMark x1="42000" y1="47800" x2="35000" y2="44600"/>
                        <a14:foregroundMark x1="38200" y1="35000" x2="45600" y2="42400"/>
                        <a14:foregroundMark x1="45600" y1="42400" x2="38800" y2="36000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6750" y="1887582"/>
            <a:ext cx="4762500" cy="47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9C042C-4B44-4783-8631-4D7FB5238F0B}"/>
              </a:ext>
            </a:extLst>
          </p:cNvPr>
          <p:cNvSpPr txBox="1"/>
          <p:nvPr/>
        </p:nvSpPr>
        <p:spPr>
          <a:xfrm rot="10800000" flipH="1" flipV="1">
            <a:off x="5791200" y="2922230"/>
            <a:ext cx="5911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is different about this calculation?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30C61-13CF-4822-83B5-912BB5FC424B}"/>
              </a:ext>
            </a:extLst>
          </p:cNvPr>
          <p:cNvSpPr txBox="1"/>
          <p:nvPr/>
        </p:nvSpPr>
        <p:spPr>
          <a:xfrm>
            <a:off x="9017330" y="1401356"/>
            <a:ext cx="3287486" cy="827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0.005cm</a:t>
            </a:r>
            <a:r>
              <a:rPr kumimoji="0" lang="en-GB" sz="4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B37C4B-BF29-4933-9D0C-4595D873F0B0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6444" y1="76267" x2="26444" y2="76267"/>
                        <a14:backgroundMark x1="10622" y1="83000" x2="22444" y2="76267"/>
                        <a14:backgroundMark x1="29600" y1="74267" x2="54444" y2="61933"/>
                        <a14:backgroundMark x1="54444" y1="61933" x2="59822" y2="54867"/>
                        <a14:backgroundMark x1="62000" y1="57867" x2="70356" y2="60333"/>
                        <a14:backgroundMark x1="70356" y1="60333" x2="79289" y2="58333"/>
                        <a14:backgroundMark x1="79289" y1="58333" x2="71244" y2="55200"/>
                        <a14:backgroundMark x1="71244" y1="55200" x2="64800" y2="57067"/>
                        <a14:backgroundMark x1="62800" y1="49333" x2="71422" y2="50600"/>
                        <a14:backgroundMark x1="71422" y1="50600" x2="62667" y2="50467"/>
                        <a14:backgroundMark x1="62667" y1="50467" x2="62133" y2="49333"/>
                        <a14:backgroundMark x1="87733" y1="42867" x2="87733" y2="42867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602865" y="2464073"/>
            <a:ext cx="3493135" cy="2328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7F9BF9-AF34-48E1-A994-E42B283BE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829" y="3864249"/>
            <a:ext cx="3403571" cy="27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48 0.01921 L -8.33333E-7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4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61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b="0" dirty="0">
                    <a:ea typeface="Cambria Math" panose="02040503050406030204" pitchFamily="18" charset="0"/>
                  </a:rPr>
                  <a:t>Round 9.073 to 2 decimal places.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Round 432999 to 2 significant figures.</a:t>
                </a:r>
              </a:p>
              <a:p>
                <a:pPr marL="342900" indent="-342900">
                  <a:buAutoNum type="arabicParenR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2938−354</m:t>
                    </m:r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345+5647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Estimate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23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×67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Estimate the width of an average home microwave.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Simplify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×−12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−4−12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617739"/>
              </a:xfrm>
              <a:prstGeom prst="rect">
                <a:avLst/>
              </a:prstGeom>
              <a:blipFill>
                <a:blip r:embed="rId3"/>
                <a:stretch>
                  <a:fillRect l="-1292" t="-1453" b="-23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2E2BE94-54B0-4C27-87FE-99DC8244B700}"/>
              </a:ext>
            </a:extLst>
          </p:cNvPr>
          <p:cNvSpPr txBox="1"/>
          <p:nvPr/>
        </p:nvSpPr>
        <p:spPr>
          <a:xfrm>
            <a:off x="8806375" y="718456"/>
            <a:ext cx="31766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9.07</a:t>
            </a:r>
          </a:p>
          <a:p>
            <a:r>
              <a:rPr lang="en-GB" sz="2800" dirty="0">
                <a:solidFill>
                  <a:srgbClr val="FF0000"/>
                </a:solidFill>
              </a:rPr>
              <a:t>430000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2584</a:t>
            </a:r>
          </a:p>
          <a:p>
            <a:r>
              <a:rPr lang="en-GB" sz="2800" dirty="0">
                <a:solidFill>
                  <a:srgbClr val="FF0000"/>
                </a:solidFill>
              </a:rPr>
              <a:t>5992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1400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@45cm</a:t>
            </a:r>
          </a:p>
          <a:p>
            <a:r>
              <a:rPr lang="en-GB" sz="2800" dirty="0">
                <a:solidFill>
                  <a:srgbClr val="FF0000"/>
                </a:solidFill>
              </a:rPr>
              <a:t>63gh</a:t>
            </a:r>
          </a:p>
          <a:p>
            <a:r>
              <a:rPr lang="en-GB" sz="2800" dirty="0">
                <a:solidFill>
                  <a:srgbClr val="FF0000"/>
                </a:solidFill>
              </a:rPr>
              <a:t>5c</a:t>
            </a:r>
          </a:p>
          <a:p>
            <a:r>
              <a:rPr lang="en-GB" sz="2800" dirty="0">
                <a:solidFill>
                  <a:srgbClr val="FF0000"/>
                </a:solidFill>
              </a:rPr>
              <a:t>48</a:t>
            </a:r>
          </a:p>
          <a:p>
            <a:r>
              <a:rPr lang="en-GB" sz="2800" dirty="0">
                <a:solidFill>
                  <a:srgbClr val="FF0000"/>
                </a:solidFill>
              </a:rPr>
              <a:t>-16</a:t>
            </a:r>
          </a:p>
        </p:txBody>
      </p:sp>
    </p:spTree>
    <p:extLst>
      <p:ext uri="{BB962C8B-B14F-4D97-AF65-F5344CB8AC3E}">
        <p14:creationId xmlns:p14="http://schemas.microsoft.com/office/powerpoint/2010/main" val="4007750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930C61-13CF-4822-83B5-912BB5FC424B}"/>
              </a:ext>
            </a:extLst>
          </p:cNvPr>
          <p:cNvSpPr txBox="1"/>
          <p:nvPr/>
        </p:nvSpPr>
        <p:spPr>
          <a:xfrm>
            <a:off x="159932" y="0"/>
            <a:ext cx="3825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True or False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5910" y="1009934"/>
                <a:ext cx="476306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𝑆𝑝𝑒𝑒𝑑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𝐷𝑖𝑠𝑡𝑎𝑛𝑐𝑒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÷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𝑇𝑖𝑚𝑒</m:t>
                    </m:r>
                  </m:oMath>
                </a14:m>
                <a:endParaRPr lang="en-GB" sz="2400" dirty="0"/>
              </a:p>
              <a:p>
                <a:pPr marL="342900" indent="-34290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𝑃𝑟𝑒𝑠𝑠𝑢𝑟𝑒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𝐹𝑜𝑟𝑐𝑒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𝐴𝑟𝑒𝑎</m:t>
                    </m:r>
                  </m:oMath>
                </a14:m>
                <a:endParaRPr lang="en-GB" sz="2400" b="0" dirty="0"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𝐷𝑖𝑠𝑡𝑎𝑛𝑐𝑒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𝑆𝑝𝑒𝑒𝑑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𝑇𝑖𝑚𝑒</m:t>
                    </m:r>
                  </m:oMath>
                </a14:m>
                <a:endParaRPr lang="en-GB" sz="2400" b="0" dirty="0"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𝐷𝑒𝑛𝑠𝑖𝑡𝑦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𝑀𝑎𝑠𝑠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÷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𝑉𝑜𝑙𝑢𝑚𝑒</m:t>
                    </m:r>
                  </m:oMath>
                </a14:m>
                <a:endParaRPr lang="en-GB" sz="2400" b="0" dirty="0"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𝑆𝑝𝑒𝑒𝑑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÷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𝐷𝑖𝑠𝑡𝑎𝑛𝑐𝑒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" y="1009934"/>
                <a:ext cx="4763069" cy="3785652"/>
              </a:xfrm>
              <a:prstGeom prst="rect">
                <a:avLst/>
              </a:prstGeom>
              <a:blipFill>
                <a:blip r:embed="rId2"/>
                <a:stretch>
                  <a:fillRect l="-1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30625" y="1009934"/>
                <a:ext cx="4763069" cy="2942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GB" sz="2400" b="0" dirty="0"/>
                  <a:t>6)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Force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𝑃𝑟𝑒𝑠𝑠𝑢𝑟𝑒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𝐴𝑟𝑒𝑎</m:t>
                    </m:r>
                  </m:oMath>
                </a14:m>
                <a:endParaRPr lang="en-GB" sz="2400" dirty="0"/>
              </a:p>
              <a:p>
                <a:pPr>
                  <a:lnSpc>
                    <a:spcPct val="200000"/>
                  </a:lnSpc>
                </a:pPr>
                <a:r>
                  <a:rPr lang="en-GB" sz="2400" b="0" dirty="0"/>
                  <a:t>7)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Mass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𝑉𝑜𝑙𝑢𝑚𝑒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𝐷𝑒𝑛𝑠𝑖𝑡𝑦</m:t>
                    </m:r>
                  </m:oMath>
                </a14:m>
                <a:endParaRPr lang="en-GB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GB" sz="2400" b="0" dirty="0"/>
                  <a:t>8)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𝐴𝑟𝑒𝑎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𝑃𝑟𝑒𝑠𝑠𝑢𝑟𝑒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÷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𝐹𝑜𝑟𝑐𝑒</m:t>
                    </m:r>
                  </m:oMath>
                </a14:m>
                <a:endParaRPr lang="en-GB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GB" sz="2400" b="0" dirty="0"/>
                  <a:t>9)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𝑉𝑜𝑙𝑢𝑚𝑒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𝑀𝑎𝑠𝑠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÷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𝐷𝑒𝑛𝑠𝑖𝑡𝑦</m:t>
                    </m:r>
                  </m:oMath>
                </a14:m>
                <a:endParaRPr lang="en-GB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625" y="1009934"/>
                <a:ext cx="4763069" cy="2942600"/>
              </a:xfrm>
              <a:prstGeom prst="rect">
                <a:avLst/>
              </a:prstGeom>
              <a:blipFill>
                <a:blip r:embed="rId3"/>
                <a:stretch>
                  <a:fillRect l="-1921" b="-3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 rot="19915895">
            <a:off x="4660711" y="1064526"/>
            <a:ext cx="1050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entury Gothic" panose="020B0502020202020204"/>
              </a:rPr>
              <a:t>True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 rot="19915895">
            <a:off x="4660711" y="2560213"/>
            <a:ext cx="1050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entury Gothic" panose="020B0502020202020204"/>
              </a:rPr>
              <a:t>True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 rot="19915895">
            <a:off x="4783540" y="3308058"/>
            <a:ext cx="1050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entury Gothic" panose="020B0502020202020204"/>
              </a:rPr>
              <a:t>True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 rot="19915895">
            <a:off x="10763535" y="1077290"/>
            <a:ext cx="1050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entury Gothic" panose="020B0502020202020204"/>
              </a:rPr>
              <a:t>True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 rot="19915895">
            <a:off x="10763536" y="1888343"/>
            <a:ext cx="1050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entury Gothic" panose="020B0502020202020204"/>
              </a:rPr>
              <a:t>True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 rot="19915895">
            <a:off x="10861351" y="3308058"/>
            <a:ext cx="1050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entury Gothic" panose="020B0502020202020204"/>
              </a:rPr>
              <a:t>True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 rot="19915895">
            <a:off x="4546154" y="1812370"/>
            <a:ext cx="127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entury Gothic" panose="020B0502020202020204"/>
              </a:rPr>
              <a:t>False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 rot="19915895">
            <a:off x="4647238" y="4008565"/>
            <a:ext cx="127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entury Gothic" panose="020B0502020202020204"/>
              </a:rPr>
              <a:t>False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 rot="19915895">
            <a:off x="10796436" y="2598200"/>
            <a:ext cx="127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entury Gothic" panose="020B0502020202020204"/>
              </a:rPr>
              <a:t>False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46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25327" y="2880225"/>
            <a:ext cx="1078931" cy="1041400"/>
            <a:chOff x="0" y="0"/>
            <a:chExt cx="1295400" cy="12954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95400" cy="1295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041400" y="508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508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381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711200" y="1016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41300" y="3429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58800" y="3556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927100" y="3556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5715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419100" y="6731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774700" y="6477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104900" y="5842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215900" y="8890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73100" y="9271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041400" y="9017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19100" y="10668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38100" y="10668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00903" y="2900592"/>
            <a:ext cx="1079500" cy="1041400"/>
            <a:chOff x="0" y="0"/>
            <a:chExt cx="1295400" cy="12954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95400" cy="1295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25400" y="635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77800" y="1397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31800" y="4445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635000" y="5207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685800" y="7493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889000" y="9271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1079500" y="10414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469900" y="127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22300" y="2413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838200" y="2032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863600" y="4445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079500" y="7747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685800" y="254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1016000" y="635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1079500" y="2794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0" y="3937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03200" y="6223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317500" y="7747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508000" y="9271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736600" y="10795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50800" y="7747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203200" y="9271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355600" y="10795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38100" y="10668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203200" y="3556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495300" y="6858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850900" y="6350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381000" y="2413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1066800" y="520700"/>
              <a:ext cx="177800" cy="1778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351585" y="547895"/>
            <a:ext cx="4246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>
                <a:latin typeface="Comic Sans MS" pitchFamily="66" charset="0"/>
              </a:rPr>
              <a:t>What is density?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203436" y="1547798"/>
            <a:ext cx="8141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/>
            <a:r>
              <a:rPr lang="en-GB" sz="2400" dirty="0">
                <a:latin typeface="Comic Sans MS" pitchFamily="66" charset="0"/>
              </a:rPr>
              <a:t>Density is the amount of mass in a volume.</a:t>
            </a:r>
          </a:p>
          <a:p>
            <a:pPr marL="109728"/>
            <a:r>
              <a:rPr lang="en-GB" sz="2400" dirty="0">
                <a:latin typeface="Comic Sans MS" pitchFamily="66" charset="0"/>
              </a:rPr>
              <a:t>It tells us how tightly matter is packed together.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208648" y="4074091"/>
            <a:ext cx="195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/>
            <a:r>
              <a:rPr lang="en-GB" sz="2000" b="1" u="sng" dirty="0">
                <a:latin typeface="Comic Sans MS" pitchFamily="66" charset="0"/>
              </a:rPr>
              <a:t>Common units</a:t>
            </a:r>
            <a:endParaRPr lang="en-GB" sz="2000" b="1" u="sng" baseline="30000" dirty="0"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07569" y="4509120"/>
            <a:ext cx="5401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/>
            <a:r>
              <a:rPr lang="en-GB" sz="2000" dirty="0">
                <a:latin typeface="Comic Sans MS" pitchFamily="66" charset="0"/>
              </a:rPr>
              <a:t>g/cm</a:t>
            </a:r>
            <a:r>
              <a:rPr lang="en-GB" sz="2000" baseline="30000" dirty="0">
                <a:latin typeface="Comic Sans MS" pitchFamily="66" charset="0"/>
              </a:rPr>
              <a:t>3</a:t>
            </a:r>
            <a:r>
              <a:rPr lang="en-GB" sz="2000" dirty="0">
                <a:latin typeface="Comic Sans MS" pitchFamily="66" charset="0"/>
              </a:rPr>
              <a:t>	How many grams for every cm</a:t>
            </a:r>
            <a:r>
              <a:rPr lang="en-GB" sz="2000" baseline="30000" dirty="0">
                <a:latin typeface="Comic Sans MS" pitchFamily="66" charset="0"/>
              </a:rPr>
              <a:t>3</a:t>
            </a:r>
            <a:r>
              <a:rPr lang="en-GB" sz="2000" dirty="0">
                <a:latin typeface="Comic Sans MS" pitchFamily="66" charset="0"/>
              </a:rPr>
              <a:t>.</a:t>
            </a:r>
          </a:p>
          <a:p>
            <a:pPr marL="109728"/>
            <a:r>
              <a:rPr lang="en-GB" sz="2000" dirty="0">
                <a:latin typeface="Comic Sans MS" pitchFamily="66" charset="0"/>
              </a:rPr>
              <a:t>kg/m</a:t>
            </a:r>
            <a:r>
              <a:rPr lang="en-GB" sz="2000" baseline="30000" dirty="0">
                <a:latin typeface="Comic Sans MS" pitchFamily="66" charset="0"/>
              </a:rPr>
              <a:t>3	</a:t>
            </a:r>
            <a:r>
              <a:rPr lang="en-GB" sz="2000" dirty="0">
                <a:latin typeface="Comic Sans MS" pitchFamily="66" charset="0"/>
              </a:rPr>
              <a:t>How many kg for every m</a:t>
            </a:r>
            <a:r>
              <a:rPr lang="en-GB" sz="2000" baseline="30000" dirty="0">
                <a:latin typeface="Comic Sans MS" pitchFamily="66" charset="0"/>
              </a:rPr>
              <a:t>3</a:t>
            </a:r>
            <a:r>
              <a:rPr lang="en-GB" sz="2000" dirty="0">
                <a:latin typeface="Comic Sans MS" pitchFamily="66" charset="0"/>
              </a:rPr>
              <a:t>.</a:t>
            </a:r>
            <a:endParaRPr lang="en-GB" sz="2000" baseline="30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2186" y="775800"/>
            <a:ext cx="6875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We can draw a diagram to represent the formulae for density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07582" y="2348881"/>
            <a:ext cx="3177777" cy="2259133"/>
            <a:chOff x="2416212" y="2191856"/>
            <a:chExt cx="3528392" cy="2259133"/>
          </a:xfrm>
        </p:grpSpPr>
        <p:sp>
          <p:nvSpPr>
            <p:cNvPr id="3" name="Isosceles Triangle 2"/>
            <p:cNvSpPr/>
            <p:nvPr/>
          </p:nvSpPr>
          <p:spPr>
            <a:xfrm>
              <a:off x="2416212" y="2191856"/>
              <a:ext cx="3528392" cy="2259133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45">
                <a:latin typeface="Comic Sans MS" panose="030F0702030302020204" pitchFamily="66" charset="0"/>
              </a:endParaRPr>
            </a:p>
          </p:txBody>
        </p:sp>
        <p:cxnSp>
          <p:nvCxnSpPr>
            <p:cNvPr id="4" name="Straight Connector 3"/>
            <p:cNvCxnSpPr>
              <a:stCxn id="3" idx="1"/>
              <a:endCxn id="3" idx="5"/>
            </p:cNvCxnSpPr>
            <p:nvPr/>
          </p:nvCxnSpPr>
          <p:spPr>
            <a:xfrm>
              <a:off x="3298310" y="3321422"/>
              <a:ext cx="17641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3"/>
            </p:cNvCxnSpPr>
            <p:nvPr/>
          </p:nvCxnSpPr>
          <p:spPr>
            <a:xfrm flipV="1">
              <a:off x="4180408" y="3321422"/>
              <a:ext cx="0" cy="112956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540448" y="3637984"/>
              <a:ext cx="720080" cy="713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34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20368" y="2574864"/>
              <a:ext cx="720080" cy="713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34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305" y="3637984"/>
              <a:ext cx="720080" cy="713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34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</a:t>
              </a: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663952" y="1916833"/>
            <a:ext cx="33720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anose="030F0702030302020204" pitchFamily="66" charset="0"/>
              </a:rPr>
              <a:t>Mass = Density x Volume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anose="030F0702030302020204" pitchFamily="66" charset="0"/>
              </a:rPr>
              <a:t>Density = Mass ÷ Volume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latin typeface="Comic Sans MS" panose="030F0702030302020204" pitchFamily="66" charset="0"/>
              </a:rPr>
              <a:t>Volume = Mass ÷ Density</a:t>
            </a:r>
          </a:p>
        </p:txBody>
      </p:sp>
    </p:spTree>
    <p:extLst>
      <p:ext uri="{BB962C8B-B14F-4D97-AF65-F5344CB8AC3E}">
        <p14:creationId xmlns:p14="http://schemas.microsoft.com/office/powerpoint/2010/main" val="94124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3547" y="65184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Things to look out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Are the units consistent?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Do you need to calculate the volume before you start?</a:t>
            </a:r>
          </a:p>
        </p:txBody>
      </p:sp>
      <p:sp>
        <p:nvSpPr>
          <p:cNvPr id="3" name="Cube 2"/>
          <p:cNvSpPr/>
          <p:nvPr/>
        </p:nvSpPr>
        <p:spPr>
          <a:xfrm>
            <a:off x="3017643" y="2308032"/>
            <a:ext cx="1584176" cy="1584176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be 3"/>
          <p:cNvSpPr/>
          <p:nvPr/>
        </p:nvSpPr>
        <p:spPr>
          <a:xfrm>
            <a:off x="5753947" y="2308032"/>
            <a:ext cx="1584176" cy="1584176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01820" y="2730788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 m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386059" y="3707542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 m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433188" y="3892208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 m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285221" y="2750637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100 cm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69460" y="3727391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100 cm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942666" y="3943990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100 cm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575721" y="4365105"/>
            <a:ext cx="3328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 m³ = 1 000 000 cm³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5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3893" y="560857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 cuboid has dimensions of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9 cm x 3 cm x 12 cm.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It has a </a:t>
            </a:r>
            <a:r>
              <a:rPr lang="en-GB" sz="2400" u="sng" dirty="0">
                <a:latin typeface="Comic Sans MS" panose="030F0702030302020204" pitchFamily="66" charset="0"/>
              </a:rPr>
              <a:t>mass</a:t>
            </a:r>
            <a:r>
              <a:rPr lang="en-GB" sz="2400" dirty="0">
                <a:latin typeface="Comic Sans MS" panose="030F0702030302020204" pitchFamily="66" charset="0"/>
              </a:rPr>
              <a:t> of 194.4 g.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Find the </a:t>
            </a:r>
            <a:r>
              <a:rPr lang="en-GB" sz="2400" u="sng" dirty="0">
                <a:latin typeface="Comic Sans MS" panose="030F0702030302020204" pitchFamily="66" charset="0"/>
              </a:rPr>
              <a:t>density</a:t>
            </a:r>
            <a:r>
              <a:rPr lang="en-GB" sz="2400" dirty="0">
                <a:latin typeface="Comic Sans MS" panose="030F0702030302020204" pitchFamily="66" charset="0"/>
              </a:rPr>
              <a:t> of the cuboid.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3893" y="249985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Volume</a:t>
            </a:r>
            <a:r>
              <a:rPr lang="en-GB" sz="2400" dirty="0">
                <a:latin typeface="Comic Sans MS" panose="030F0702030302020204" pitchFamily="66" charset="0"/>
              </a:rPr>
              <a:t> = 9 x 3 x 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59897" y="2493901"/>
            <a:ext cx="212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= 324 cm³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23893" y="2955566"/>
            <a:ext cx="4736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Density</a:t>
            </a:r>
            <a:r>
              <a:rPr lang="en-GB" sz="2400" dirty="0">
                <a:latin typeface="Comic Sans MS" panose="030F0702030302020204" pitchFamily="66" charset="0"/>
              </a:rPr>
              <a:t> = Mass ÷ Volume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59696" y="3411282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= 194.4 ÷ 324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9696" y="3861049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= 0.6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68109" y="385510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g/cm³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381" y="519383"/>
            <a:ext cx="2134878" cy="16041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44173" y="992905"/>
            <a:ext cx="568081" cy="39527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493360" y="1388179"/>
            <a:ext cx="402942" cy="39527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3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6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092" y="876448"/>
            <a:ext cx="2134878" cy="1604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1604" y="917922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 cuboid has dimensions of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2 m x 90 cm x 140 cm.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It has a density of 0.8 kg/m</a:t>
            </a:r>
            <a:r>
              <a:rPr lang="en-GB" sz="2400" baseline="30000" dirty="0">
                <a:latin typeface="Comic Sans MS" panose="030F0702030302020204" pitchFamily="66" charset="0"/>
              </a:rPr>
              <a:t>3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Find the mass of the cuboid.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31604" y="2856915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Volume</a:t>
            </a:r>
            <a:r>
              <a:rPr lang="en-GB" sz="2400" dirty="0">
                <a:latin typeface="Comic Sans MS" panose="030F0702030302020204" pitchFamily="66" charset="0"/>
              </a:rPr>
              <a:t> = 2 x 0.9 x 1.4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2301" y="2843982"/>
            <a:ext cx="212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= 2.52 m³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31604" y="3312631"/>
            <a:ext cx="4736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Mass </a:t>
            </a:r>
            <a:r>
              <a:rPr lang="en-GB" sz="2400" dirty="0">
                <a:latin typeface="Comic Sans MS" panose="030F0702030302020204" pitchFamily="66" charset="0"/>
              </a:rPr>
              <a:t>= Density x Volume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67708" y="3765373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= 0.8 x 2.52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67708" y="4227038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= 2.016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55840" y="4221089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kg</a:t>
            </a:r>
          </a:p>
        </p:txBody>
      </p:sp>
      <p:sp>
        <p:nvSpPr>
          <p:cNvPr id="10" name="Oval 9"/>
          <p:cNvSpPr/>
          <p:nvPr/>
        </p:nvSpPr>
        <p:spPr>
          <a:xfrm>
            <a:off x="5267908" y="1349970"/>
            <a:ext cx="576064" cy="39527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843972" y="1638002"/>
            <a:ext cx="1080120" cy="47062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3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755" y="685127"/>
            <a:ext cx="2134878" cy="1604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6267" y="726601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 cylinder has a mass of 270 g.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It has a density of 0.78 g/cm</a:t>
            </a:r>
            <a:r>
              <a:rPr lang="en-GB" sz="2400" baseline="30000" dirty="0">
                <a:latin typeface="Comic Sans MS" panose="030F0702030302020204" pitchFamily="66" charset="0"/>
              </a:rPr>
              <a:t>3</a:t>
            </a:r>
            <a:r>
              <a:rPr lang="en-GB" sz="2400" dirty="0">
                <a:latin typeface="Comic Sans MS" panose="030F0702030302020204" pitchFamily="66" charset="0"/>
              </a:rPr>
              <a:t> and a height of 9cm.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Find the radius of the cylinder.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16143" y="2586603"/>
            <a:ext cx="4736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Volume </a:t>
            </a:r>
            <a:r>
              <a:rPr lang="en-GB" sz="2400" dirty="0">
                <a:latin typeface="Comic Sans MS" panose="030F0702030302020204" pitchFamily="66" charset="0"/>
              </a:rPr>
              <a:t>= Mass ÷ Density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51945" y="3039345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= 270 ÷ 0.78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1945" y="350101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= 346.1538462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91944" y="3501009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cm³</a:t>
            </a:r>
          </a:p>
        </p:txBody>
      </p:sp>
      <p:sp>
        <p:nvSpPr>
          <p:cNvPr id="10" name="Oval 9"/>
          <p:cNvSpPr/>
          <p:nvPr/>
        </p:nvSpPr>
        <p:spPr>
          <a:xfrm>
            <a:off x="6423885" y="796301"/>
            <a:ext cx="369739" cy="39527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672651" y="1086642"/>
            <a:ext cx="1080120" cy="548732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7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416" y="616969"/>
            <a:ext cx="2134878" cy="1604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9928" y="658443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 cylinder has a mass of 270 g.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It has a density of 0.78 g/cm</a:t>
            </a:r>
            <a:r>
              <a:rPr lang="en-GB" sz="2400" baseline="30000" dirty="0">
                <a:latin typeface="Comic Sans MS" panose="030F0702030302020204" pitchFamily="66" charset="0"/>
              </a:rPr>
              <a:t>3</a:t>
            </a:r>
            <a:r>
              <a:rPr lang="en-GB" sz="2400" dirty="0">
                <a:latin typeface="Comic Sans MS" panose="030F0702030302020204" pitchFamily="66" charset="0"/>
              </a:rPr>
              <a:t> and a height of 9cm.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Find the radius of the cylinder.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89804" y="2518445"/>
            <a:ext cx="4736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Volume </a:t>
            </a:r>
            <a:r>
              <a:rPr lang="en-GB" sz="2400" dirty="0">
                <a:latin typeface="Comic Sans MS" panose="030F0702030302020204" pitchFamily="66" charset="0"/>
              </a:rPr>
              <a:t>= 346.1538462 cm³</a:t>
            </a:r>
          </a:p>
        </p:txBody>
      </p:sp>
      <p:sp>
        <p:nvSpPr>
          <p:cNvPr id="10" name="Oval 9"/>
          <p:cNvSpPr/>
          <p:nvPr/>
        </p:nvSpPr>
        <p:spPr>
          <a:xfrm>
            <a:off x="6397546" y="728143"/>
            <a:ext cx="369739" cy="39527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646312" y="1018484"/>
            <a:ext cx="1080120" cy="548732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189804" y="2980110"/>
            <a:ext cx="3874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346.1538462 = </a:t>
            </a:r>
            <a:r>
              <a:rPr lang="el-GR" sz="2400" dirty="0">
                <a:latin typeface="Comic Sans MS" panose="030F0702030302020204" pitchFamily="66" charset="0"/>
              </a:rPr>
              <a:t>π</a:t>
            </a:r>
            <a:r>
              <a:rPr lang="en-GB" sz="2400" dirty="0">
                <a:latin typeface="Comic Sans MS" panose="030F0702030302020204" pitchFamily="66" charset="0"/>
              </a:rPr>
              <a:t> x r</a:t>
            </a:r>
            <a:r>
              <a:rPr lang="el-GR" sz="2400" dirty="0">
                <a:latin typeface="Comic Sans MS" panose="030F0702030302020204" pitchFamily="66" charset="0"/>
              </a:rPr>
              <a:t>²</a:t>
            </a:r>
            <a:r>
              <a:rPr lang="en-GB" sz="2400" dirty="0">
                <a:latin typeface="Comic Sans MS" panose="030F0702030302020204" pitchFamily="66" charset="0"/>
              </a:rPr>
              <a:t> x h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2189804" y="3441775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400" dirty="0">
                <a:latin typeface="Comic Sans MS" panose="030F0702030302020204" pitchFamily="66" charset="0"/>
              </a:rPr>
              <a:t>12.24268793 = r</a:t>
            </a:r>
            <a:r>
              <a:rPr lang="el-GR" sz="2400" dirty="0">
                <a:latin typeface="Comic Sans MS" panose="030F0702030302020204" pitchFamily="66" charset="0"/>
              </a:rPr>
              <a:t>²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2189803" y="3903440"/>
            <a:ext cx="262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3.498955263 = 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07768" y="4365105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r = 3.5 cm</a:t>
            </a:r>
          </a:p>
        </p:txBody>
      </p:sp>
    </p:spTree>
    <p:extLst>
      <p:ext uri="{BB962C8B-B14F-4D97-AF65-F5344CB8AC3E}">
        <p14:creationId xmlns:p14="http://schemas.microsoft.com/office/powerpoint/2010/main" val="31319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Grp="1" noChangeArrowheads="1"/>
          </p:cNvSpPr>
          <p:nvPr>
            <p:ph sz="quarter" idx="4294967295"/>
          </p:nvPr>
        </p:nvSpPr>
        <p:spPr>
          <a:xfrm>
            <a:off x="2660650" y="1916113"/>
            <a:ext cx="8007350" cy="4191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endParaRPr lang="en-GB" sz="6000" baseline="30000" dirty="0"/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sz="6000" dirty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249106" y="1370706"/>
            <a:ext cx="76031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Find the density of a piece of wood weighing 6 g and having a volume of 8 cm.</a:t>
            </a:r>
          </a:p>
        </p:txBody>
      </p:sp>
      <p:sp>
        <p:nvSpPr>
          <p:cNvPr id="3" name="Explosion 2 2"/>
          <p:cNvSpPr/>
          <p:nvPr/>
        </p:nvSpPr>
        <p:spPr>
          <a:xfrm>
            <a:off x="1127448" y="3309699"/>
            <a:ext cx="10378470" cy="2789047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6 ÷ 8 = 0.75 g/cm³</a:t>
            </a:r>
          </a:p>
        </p:txBody>
      </p:sp>
    </p:spTree>
    <p:extLst>
      <p:ext uri="{BB962C8B-B14F-4D97-AF65-F5344CB8AC3E}">
        <p14:creationId xmlns:p14="http://schemas.microsoft.com/office/powerpoint/2010/main" val="35802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Grp="1" noChangeArrowheads="1"/>
          </p:cNvSpPr>
          <p:nvPr>
            <p:ph sz="quarter" idx="4294967295"/>
          </p:nvPr>
        </p:nvSpPr>
        <p:spPr>
          <a:xfrm>
            <a:off x="2660650" y="1916113"/>
            <a:ext cx="8007350" cy="4191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endParaRPr lang="en-GB" sz="6000" baseline="30000" dirty="0"/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sz="6000" dirty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249106" y="1370705"/>
            <a:ext cx="76031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Calculate the volume of a liquid weighing 4 kg and having a density of 1.25 g/cm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1011697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4000 ÷ 1.25 = 3200 g</a:t>
            </a:r>
          </a:p>
        </p:txBody>
      </p:sp>
    </p:spTree>
    <p:extLst>
      <p:ext uri="{BB962C8B-B14F-4D97-AF65-F5344CB8AC3E}">
        <p14:creationId xmlns:p14="http://schemas.microsoft.com/office/powerpoint/2010/main" val="12725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0515600" cy="2598329"/>
          </a:xfrm>
        </p:spPr>
        <p:txBody>
          <a:bodyPr>
            <a:normAutofit/>
          </a:bodyPr>
          <a:lstStyle/>
          <a:p>
            <a:r>
              <a:rPr lang="en-GB" dirty="0"/>
              <a:t>To be able to </a:t>
            </a:r>
            <a:r>
              <a:rPr lang="en-GB" b="1" dirty="0"/>
              <a:t>calculate Speed, Distance &amp; Time.</a:t>
            </a:r>
          </a:p>
          <a:p>
            <a:r>
              <a:rPr lang="en-GB" dirty="0"/>
              <a:t>To be able to </a:t>
            </a:r>
            <a:r>
              <a:rPr lang="en-GB" b="1" dirty="0"/>
              <a:t>calculate Force, Area &amp; Pressure.</a:t>
            </a:r>
          </a:p>
          <a:p>
            <a:r>
              <a:rPr lang="en-GB" dirty="0"/>
              <a:t>To be able to </a:t>
            </a:r>
            <a:r>
              <a:rPr lang="en-GB" b="1" dirty="0"/>
              <a:t>calculate Density, Mass &amp; Volume.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Title: Compound Measures</a:t>
            </a:r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991545" y="1268761"/>
            <a:ext cx="792172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A 1 kg bag of sugar has a volume of about 625 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. What is the density of the sugar in grams per cubic centimeter?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1424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1000 ÷ 625 = 1.6 g/cm³</a:t>
            </a:r>
          </a:p>
        </p:txBody>
      </p:sp>
    </p:spTree>
    <p:extLst>
      <p:ext uri="{BB962C8B-B14F-4D97-AF65-F5344CB8AC3E}">
        <p14:creationId xmlns:p14="http://schemas.microsoft.com/office/powerpoint/2010/main" val="9872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Grp="1" noChangeArrowheads="1"/>
          </p:cNvSpPr>
          <p:nvPr>
            <p:ph sz="quarter" idx="4294967295"/>
          </p:nvPr>
        </p:nvSpPr>
        <p:spPr>
          <a:xfrm>
            <a:off x="2660650" y="1916113"/>
            <a:ext cx="8007350" cy="4191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endParaRPr lang="en-GB" sz="6000" baseline="30000" dirty="0"/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sz="6000" dirty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135560" y="1412776"/>
            <a:ext cx="76031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Calculate the volume of a piece of wood that weighs 102 g and has a density of 0.85 g/cm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1424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102 ÷ 0.85 = 120 cm³</a:t>
            </a:r>
          </a:p>
        </p:txBody>
      </p:sp>
    </p:spTree>
    <p:extLst>
      <p:ext uri="{BB962C8B-B14F-4D97-AF65-F5344CB8AC3E}">
        <p14:creationId xmlns:p14="http://schemas.microsoft.com/office/powerpoint/2010/main" val="4882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Grp="1" noChangeArrowheads="1"/>
          </p:cNvSpPr>
          <p:nvPr>
            <p:ph sz="quarter" idx="4294967295"/>
          </p:nvPr>
        </p:nvSpPr>
        <p:spPr>
          <a:xfrm>
            <a:off x="2660650" y="1916113"/>
            <a:ext cx="8007350" cy="4191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endParaRPr lang="en-GB" sz="6000" baseline="30000" dirty="0"/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sz="6000" dirty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063552" y="1412776"/>
            <a:ext cx="76031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Find the mass of a marble model, 56 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 in volume, if the density of marble is 2.8 g/cm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1424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56 x 2.8 = 156.8 g</a:t>
            </a:r>
          </a:p>
        </p:txBody>
      </p:sp>
    </p:spTree>
    <p:extLst>
      <p:ext uri="{BB962C8B-B14F-4D97-AF65-F5344CB8AC3E}">
        <p14:creationId xmlns:p14="http://schemas.microsoft.com/office/powerpoint/2010/main" val="36814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063553" y="1340769"/>
            <a:ext cx="782357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I bought a 50 kg bag of coal and estimated the total volume to be about 28000 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. What is its density in g/cm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 to 2 </a:t>
            </a:r>
            <a:r>
              <a:rPr lang="en-US" sz="4000" dirty="0" err="1">
                <a:latin typeface="Comic Sans MS" panose="030F0702030302020204" pitchFamily="66" charset="0"/>
              </a:rPr>
              <a:t>d.p.</a:t>
            </a:r>
            <a:r>
              <a:rPr lang="en-US" sz="40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479376" y="3789041"/>
            <a:ext cx="11737304" cy="2717039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50 000 ÷ 2 800 = 1.79 g/cm³</a:t>
            </a:r>
          </a:p>
        </p:txBody>
      </p:sp>
    </p:spTree>
    <p:extLst>
      <p:ext uri="{BB962C8B-B14F-4D97-AF65-F5344CB8AC3E}">
        <p14:creationId xmlns:p14="http://schemas.microsoft.com/office/powerpoint/2010/main" val="38456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Grp="1" noChangeArrowheads="1"/>
          </p:cNvSpPr>
          <p:nvPr>
            <p:ph sz="quarter" idx="4294967295"/>
          </p:nvPr>
        </p:nvSpPr>
        <p:spPr>
          <a:xfrm>
            <a:off x="2660650" y="1916113"/>
            <a:ext cx="8007350" cy="4191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endParaRPr lang="en-GB" sz="6000" baseline="30000" dirty="0"/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sz="6000" dirty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207568" y="1268761"/>
            <a:ext cx="760314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Find the density of the material of a pebble weighing 34 g, which has a volume of 12.5 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1424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34 ÷ 12.5 = 2.72 g/cm³</a:t>
            </a:r>
          </a:p>
        </p:txBody>
      </p:sp>
    </p:spTree>
    <p:extLst>
      <p:ext uri="{BB962C8B-B14F-4D97-AF65-F5344CB8AC3E}">
        <p14:creationId xmlns:p14="http://schemas.microsoft.com/office/powerpoint/2010/main" val="1968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207568" y="1556792"/>
            <a:ext cx="760314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Oil has a density of 800 kg/m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Convert this into g/cm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1424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800 ÷ 1 000 000 x 1000 = 0.8 g/cm³</a:t>
            </a:r>
          </a:p>
        </p:txBody>
      </p:sp>
    </p:spTree>
    <p:extLst>
      <p:ext uri="{BB962C8B-B14F-4D97-AF65-F5344CB8AC3E}">
        <p14:creationId xmlns:p14="http://schemas.microsoft.com/office/powerpoint/2010/main" val="9268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063553" y="1484785"/>
            <a:ext cx="80395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A block of lead has a volume of 540 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 and a mass of 6.156 kg.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Find its density in g/cm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1424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6156 ÷ 540 = 11.4 g/cm³</a:t>
            </a:r>
          </a:p>
        </p:txBody>
      </p:sp>
    </p:spTree>
    <p:extLst>
      <p:ext uri="{BB962C8B-B14F-4D97-AF65-F5344CB8AC3E}">
        <p14:creationId xmlns:p14="http://schemas.microsoft.com/office/powerpoint/2010/main" val="397022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135560" y="1484785"/>
            <a:ext cx="758604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A statue is made of metal of density 8 g/cm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. Find the mass of the statue if its volume is 30 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.</a:t>
            </a:r>
            <a:endParaRPr lang="en-US" sz="4000" baseline="30000" dirty="0">
              <a:latin typeface="Comic Sans MS" panose="030F0702030302020204" pitchFamily="66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1424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8 x 30 = 240 cm³</a:t>
            </a:r>
          </a:p>
        </p:txBody>
      </p:sp>
    </p:spTree>
    <p:extLst>
      <p:ext uri="{BB962C8B-B14F-4D97-AF65-F5344CB8AC3E}">
        <p14:creationId xmlns:p14="http://schemas.microsoft.com/office/powerpoint/2010/main" val="19709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Grp="1" noChangeArrowheads="1"/>
          </p:cNvSpPr>
          <p:nvPr>
            <p:ph sz="quarter" idx="4294967295"/>
          </p:nvPr>
        </p:nvSpPr>
        <p:spPr>
          <a:xfrm>
            <a:off x="2660650" y="1916113"/>
            <a:ext cx="8007350" cy="4191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endParaRPr lang="en-GB" sz="6000" baseline="30000" dirty="0"/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sz="6000" dirty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063553" y="1470877"/>
            <a:ext cx="801808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omic Sans MS" panose="030F0702030302020204" pitchFamily="66" charset="0"/>
              </a:rPr>
              <a:t>It is estimated that the statue of Queen Victoria in </a:t>
            </a:r>
            <a:r>
              <a:rPr lang="en-US" sz="3200" dirty="0" err="1">
                <a:latin typeface="Comic Sans MS" panose="030F0702030302020204" pitchFamily="66" charset="0"/>
              </a:rPr>
              <a:t>Endcliffe</a:t>
            </a:r>
            <a:r>
              <a:rPr lang="en-US" sz="3200" dirty="0">
                <a:latin typeface="Comic Sans MS" panose="030F0702030302020204" pitchFamily="66" charset="0"/>
              </a:rPr>
              <a:t> Park, Sheffield has a volume of about 4 m</a:t>
            </a:r>
            <a:r>
              <a:rPr lang="en-US" sz="3200" baseline="30000" dirty="0">
                <a:latin typeface="Comic Sans MS" panose="030F0702030302020204" pitchFamily="66" charset="0"/>
              </a:rPr>
              <a:t>3</a:t>
            </a:r>
            <a:r>
              <a:rPr lang="en-US" sz="3200" dirty="0">
                <a:latin typeface="Comic Sans MS" panose="030F0702030302020204" pitchFamily="66" charset="0"/>
              </a:rPr>
              <a:t>. The density of the material used to make the statue is 9.2 g/cm</a:t>
            </a:r>
            <a:r>
              <a:rPr lang="en-US" sz="3200" baseline="30000" dirty="0">
                <a:latin typeface="Comic Sans MS" panose="030F0702030302020204" pitchFamily="66" charset="0"/>
              </a:rPr>
              <a:t>3</a:t>
            </a:r>
            <a:r>
              <a:rPr lang="en-US" sz="3200" dirty="0">
                <a:latin typeface="Comic Sans MS" panose="030F0702030302020204" pitchFamily="66" charset="0"/>
              </a:rPr>
              <a:t>. What is its mass?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1424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4 x 9200 = 36 800 g </a:t>
            </a:r>
          </a:p>
        </p:txBody>
      </p:sp>
    </p:spTree>
    <p:extLst>
      <p:ext uri="{BB962C8B-B14F-4D97-AF65-F5344CB8AC3E}">
        <p14:creationId xmlns:p14="http://schemas.microsoft.com/office/powerpoint/2010/main" val="15181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Grp="1" noChangeArrowheads="1"/>
          </p:cNvSpPr>
          <p:nvPr>
            <p:ph sz="quarter" idx="4294967295"/>
          </p:nvPr>
        </p:nvSpPr>
        <p:spPr>
          <a:xfrm>
            <a:off x="2660650" y="1916113"/>
            <a:ext cx="8007350" cy="4191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endParaRPr lang="en-GB" sz="6000" baseline="30000" dirty="0"/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sz="6000" dirty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135560" y="1457069"/>
            <a:ext cx="760314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The volume of a solid object is 5 cm</a:t>
            </a:r>
            <a:r>
              <a:rPr lang="en-US" sz="4000" baseline="30000" dirty="0">
                <a:latin typeface="Comic Sans MS" panose="030F0702030302020204" pitchFamily="66" charset="0"/>
              </a:rPr>
              <a:t>3 </a:t>
            </a:r>
            <a:r>
              <a:rPr lang="en-US" sz="4000" dirty="0">
                <a:latin typeface="Comic Sans MS" panose="030F0702030302020204" pitchFamily="66" charset="0"/>
              </a:rPr>
              <a:t>and its mass is 50 g. Calculate the density of the material.</a:t>
            </a:r>
            <a:endParaRPr lang="en-US" sz="4000" baseline="30000" dirty="0">
              <a:latin typeface="Comic Sans MS" panose="030F0702030302020204" pitchFamily="66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1424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50 ÷ 5 = 10 g/cm³</a:t>
            </a:r>
          </a:p>
        </p:txBody>
      </p:sp>
    </p:spTree>
    <p:extLst>
      <p:ext uri="{BB962C8B-B14F-4D97-AF65-F5344CB8AC3E}">
        <p14:creationId xmlns:p14="http://schemas.microsoft.com/office/powerpoint/2010/main" val="39973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331952" y="1118635"/>
            <a:ext cx="5911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Convert the following into minutes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:</a:t>
            </a:r>
          </a:p>
          <a:p>
            <a:pPr marL="384219" indent="-384219">
              <a:buAutoNum type="romanLcParenBoth"/>
            </a:pPr>
            <a:r>
              <a:rPr lang="en-US" sz="2400" dirty="0">
                <a:latin typeface="Comic Sans MS" pitchFamily="66" charset="0"/>
                <a:sym typeface="Wingdings" pitchFamily="2" charset="2"/>
              </a:rPr>
              <a:t>1 hour and 30 minutes</a:t>
            </a:r>
          </a:p>
          <a:p>
            <a:pPr marL="384219" indent="-384219">
              <a:buAutoNum type="romanLcParenBoth"/>
            </a:pPr>
            <a:r>
              <a:rPr lang="en-US" sz="2400" dirty="0">
                <a:latin typeface="Comic Sans MS" pitchFamily="66" charset="0"/>
                <a:sym typeface="Wingdings" pitchFamily="2" charset="2"/>
              </a:rPr>
              <a:t> 1 hour 53 minutes</a:t>
            </a:r>
          </a:p>
          <a:p>
            <a:pPr marL="384219" indent="-384219">
              <a:buAutoNum type="romanLcParenBoth"/>
            </a:pPr>
            <a:r>
              <a:rPr lang="en-US" sz="2400" dirty="0">
                <a:latin typeface="Comic Sans MS" pitchFamily="66" charset="0"/>
                <a:sym typeface="Wingdings" pitchFamily="2" charset="2"/>
              </a:rPr>
              <a:t> 3 hours 6 minutes</a:t>
            </a:r>
          </a:p>
          <a:p>
            <a:pPr marL="384219" indent="-384219">
              <a:buAutoNum type="romanLcParenBoth"/>
            </a:pPr>
            <a:endParaRPr lang="en-US" sz="2400" dirty="0">
              <a:latin typeface="Comic Sans MS" pitchFamily="66" charset="0"/>
              <a:sym typeface="Wingdings" pitchFamily="2" charset="2"/>
            </a:endParaRPr>
          </a:p>
          <a:p>
            <a:r>
              <a:rPr lang="en-US" sz="2400" dirty="0">
                <a:latin typeface="Comic Sans MS" pitchFamily="66" charset="0"/>
                <a:sym typeface="Wingdings" pitchFamily="2" charset="2"/>
              </a:rPr>
              <a:t>Convert the following into hours:</a:t>
            </a:r>
          </a:p>
          <a:p>
            <a:pPr marL="384219" indent="-384219">
              <a:buAutoNum type="romanLcParenBoth"/>
            </a:pPr>
            <a:r>
              <a:rPr lang="en-US" sz="2400" dirty="0">
                <a:latin typeface="Comic Sans MS" pitchFamily="66" charset="0"/>
                <a:sym typeface="Wingdings" pitchFamily="2" charset="2"/>
              </a:rPr>
              <a:t>105 minutes</a:t>
            </a:r>
          </a:p>
          <a:p>
            <a:pPr marL="384219" indent="-384219">
              <a:buAutoNum type="romanLcParenBoth"/>
            </a:pPr>
            <a:r>
              <a:rPr lang="en-US" sz="2400" dirty="0">
                <a:latin typeface="Comic Sans MS" pitchFamily="66" charset="0"/>
                <a:sym typeface="Wingdings" pitchFamily="2" charset="2"/>
              </a:rPr>
              <a:t> 30 minutes</a:t>
            </a:r>
          </a:p>
          <a:p>
            <a:pPr marL="384219" indent="-384219">
              <a:buAutoNum type="romanLcParenBoth"/>
            </a:pPr>
            <a:r>
              <a:rPr lang="en-US" sz="2400" dirty="0">
                <a:latin typeface="Comic Sans MS" pitchFamily="66" charset="0"/>
                <a:sym typeface="Wingdings" pitchFamily="2" charset="2"/>
              </a:rPr>
              <a:t> 57 minutes</a:t>
            </a:r>
          </a:p>
          <a:p>
            <a:pPr marL="384219" indent="-384219">
              <a:buAutoNum type="romanLcParenBoth"/>
            </a:pPr>
            <a:r>
              <a:rPr lang="en-US" sz="2400" dirty="0">
                <a:latin typeface="Comic Sans MS" pitchFamily="66" charset="0"/>
                <a:sym typeface="Wingdings" pitchFamily="2" charset="2"/>
              </a:rPr>
              <a:t> 26 minutes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02191" y="1460969"/>
            <a:ext cx="4019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90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mins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113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mins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186 </a:t>
            </a:r>
            <a:r>
              <a:rPr lang="en-U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mins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045" y="105349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u="sng" dirty="0">
                <a:latin typeface="Comic Sans MS" pitchFamily="66" charset="0"/>
              </a:rPr>
              <a:t>Starter</a:t>
            </a:r>
            <a:endParaRPr lang="en-GB" sz="3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63153" y="3377266"/>
                <a:ext cx="6096000" cy="15270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1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1.75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hrs</a:t>
                </a:r>
                <a:r>
                  <a:rPr lang="en-US" sz="21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or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1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GB" sz="21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1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hrs</a:t>
                </a:r>
              </a:p>
              <a:p>
                <a:r>
                  <a:rPr lang="en-GB" sz="21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0.5 hrs or ½ hr</a:t>
                </a:r>
              </a:p>
              <a:p>
                <a:r>
                  <a:rPr lang="en-GB" sz="21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0.95 hrs</a:t>
                </a:r>
              </a:p>
              <a:p>
                <a:r>
                  <a:rPr lang="en-GB" sz="21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0.43 hrs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53" y="3377266"/>
                <a:ext cx="6096000" cy="1527021"/>
              </a:xfrm>
              <a:prstGeom prst="rect">
                <a:avLst/>
              </a:prstGeom>
              <a:blipFill>
                <a:blip r:embed="rId2"/>
                <a:stretch>
                  <a:fillRect l="-1200" b="-6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9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Grp="1" noChangeArrowheads="1"/>
          </p:cNvSpPr>
          <p:nvPr>
            <p:ph sz="quarter" idx="4294967295"/>
          </p:nvPr>
        </p:nvSpPr>
        <p:spPr>
          <a:xfrm>
            <a:off x="2660650" y="1916113"/>
            <a:ext cx="8007350" cy="4191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endParaRPr lang="en-GB" sz="6000" baseline="30000" dirty="0"/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sz="6000" dirty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991544" y="1457069"/>
            <a:ext cx="813690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omic Sans MS" panose="030F0702030302020204" pitchFamily="66" charset="0"/>
              </a:rPr>
              <a:t>Water of density 1000 kg/m³ fills a pool. The mass of the water is 35 </a:t>
            </a:r>
            <a:r>
              <a:rPr lang="en-US" sz="3200" dirty="0" err="1">
                <a:latin typeface="Comic Sans MS" panose="030F0702030302020204" pitchFamily="66" charset="0"/>
              </a:rPr>
              <a:t>tonnes</a:t>
            </a:r>
            <a:r>
              <a:rPr lang="en-US" sz="3200" dirty="0">
                <a:latin typeface="Comic Sans MS" panose="030F0702030302020204" pitchFamily="66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Comic Sans MS" panose="030F0702030302020204" pitchFamily="66" charset="0"/>
              </a:rPr>
              <a:t>(1 </a:t>
            </a:r>
            <a:r>
              <a:rPr lang="en-US" sz="3200" dirty="0" err="1">
                <a:latin typeface="Comic Sans MS" panose="030F0702030302020204" pitchFamily="66" charset="0"/>
              </a:rPr>
              <a:t>tonne</a:t>
            </a:r>
            <a:r>
              <a:rPr lang="en-US" sz="3200" dirty="0">
                <a:latin typeface="Comic Sans MS" panose="030F0702030302020204" pitchFamily="66" charset="0"/>
              </a:rPr>
              <a:t> = 1000 kg)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Comic Sans MS" panose="030F0702030302020204" pitchFamily="66" charset="0"/>
              </a:rPr>
              <a:t>Calculate the volume of the pool.</a:t>
            </a:r>
            <a:endParaRPr lang="en-US" sz="3200" baseline="30000" dirty="0">
              <a:latin typeface="Comic Sans MS" panose="030F0702030302020204" pitchFamily="66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1424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35 000 ÷ 1000 = 35 m³</a:t>
            </a:r>
          </a:p>
        </p:txBody>
      </p:sp>
    </p:spTree>
    <p:extLst>
      <p:ext uri="{BB962C8B-B14F-4D97-AF65-F5344CB8AC3E}">
        <p14:creationId xmlns:p14="http://schemas.microsoft.com/office/powerpoint/2010/main" val="4303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Grp="1" noChangeArrowheads="1"/>
          </p:cNvSpPr>
          <p:nvPr>
            <p:ph sz="quarter" idx="4294967295"/>
          </p:nvPr>
        </p:nvSpPr>
        <p:spPr>
          <a:xfrm>
            <a:off x="2660650" y="1916113"/>
            <a:ext cx="8007350" cy="4191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endParaRPr lang="en-GB" sz="6000" baseline="30000" dirty="0"/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sz="6000" dirty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991544" y="1268761"/>
            <a:ext cx="849694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A cuboid of dimensions 4 cm by 5 cm by 3 cm is made of metal with density 10 g/cm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. Calculate the mass of the cuboid in kg.</a:t>
            </a:r>
            <a:endParaRPr lang="en-US" sz="4000" baseline="30000" dirty="0">
              <a:latin typeface="Comic Sans MS" panose="030F0702030302020204" pitchFamily="66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1424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4 x 5 x 3 = 60 cm³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60 x 10 = 600 g = 0.6 kg</a:t>
            </a:r>
          </a:p>
        </p:txBody>
      </p:sp>
    </p:spTree>
    <p:extLst>
      <p:ext uri="{BB962C8B-B14F-4D97-AF65-F5344CB8AC3E}">
        <p14:creationId xmlns:p14="http://schemas.microsoft.com/office/powerpoint/2010/main" val="50491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Grp="1" noChangeArrowheads="1"/>
          </p:cNvSpPr>
          <p:nvPr>
            <p:ph sz="quarter" idx="4294967295"/>
          </p:nvPr>
        </p:nvSpPr>
        <p:spPr>
          <a:xfrm>
            <a:off x="2660650" y="1916113"/>
            <a:ext cx="8007350" cy="4191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endParaRPr lang="en-GB" sz="6000" baseline="30000" dirty="0"/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sz="6000" dirty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135560" y="1412777"/>
            <a:ext cx="760314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A certain type of plastic has a density of 3 g/cm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  <a:r>
              <a:rPr lang="en-US" sz="4000" dirty="0">
                <a:latin typeface="Comic Sans MS" panose="030F0702030302020204" pitchFamily="66" charset="0"/>
              </a:rPr>
              <a:t>. </a:t>
            </a:r>
            <a:endParaRPr lang="en-US" sz="4000" baseline="30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>
                <a:latin typeface="Comic Sans MS" panose="030F0702030302020204" pitchFamily="66" charset="0"/>
              </a:rPr>
              <a:t>Convert the density into kg/m</a:t>
            </a:r>
            <a:r>
              <a:rPr lang="en-US" sz="4000" baseline="30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1424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3 x 1 000 000 ÷ 1000 = 3000 kg/m³</a:t>
            </a:r>
          </a:p>
        </p:txBody>
      </p:sp>
    </p:spTree>
    <p:extLst>
      <p:ext uri="{BB962C8B-B14F-4D97-AF65-F5344CB8AC3E}">
        <p14:creationId xmlns:p14="http://schemas.microsoft.com/office/powerpoint/2010/main" val="42249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Grp="1" noChangeArrowheads="1"/>
          </p:cNvSpPr>
          <p:nvPr>
            <p:ph sz="quarter" idx="4294967295"/>
          </p:nvPr>
        </p:nvSpPr>
        <p:spPr>
          <a:xfrm>
            <a:off x="2660650" y="1916113"/>
            <a:ext cx="8007350" cy="4191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endParaRPr lang="en-GB" sz="6000" baseline="30000" dirty="0"/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sz="6000" dirty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919536" y="1340768"/>
            <a:ext cx="830686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omic Sans MS" panose="030F0702030302020204" pitchFamily="66" charset="0"/>
              </a:rPr>
              <a:t>A cast-iron rod 2 m long has a cross-sectional area of 14 cm</a:t>
            </a:r>
            <a:r>
              <a:rPr lang="en-US" sz="3600" baseline="30000" dirty="0">
                <a:latin typeface="Comic Sans MS" panose="030F0702030302020204" pitchFamily="66" charset="0"/>
              </a:rPr>
              <a:t>2</a:t>
            </a:r>
            <a:r>
              <a:rPr lang="en-US" sz="3600" dirty="0">
                <a:latin typeface="Comic Sans MS" panose="030F0702030302020204" pitchFamily="66" charset="0"/>
              </a:rPr>
              <a:t>. The mass of the rod is 210 kg. Calculate the density of the rod in g/cm</a:t>
            </a:r>
            <a:r>
              <a:rPr lang="en-US" sz="3600" baseline="30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1424" y="3573017"/>
            <a:ext cx="11305256" cy="2933063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14 x 200 = 2800 cm³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210 000 ÷ 2800 = 75 g/cm³</a:t>
            </a:r>
          </a:p>
        </p:txBody>
      </p:sp>
    </p:spTree>
    <p:extLst>
      <p:ext uri="{BB962C8B-B14F-4D97-AF65-F5344CB8AC3E}">
        <p14:creationId xmlns:p14="http://schemas.microsoft.com/office/powerpoint/2010/main" val="5414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/>
              <a:t>Todays Objectives – Have you met them?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5868" y="1893164"/>
            <a:ext cx="8552291" cy="3566343"/>
          </a:xfrm>
        </p:spPr>
        <p:txBody>
          <a:bodyPr>
            <a:noAutofit/>
          </a:bodyPr>
          <a:lstStyle/>
          <a:p>
            <a:r>
              <a:rPr lang="en-GB" sz="3600" dirty="0"/>
              <a:t>To be able to </a:t>
            </a:r>
            <a:r>
              <a:rPr lang="en-GB" sz="3600" b="1" dirty="0"/>
              <a:t>calculate Speed, Distance &amp; Time.</a:t>
            </a:r>
          </a:p>
          <a:p>
            <a:r>
              <a:rPr lang="en-GB" sz="3600" dirty="0"/>
              <a:t>To be able to </a:t>
            </a:r>
            <a:r>
              <a:rPr lang="en-GB" sz="3600" b="1" dirty="0"/>
              <a:t>calculate Force, Area &amp; Pressure.</a:t>
            </a:r>
          </a:p>
          <a:p>
            <a:r>
              <a:rPr lang="en-GB" sz="3600" dirty="0"/>
              <a:t>To be able to </a:t>
            </a:r>
            <a:r>
              <a:rPr lang="en-GB" sz="3600" b="1" dirty="0"/>
              <a:t>calculate Density, Mass &amp; Volume.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9492342" y="3003123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652975" y="1344524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9463564" y="4335152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312650" y="3648145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627721" y="2296947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Ordering Numbers: </a:t>
            </a:r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https://www.youtube.com/watch?v=gOmj58JdxL8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Ordering fractions decimals percentages – </a:t>
            </a:r>
            <a:r>
              <a:rPr lang="en-US" dirty="0" err="1">
                <a:solidFill>
                  <a:schemeClr val="tx1"/>
                </a:solidFill>
              </a:rPr>
              <a:t>Corbettmaths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Percentages: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next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Adding &amp; Subtracting Fractions: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https://www.youtube.com/watch?v=5juto2ze8Lg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 Antics - Adding and Subtracting Fractions</a:t>
            </a:r>
          </a:p>
          <a:p>
            <a:r>
              <a:rPr lang="en-GB" b="1" dirty="0">
                <a:solidFill>
                  <a:sysClr val="windowText" lastClr="000000"/>
                </a:solidFill>
              </a:rPr>
              <a:t>Working with decimals: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https://www.youtube.com/watch?v=kwh4SD1ToFc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Math Antics - Decimal Arithmetic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BIDMAS: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https://www.youtube.com/watch?v=6K77Igo39vk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GCSE Maths - BIDMAS - Aslam Tutoring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6670" y="185182"/>
            <a:ext cx="68586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Commonly used compound measures include: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19" y="1146414"/>
            <a:ext cx="8827252" cy="328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3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47" y="239778"/>
            <a:ext cx="6875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We can draw diagrams to represent these formulae, here is the one for speed.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2261537" y="1997780"/>
            <a:ext cx="3528392" cy="2259133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5"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/>
          <p:cNvCxnSpPr>
            <a:stCxn id="3" idx="1"/>
            <a:endCxn id="3" idx="5"/>
          </p:cNvCxnSpPr>
          <p:nvPr/>
        </p:nvCxnSpPr>
        <p:spPr>
          <a:xfrm>
            <a:off x="3143635" y="3127345"/>
            <a:ext cx="176419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" idx="3"/>
          </p:cNvCxnSpPr>
          <p:nvPr/>
        </p:nvCxnSpPr>
        <p:spPr>
          <a:xfrm flipV="1">
            <a:off x="4025733" y="3127346"/>
            <a:ext cx="0" cy="11295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85773" y="3443907"/>
            <a:ext cx="720080" cy="71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34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5693" y="2380787"/>
            <a:ext cx="720080" cy="71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34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9630" y="3443907"/>
            <a:ext cx="720080" cy="71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34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6311987" y="2230819"/>
                <a:ext cx="5398713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b="1" dirty="0">
                    <a:latin typeface="Comic Sans MS" panose="030F0702030302020204" pitchFamily="66" charset="0"/>
                  </a:rPr>
                  <a:t>Distance =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𝒑𝒆𝒆𝒅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𝑻𝒊𝒎𝒆</m:t>
                    </m:r>
                  </m:oMath>
                </a14:m>
                <a:endParaRPr lang="en-GB" sz="2400" b="1" u="sng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sz="2400" b="1" dirty="0">
                    <a:latin typeface="Comic Sans MS" panose="030F0702030302020204" pitchFamily="66" charset="0"/>
                  </a:rPr>
                  <a:t>   Speed =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𝑫𝒊𝒔𝒕𝒂𝒏𝒄𝒆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÷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𝑻𝒊𝒎𝒆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sz="2400" b="1" dirty="0">
                    <a:latin typeface="Comic Sans MS" panose="030F0702030302020204" pitchFamily="66" charset="0"/>
                  </a:rPr>
                  <a:t>     Time =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𝑫𝒊𝒔𝒕𝒂𝒏𝒄𝒆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÷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𝑺𝒑𝒆𝒆𝒅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1987" y="2230819"/>
                <a:ext cx="5398713" cy="1569660"/>
              </a:xfrm>
              <a:prstGeom prst="rect">
                <a:avLst/>
              </a:prstGeom>
              <a:blipFill>
                <a:blip r:embed="rId2"/>
                <a:stretch>
                  <a:fillRect l="-1693" t="-3113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3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9"/>
              <p:cNvSpPr txBox="1">
                <a:spLocks noChangeArrowheads="1"/>
              </p:cNvSpPr>
              <p:nvPr/>
            </p:nvSpPr>
            <p:spPr bwMode="auto">
              <a:xfrm>
                <a:off x="2605116" y="3097723"/>
                <a:ext cx="6811395" cy="2031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>
                  <a:spcBef>
                    <a:spcPct val="50000"/>
                  </a:spcBef>
                </a:pPr>
                <a:r>
                  <a:rPr lang="en-GB" sz="2800" dirty="0">
                    <a:latin typeface="Comic Sans MS" panose="030F0702030302020204" pitchFamily="66" charset="0"/>
                  </a:rPr>
                  <a:t>A car travels at 30 mph for 2 hours. How far has it travelled?</a:t>
                </a:r>
              </a:p>
              <a:p>
                <a:pPr marL="0" indent="0">
                  <a:spcBef>
                    <a:spcPct val="50000"/>
                  </a:spcBef>
                </a:pPr>
                <a:endParaRPr lang="en-GB" sz="2800" b="1" u="sng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0" inden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𝐷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𝑆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×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𝑇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=30×2=60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𝑚𝑖𝑙𝑒𝑠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116" y="3097723"/>
                <a:ext cx="6811395" cy="2031325"/>
              </a:xfrm>
              <a:prstGeom prst="rect">
                <a:avLst/>
              </a:prstGeom>
              <a:blipFill>
                <a:blip r:embed="rId2"/>
                <a:stretch>
                  <a:fillRect l="-1789" t="-30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/>
          <p:cNvSpPr/>
          <p:nvPr/>
        </p:nvSpPr>
        <p:spPr>
          <a:xfrm>
            <a:off x="1374432" y="455583"/>
            <a:ext cx="3528392" cy="2259133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5">
              <a:latin typeface="Comic Sans MS" panose="030F0702030302020204" pitchFamily="66" charset="0"/>
            </a:endParaRPr>
          </a:p>
        </p:txBody>
      </p:sp>
      <p:cxnSp>
        <p:nvCxnSpPr>
          <p:cNvPr id="9" name="Straight Connector 8"/>
          <p:cNvCxnSpPr>
            <a:stCxn id="8" idx="1"/>
            <a:endCxn id="8" idx="5"/>
          </p:cNvCxnSpPr>
          <p:nvPr/>
        </p:nvCxnSpPr>
        <p:spPr>
          <a:xfrm>
            <a:off x="2256530" y="1585148"/>
            <a:ext cx="176419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</p:cNvCxnSpPr>
          <p:nvPr/>
        </p:nvCxnSpPr>
        <p:spPr>
          <a:xfrm flipV="1">
            <a:off x="3138628" y="1585149"/>
            <a:ext cx="0" cy="11295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98668" y="1901710"/>
            <a:ext cx="720080" cy="71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34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8588" y="838590"/>
            <a:ext cx="720080" cy="71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34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2525" y="1901710"/>
            <a:ext cx="720080" cy="71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34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6010813" y="838590"/>
                <a:ext cx="5398713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b="1" dirty="0">
                    <a:latin typeface="Comic Sans MS" panose="030F0702030302020204" pitchFamily="66" charset="0"/>
                  </a:rPr>
                  <a:t>Distance =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𝒑𝒆𝒆𝒅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𝑻𝒊𝒎𝒆</m:t>
                    </m:r>
                  </m:oMath>
                </a14:m>
                <a:endParaRPr lang="en-GB" sz="2400" b="1" u="sng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sz="2400" b="1" dirty="0">
                    <a:latin typeface="Comic Sans MS" panose="030F0702030302020204" pitchFamily="66" charset="0"/>
                  </a:rPr>
                  <a:t>   Speed =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𝑫𝒊𝒔𝒕𝒂𝒏𝒄𝒆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÷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𝑻𝒊𝒎𝒆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sz="2400" b="1" dirty="0">
                    <a:latin typeface="Comic Sans MS" panose="030F0702030302020204" pitchFamily="66" charset="0"/>
                  </a:rPr>
                  <a:t>     Time =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𝑫𝒊𝒔𝒕𝒂𝒏𝒄𝒆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÷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𝑺𝒑𝒆𝒆𝒅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0813" y="838590"/>
                <a:ext cx="5398713" cy="1569660"/>
              </a:xfrm>
              <a:prstGeom prst="rect">
                <a:avLst/>
              </a:prstGeom>
              <a:blipFill>
                <a:blip r:embed="rId3"/>
                <a:stretch>
                  <a:fillRect l="-1693" t="-3113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6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1374432" y="455583"/>
            <a:ext cx="3528392" cy="2259133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5">
              <a:latin typeface="Comic Sans MS" panose="030F0702030302020204" pitchFamily="66" charset="0"/>
            </a:endParaRPr>
          </a:p>
        </p:txBody>
      </p:sp>
      <p:cxnSp>
        <p:nvCxnSpPr>
          <p:cNvPr id="13" name="Straight Connector 12"/>
          <p:cNvCxnSpPr>
            <a:stCxn id="9" idx="1"/>
            <a:endCxn id="9" idx="5"/>
          </p:cNvCxnSpPr>
          <p:nvPr/>
        </p:nvCxnSpPr>
        <p:spPr>
          <a:xfrm>
            <a:off x="2256530" y="1585148"/>
            <a:ext cx="176419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</p:cNvCxnSpPr>
          <p:nvPr/>
        </p:nvCxnSpPr>
        <p:spPr>
          <a:xfrm flipV="1">
            <a:off x="3138628" y="1585149"/>
            <a:ext cx="0" cy="11295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8668" y="1901710"/>
            <a:ext cx="720080" cy="71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34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8588" y="838590"/>
            <a:ext cx="720080" cy="71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34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2525" y="1901710"/>
            <a:ext cx="720080" cy="71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34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2605" y="3309681"/>
                <a:ext cx="670140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800" dirty="0">
                    <a:latin typeface="Comic Sans MS" panose="030F0702030302020204" pitchFamily="66" charset="0"/>
                  </a:rPr>
                  <a:t>A cyclist travels 45miles in 3 hours. What is the cyclist’s speed?</a:t>
                </a:r>
              </a:p>
              <a:p>
                <a:pPr>
                  <a:spcBef>
                    <a:spcPct val="50000"/>
                  </a:spcBef>
                </a:pPr>
                <a:endParaRPr lang="en-GB" sz="2800" b="1" u="sng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𝑆</m:t>
                      </m:r>
                      <m:r>
                        <a:rPr lang="en-GB" sz="2800" i="1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𝐷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÷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𝑇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=45÷3=15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𝑚𝑝h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605" y="3309681"/>
                <a:ext cx="6701408" cy="2031325"/>
              </a:xfrm>
              <a:prstGeom prst="rect">
                <a:avLst/>
              </a:prstGeom>
              <a:blipFill>
                <a:blip r:embed="rId2"/>
                <a:stretch>
                  <a:fillRect l="-1911" t="-3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2"/>
              <p:cNvSpPr>
                <a:spLocks noChangeArrowheads="1"/>
              </p:cNvSpPr>
              <p:nvPr/>
            </p:nvSpPr>
            <p:spPr bwMode="auto">
              <a:xfrm>
                <a:off x="6153309" y="766904"/>
                <a:ext cx="5398713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b="1" dirty="0">
                    <a:latin typeface="Comic Sans MS" panose="030F0702030302020204" pitchFamily="66" charset="0"/>
                  </a:rPr>
                  <a:t>Distance =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𝒑𝒆𝒆𝒅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𝑻𝒊𝒎𝒆</m:t>
                    </m:r>
                  </m:oMath>
                </a14:m>
                <a:endParaRPr lang="en-GB" sz="2400" b="1" u="sng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sz="2400" b="1" dirty="0">
                    <a:latin typeface="Comic Sans MS" panose="030F0702030302020204" pitchFamily="66" charset="0"/>
                  </a:rPr>
                  <a:t>   Speed =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𝑫𝒊𝒔𝒕𝒂𝒏𝒄𝒆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÷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𝑻𝒊𝒎𝒆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sz="2400" b="1" dirty="0">
                    <a:latin typeface="Comic Sans MS" panose="030F0702030302020204" pitchFamily="66" charset="0"/>
                  </a:rPr>
                  <a:t>     Time =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𝑫𝒊𝒔𝒕𝒂𝒏𝒄𝒆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÷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𝑺𝒑𝒆𝒆𝒅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3309" y="766904"/>
                <a:ext cx="5398713" cy="1569660"/>
              </a:xfrm>
              <a:prstGeom prst="rect">
                <a:avLst/>
              </a:prstGeom>
              <a:blipFill>
                <a:blip r:embed="rId3"/>
                <a:stretch>
                  <a:fillRect l="-1693" t="-3113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56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1374432" y="455583"/>
            <a:ext cx="3528392" cy="2259133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5">
              <a:latin typeface="Comic Sans MS" panose="030F0702030302020204" pitchFamily="66" charset="0"/>
            </a:endParaRPr>
          </a:p>
        </p:txBody>
      </p:sp>
      <p:cxnSp>
        <p:nvCxnSpPr>
          <p:cNvPr id="13" name="Straight Connector 12"/>
          <p:cNvCxnSpPr>
            <a:stCxn id="9" idx="1"/>
            <a:endCxn id="9" idx="5"/>
          </p:cNvCxnSpPr>
          <p:nvPr/>
        </p:nvCxnSpPr>
        <p:spPr>
          <a:xfrm>
            <a:off x="2256530" y="1585148"/>
            <a:ext cx="176419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</p:cNvCxnSpPr>
          <p:nvPr/>
        </p:nvCxnSpPr>
        <p:spPr>
          <a:xfrm flipV="1">
            <a:off x="3138628" y="1585149"/>
            <a:ext cx="0" cy="11295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8668" y="1901710"/>
            <a:ext cx="720080" cy="71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34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8588" y="838590"/>
            <a:ext cx="720080" cy="71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34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2525" y="1901710"/>
            <a:ext cx="720080" cy="71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34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20704" y="3099014"/>
                <a:ext cx="6096000" cy="21236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dirty="0">
                    <a:latin typeface="Comic Sans MS" panose="030F0702030302020204" pitchFamily="66" charset="0"/>
                  </a:rPr>
                  <a:t>A plane covers a distance of 1200 miles at a speed of 300mph. How long will it take to complete this journey?</a:t>
                </a:r>
              </a:p>
              <a:p>
                <a:pPr>
                  <a:spcBef>
                    <a:spcPct val="50000"/>
                  </a:spcBef>
                </a:pPr>
                <a:endParaRPr lang="en-GB" sz="2400" b="1" u="sng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𝑇</m:t>
                      </m:r>
                      <m:r>
                        <a:rPr lang="en-GB" sz="2400" i="1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𝐷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𝑆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120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0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300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4 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h𝑜𝑢𝑟𝑠</m:t>
                      </m:r>
                    </m:oMath>
                  </m:oMathPara>
                </a14:m>
                <a:endParaRPr lang="en-GB" sz="2400" dirty="0">
                  <a:latin typeface="Comic Sans MS" panose="030F0702030302020204" pitchFamily="66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704" y="3099014"/>
                <a:ext cx="6096000" cy="2123658"/>
              </a:xfrm>
              <a:prstGeom prst="rect">
                <a:avLst/>
              </a:prstGeom>
              <a:blipFill>
                <a:blip r:embed="rId2"/>
                <a:stretch>
                  <a:fillRect l="-1600" t="-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2"/>
              <p:cNvSpPr>
                <a:spLocks noChangeArrowheads="1"/>
              </p:cNvSpPr>
              <p:nvPr/>
            </p:nvSpPr>
            <p:spPr bwMode="auto">
              <a:xfrm>
                <a:off x="6068704" y="800318"/>
                <a:ext cx="5398713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b="1" dirty="0">
                    <a:latin typeface="Comic Sans MS" panose="030F0702030302020204" pitchFamily="66" charset="0"/>
                  </a:rPr>
                  <a:t>Distance =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𝒑𝒆𝒆𝒅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𝑻𝒊𝒎𝒆</m:t>
                    </m:r>
                  </m:oMath>
                </a14:m>
                <a:endParaRPr lang="en-GB" sz="2400" b="1" u="sng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sz="2400" b="1" dirty="0">
                    <a:latin typeface="Comic Sans MS" panose="030F0702030302020204" pitchFamily="66" charset="0"/>
                  </a:rPr>
                  <a:t>   Speed =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𝑫𝒊𝒔𝒕𝒂𝒏𝒄𝒆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÷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𝑻𝒊𝒎𝒆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sz="2400" b="1" dirty="0">
                    <a:latin typeface="Comic Sans MS" panose="030F0702030302020204" pitchFamily="66" charset="0"/>
                  </a:rPr>
                  <a:t>     Time =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𝑫𝒊𝒔𝒕𝒂𝒏𝒄𝒆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÷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𝑺𝒑𝒆𝒆𝒅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704" y="800318"/>
                <a:ext cx="5398713" cy="1569660"/>
              </a:xfrm>
              <a:prstGeom prst="rect">
                <a:avLst/>
              </a:prstGeom>
              <a:blipFill>
                <a:blip r:embed="rId3"/>
                <a:stretch>
                  <a:fillRect l="-1808" t="-3101" b="-77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4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43AC26-9C10-4BD0-832A-C836FA69E3D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a275ba49-db92-471d-8c08-cd84a3a06beb"/>
    <ds:schemaRef ds:uri="f45c64de-80c6-4060-b669-b1ce3442f82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2E6B81-0D3B-415E-9292-5A5A7036C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1904</Words>
  <Application>Microsoft Office PowerPoint</Application>
  <PresentationFormat>Widescreen</PresentationFormat>
  <Paragraphs>285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Century Gothic</vt:lpstr>
      <vt:lpstr>Comic Sans MS</vt:lpstr>
      <vt:lpstr>Wingdings 2</vt:lpstr>
      <vt:lpstr>Office Theme</vt:lpstr>
      <vt:lpstr>Custom Design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Pressure, Force and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Janet Williamson</cp:lastModifiedBy>
  <cp:revision>63</cp:revision>
  <cp:lastPrinted>2017-05-19T11:56:43Z</cp:lastPrinted>
  <dcterms:created xsi:type="dcterms:W3CDTF">2017-05-17T10:50:23Z</dcterms:created>
  <dcterms:modified xsi:type="dcterms:W3CDTF">2020-05-20T10:40:04Z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