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62" r:id="rId3"/>
    <p:sldId id="296" r:id="rId4"/>
    <p:sldId id="273" r:id="rId5"/>
    <p:sldId id="274" r:id="rId6"/>
    <p:sldId id="275" r:id="rId7"/>
    <p:sldId id="276" r:id="rId8"/>
    <p:sldId id="277"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58" r:id="rId26"/>
    <p:sldId id="259" r:id="rId27"/>
    <p:sldId id="295" r:id="rId28"/>
    <p:sldId id="297" r:id="rId29"/>
    <p:sldId id="260" r:id="rId30"/>
    <p:sldId id="263" r:id="rId31"/>
    <p:sldId id="264" r:id="rId32"/>
    <p:sldId id="265" r:id="rId33"/>
    <p:sldId id="266" r:id="rId34"/>
    <p:sldId id="267" r:id="rId35"/>
    <p:sldId id="268" r:id="rId36"/>
    <p:sldId id="26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817C490-53B0-4457-B304-C79BC52C0598}" type="datetimeFigureOut">
              <a:rPr lang="en-GB" smtClean="0"/>
              <a:t>13/03/2020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DAE91-A3A1-47A0-8236-A57DCB5AAC33}" type="slidenum">
              <a:rPr lang="en-GB" smtClean="0"/>
              <a:t>‹#›</a:t>
            </a:fld>
            <a:endParaRPr lang="en-GB"/>
          </a:p>
        </p:txBody>
      </p:sp>
    </p:spTree>
    <p:extLst>
      <p:ext uri="{BB962C8B-B14F-4D97-AF65-F5344CB8AC3E}">
        <p14:creationId xmlns:p14="http://schemas.microsoft.com/office/powerpoint/2010/main" val="3119591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17C490-53B0-4457-B304-C79BC52C0598}" type="datetimeFigureOut">
              <a:rPr lang="en-GB" smtClean="0"/>
              <a:t>13/03/2020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DAE91-A3A1-47A0-8236-A57DCB5AAC33}" type="slidenum">
              <a:rPr lang="en-GB" smtClean="0"/>
              <a:t>‹#›</a:t>
            </a:fld>
            <a:endParaRPr lang="en-GB"/>
          </a:p>
        </p:txBody>
      </p:sp>
    </p:spTree>
    <p:extLst>
      <p:ext uri="{BB962C8B-B14F-4D97-AF65-F5344CB8AC3E}">
        <p14:creationId xmlns:p14="http://schemas.microsoft.com/office/powerpoint/2010/main" val="4104523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17C490-53B0-4457-B304-C79BC52C0598}" type="datetimeFigureOut">
              <a:rPr lang="en-GB" smtClean="0"/>
              <a:t>13/03/2020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DAE91-A3A1-47A0-8236-A57DCB5AAC33}" type="slidenum">
              <a:rPr lang="en-GB" smtClean="0"/>
              <a:t>‹#›</a:t>
            </a:fld>
            <a:endParaRPr lang="en-GB"/>
          </a:p>
        </p:txBody>
      </p:sp>
    </p:spTree>
    <p:extLst>
      <p:ext uri="{BB962C8B-B14F-4D97-AF65-F5344CB8AC3E}">
        <p14:creationId xmlns:p14="http://schemas.microsoft.com/office/powerpoint/2010/main" val="271241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17C490-53B0-4457-B304-C79BC52C0598}" type="datetimeFigureOut">
              <a:rPr lang="en-GB" smtClean="0"/>
              <a:t>13/03/2020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DAE91-A3A1-47A0-8236-A57DCB5AAC33}" type="slidenum">
              <a:rPr lang="en-GB" smtClean="0"/>
              <a:t>‹#›</a:t>
            </a:fld>
            <a:endParaRPr lang="en-GB"/>
          </a:p>
        </p:txBody>
      </p:sp>
    </p:spTree>
    <p:extLst>
      <p:ext uri="{BB962C8B-B14F-4D97-AF65-F5344CB8AC3E}">
        <p14:creationId xmlns:p14="http://schemas.microsoft.com/office/powerpoint/2010/main" val="1336152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17C490-53B0-4457-B304-C79BC52C0598}" type="datetimeFigureOut">
              <a:rPr lang="en-GB" smtClean="0"/>
              <a:t>13/03/2020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DAE91-A3A1-47A0-8236-A57DCB5AAC33}" type="slidenum">
              <a:rPr lang="en-GB" smtClean="0"/>
              <a:t>‹#›</a:t>
            </a:fld>
            <a:endParaRPr lang="en-GB"/>
          </a:p>
        </p:txBody>
      </p:sp>
    </p:spTree>
    <p:extLst>
      <p:ext uri="{BB962C8B-B14F-4D97-AF65-F5344CB8AC3E}">
        <p14:creationId xmlns:p14="http://schemas.microsoft.com/office/powerpoint/2010/main" val="4250526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817C490-53B0-4457-B304-C79BC52C0598}" type="datetimeFigureOut">
              <a:rPr lang="en-GB" smtClean="0"/>
              <a:t>13/03/2020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3DAE91-A3A1-47A0-8236-A57DCB5AAC33}" type="slidenum">
              <a:rPr lang="en-GB" smtClean="0"/>
              <a:t>‹#›</a:t>
            </a:fld>
            <a:endParaRPr lang="en-GB"/>
          </a:p>
        </p:txBody>
      </p:sp>
    </p:spTree>
    <p:extLst>
      <p:ext uri="{BB962C8B-B14F-4D97-AF65-F5344CB8AC3E}">
        <p14:creationId xmlns:p14="http://schemas.microsoft.com/office/powerpoint/2010/main" val="976365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817C490-53B0-4457-B304-C79BC52C0598}" type="datetimeFigureOut">
              <a:rPr lang="en-GB" smtClean="0"/>
              <a:t>13/03/2020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3DAE91-A3A1-47A0-8236-A57DCB5AAC33}" type="slidenum">
              <a:rPr lang="en-GB" smtClean="0"/>
              <a:t>‹#›</a:t>
            </a:fld>
            <a:endParaRPr lang="en-GB"/>
          </a:p>
        </p:txBody>
      </p:sp>
    </p:spTree>
    <p:extLst>
      <p:ext uri="{BB962C8B-B14F-4D97-AF65-F5344CB8AC3E}">
        <p14:creationId xmlns:p14="http://schemas.microsoft.com/office/powerpoint/2010/main" val="899019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817C490-53B0-4457-B304-C79BC52C0598}" type="datetimeFigureOut">
              <a:rPr lang="en-GB" smtClean="0"/>
              <a:t>13/03/2020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3DAE91-A3A1-47A0-8236-A57DCB5AAC33}" type="slidenum">
              <a:rPr lang="en-GB" smtClean="0"/>
              <a:t>‹#›</a:t>
            </a:fld>
            <a:endParaRPr lang="en-GB"/>
          </a:p>
        </p:txBody>
      </p:sp>
    </p:spTree>
    <p:extLst>
      <p:ext uri="{BB962C8B-B14F-4D97-AF65-F5344CB8AC3E}">
        <p14:creationId xmlns:p14="http://schemas.microsoft.com/office/powerpoint/2010/main" val="1286451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7C490-53B0-4457-B304-C79BC52C0598}" type="datetimeFigureOut">
              <a:rPr lang="en-GB" smtClean="0"/>
              <a:t>13/03/2020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3DAE91-A3A1-47A0-8236-A57DCB5AAC33}" type="slidenum">
              <a:rPr lang="en-GB" smtClean="0"/>
              <a:t>‹#›</a:t>
            </a:fld>
            <a:endParaRPr lang="en-GB"/>
          </a:p>
        </p:txBody>
      </p:sp>
    </p:spTree>
    <p:extLst>
      <p:ext uri="{BB962C8B-B14F-4D97-AF65-F5344CB8AC3E}">
        <p14:creationId xmlns:p14="http://schemas.microsoft.com/office/powerpoint/2010/main" val="678768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7C490-53B0-4457-B304-C79BC52C0598}" type="datetimeFigureOut">
              <a:rPr lang="en-GB" smtClean="0"/>
              <a:t>13/03/2020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3DAE91-A3A1-47A0-8236-A57DCB5AAC33}" type="slidenum">
              <a:rPr lang="en-GB" smtClean="0"/>
              <a:t>‹#›</a:t>
            </a:fld>
            <a:endParaRPr lang="en-GB"/>
          </a:p>
        </p:txBody>
      </p:sp>
    </p:spTree>
    <p:extLst>
      <p:ext uri="{BB962C8B-B14F-4D97-AF65-F5344CB8AC3E}">
        <p14:creationId xmlns:p14="http://schemas.microsoft.com/office/powerpoint/2010/main" val="461702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7C490-53B0-4457-B304-C79BC52C0598}" type="datetimeFigureOut">
              <a:rPr lang="en-GB" smtClean="0"/>
              <a:t>13/03/2020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3DAE91-A3A1-47A0-8236-A57DCB5AAC33}" type="slidenum">
              <a:rPr lang="en-GB" smtClean="0"/>
              <a:t>‹#›</a:t>
            </a:fld>
            <a:endParaRPr lang="en-GB"/>
          </a:p>
        </p:txBody>
      </p:sp>
    </p:spTree>
    <p:extLst>
      <p:ext uri="{BB962C8B-B14F-4D97-AF65-F5344CB8AC3E}">
        <p14:creationId xmlns:p14="http://schemas.microsoft.com/office/powerpoint/2010/main" val="251908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7C490-53B0-4457-B304-C79BC52C0598}" type="datetimeFigureOut">
              <a:rPr lang="en-GB" smtClean="0"/>
              <a:t>13/03/2020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DAE91-A3A1-47A0-8236-A57DCB5AAC33}" type="slidenum">
              <a:rPr lang="en-GB" smtClean="0"/>
              <a:t>‹#›</a:t>
            </a:fld>
            <a:endParaRPr lang="en-GB"/>
          </a:p>
        </p:txBody>
      </p:sp>
    </p:spTree>
    <p:extLst>
      <p:ext uri="{BB962C8B-B14F-4D97-AF65-F5344CB8AC3E}">
        <p14:creationId xmlns:p14="http://schemas.microsoft.com/office/powerpoint/2010/main" val="3171357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88" y="849481"/>
            <a:ext cx="9144000" cy="5509200"/>
          </a:xfrm>
          <a:prstGeom prst="rect">
            <a:avLst/>
          </a:prstGeom>
        </p:spPr>
        <p:txBody>
          <a:bodyPr wrap="square">
            <a:spAutoFit/>
          </a:bodyPr>
          <a:lstStyle/>
          <a:p>
            <a:r>
              <a:rPr lang="en-GB" sz="2000" u="sng" dirty="0" smtClean="0">
                <a:solidFill>
                  <a:srgbClr val="FF0000"/>
                </a:solidFill>
              </a:rPr>
              <a:t>● </a:t>
            </a:r>
            <a:r>
              <a:rPr lang="en-GB" sz="2200" u="sng" dirty="0">
                <a:solidFill>
                  <a:srgbClr val="FF0000"/>
                </a:solidFill>
              </a:rPr>
              <a:t>Social trends, e.g.:</a:t>
            </a:r>
          </a:p>
          <a:p>
            <a:r>
              <a:rPr lang="en-GB" sz="2200" dirty="0"/>
              <a:t>o population changes, increasing life expectancy</a:t>
            </a:r>
          </a:p>
          <a:p>
            <a:r>
              <a:rPr lang="en-GB" sz="2200" dirty="0" smtClean="0"/>
              <a:t>o </a:t>
            </a:r>
            <a:r>
              <a:rPr lang="en-GB" sz="2200" dirty="0"/>
              <a:t>education, e.g. increasing achievements at GCSE</a:t>
            </a:r>
          </a:p>
          <a:p>
            <a:r>
              <a:rPr lang="en-GB" sz="2200" dirty="0"/>
              <a:t>o labour market, e.g. increase in flexible </a:t>
            </a:r>
            <a:r>
              <a:rPr lang="en-GB" sz="2200" dirty="0" smtClean="0"/>
              <a:t>working/zero hours/gig economy</a:t>
            </a:r>
            <a:endParaRPr lang="en-GB" sz="2200" dirty="0"/>
          </a:p>
          <a:p>
            <a:endParaRPr lang="en-GB" sz="2200" dirty="0"/>
          </a:p>
          <a:p>
            <a:r>
              <a:rPr lang="en-GB" sz="2200" dirty="0">
                <a:solidFill>
                  <a:srgbClr val="FF0000"/>
                </a:solidFill>
              </a:rPr>
              <a:t>● </a:t>
            </a:r>
            <a:r>
              <a:rPr lang="en-GB" sz="2200" u="sng" dirty="0">
                <a:solidFill>
                  <a:srgbClr val="FF0000"/>
                </a:solidFill>
              </a:rPr>
              <a:t>Technology trends, </a:t>
            </a:r>
            <a:r>
              <a:rPr lang="en-GB" sz="2200" dirty="0"/>
              <a:t>e.g. increasing use of information technology, telephony  </a:t>
            </a:r>
            <a:r>
              <a:rPr lang="en-GB" sz="2200" dirty="0" smtClean="0"/>
              <a:t>and web developments/internet/social media</a:t>
            </a:r>
          </a:p>
          <a:p>
            <a:endParaRPr lang="en-GB" sz="2200" dirty="0"/>
          </a:p>
          <a:p>
            <a:r>
              <a:rPr lang="en-GB" sz="2200" dirty="0">
                <a:solidFill>
                  <a:srgbClr val="FF0000"/>
                </a:solidFill>
              </a:rPr>
              <a:t>● </a:t>
            </a:r>
            <a:r>
              <a:rPr lang="en-GB" sz="2200" u="sng" dirty="0">
                <a:solidFill>
                  <a:srgbClr val="FF0000"/>
                </a:solidFill>
              </a:rPr>
              <a:t>Environmental trends, </a:t>
            </a:r>
            <a:r>
              <a:rPr lang="en-GB" sz="2200" dirty="0"/>
              <a:t>e.g. increase in renewable energy and </a:t>
            </a:r>
            <a:r>
              <a:rPr lang="en-GB" sz="2200" dirty="0" smtClean="0"/>
              <a:t>recycling/animal welfare/climate change</a:t>
            </a:r>
          </a:p>
          <a:p>
            <a:endParaRPr lang="en-GB" sz="2200" dirty="0"/>
          </a:p>
          <a:p>
            <a:r>
              <a:rPr lang="en-GB" sz="2200" dirty="0">
                <a:solidFill>
                  <a:srgbClr val="FF0000"/>
                </a:solidFill>
              </a:rPr>
              <a:t>● </a:t>
            </a:r>
            <a:r>
              <a:rPr lang="en-GB" sz="2200" u="sng" dirty="0">
                <a:solidFill>
                  <a:srgbClr val="FF0000"/>
                </a:solidFill>
              </a:rPr>
              <a:t>Ethical trends </a:t>
            </a:r>
            <a:r>
              <a:rPr lang="en-GB" sz="2200" dirty="0"/>
              <a:t>– ethical concerns of potential customers, e.g. carbon footprint,</a:t>
            </a:r>
          </a:p>
          <a:p>
            <a:r>
              <a:rPr lang="en-GB" sz="2200" dirty="0"/>
              <a:t>sources of timber, child labour, inadequate pay, animal welfare, identification </a:t>
            </a:r>
            <a:r>
              <a:rPr lang="en-GB" sz="2200" dirty="0" smtClean="0"/>
              <a:t>of values </a:t>
            </a:r>
            <a:r>
              <a:rPr lang="en-GB" sz="2200" dirty="0"/>
              <a:t>of an organisation and ethical codes to address ethical concerns, </a:t>
            </a:r>
            <a:r>
              <a:rPr lang="en-GB" sz="2200" dirty="0" smtClean="0"/>
              <a:t>contribution of </a:t>
            </a:r>
            <a:r>
              <a:rPr lang="en-GB" sz="2200" dirty="0"/>
              <a:t>business to the community</a:t>
            </a:r>
          </a:p>
        </p:txBody>
      </p:sp>
      <p:sp>
        <p:nvSpPr>
          <p:cNvPr id="3" name="TextBox 2"/>
          <p:cNvSpPr txBox="1"/>
          <p:nvPr/>
        </p:nvSpPr>
        <p:spPr>
          <a:xfrm>
            <a:off x="225512" y="99833"/>
            <a:ext cx="8948576" cy="461665"/>
          </a:xfrm>
          <a:prstGeom prst="rect">
            <a:avLst/>
          </a:prstGeom>
          <a:noFill/>
        </p:spPr>
        <p:txBody>
          <a:bodyPr wrap="square" rtlCol="0">
            <a:spAutoFit/>
          </a:bodyPr>
          <a:lstStyle/>
          <a:p>
            <a:r>
              <a:rPr lang="en-GB" sz="2400" b="1" dirty="0" smtClean="0">
                <a:solidFill>
                  <a:srgbClr val="FF0000"/>
                </a:solidFill>
              </a:rPr>
              <a:t>Using this slide and the internet write a definition of these 4 trends</a:t>
            </a:r>
          </a:p>
        </p:txBody>
      </p:sp>
      <p:sp>
        <p:nvSpPr>
          <p:cNvPr id="5" name="TextBox 4"/>
          <p:cNvSpPr txBox="1"/>
          <p:nvPr/>
        </p:nvSpPr>
        <p:spPr>
          <a:xfrm>
            <a:off x="6876256" y="6094973"/>
            <a:ext cx="3528392" cy="769441"/>
          </a:xfrm>
          <a:prstGeom prst="rect">
            <a:avLst/>
          </a:prstGeom>
          <a:noFill/>
        </p:spPr>
        <p:txBody>
          <a:bodyPr wrap="square" rtlCol="0">
            <a:spAutoFit/>
          </a:bodyPr>
          <a:lstStyle/>
          <a:p>
            <a:r>
              <a:rPr lang="en-GB" sz="4400" dirty="0">
                <a:solidFill>
                  <a:srgbClr val="FF0000"/>
                </a:solidFill>
              </a:rPr>
              <a:t>C</a:t>
            </a:r>
            <a:r>
              <a:rPr lang="en-GB" sz="4400" dirty="0" smtClean="0">
                <a:solidFill>
                  <a:srgbClr val="00B0F0"/>
                </a:solidFill>
              </a:rPr>
              <a:t>o</a:t>
            </a:r>
            <a:r>
              <a:rPr lang="en-GB" sz="4400" dirty="0" smtClean="0">
                <a:solidFill>
                  <a:srgbClr val="00B050"/>
                </a:solidFill>
              </a:rPr>
              <a:t>n</a:t>
            </a:r>
            <a:r>
              <a:rPr lang="en-GB" sz="4400" dirty="0" smtClean="0">
                <a:solidFill>
                  <a:srgbClr val="00B0F0"/>
                </a:solidFill>
              </a:rPr>
              <a:t>n</a:t>
            </a:r>
            <a:r>
              <a:rPr lang="en-GB" sz="4400" dirty="0" smtClean="0">
                <a:solidFill>
                  <a:srgbClr val="FF0000"/>
                </a:solidFill>
              </a:rPr>
              <a:t>e</a:t>
            </a:r>
            <a:r>
              <a:rPr lang="en-GB" sz="4400" dirty="0" smtClean="0">
                <a:solidFill>
                  <a:srgbClr val="00B050"/>
                </a:solidFill>
              </a:rPr>
              <a:t>c</a:t>
            </a:r>
            <a:r>
              <a:rPr lang="en-GB" sz="4400" dirty="0" smtClean="0">
                <a:solidFill>
                  <a:srgbClr val="00B0F0"/>
                </a:solidFill>
              </a:rPr>
              <a:t>t</a:t>
            </a:r>
            <a:endParaRPr lang="en-GB" sz="4400" dirty="0">
              <a:solidFill>
                <a:srgbClr val="00B0F0"/>
              </a:solidFill>
            </a:endParaRPr>
          </a:p>
        </p:txBody>
      </p:sp>
    </p:spTree>
    <p:extLst>
      <p:ext uri="{BB962C8B-B14F-4D97-AF65-F5344CB8AC3E}">
        <p14:creationId xmlns:p14="http://schemas.microsoft.com/office/powerpoint/2010/main" val="4187829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528" y="116632"/>
            <a:ext cx="6410697" cy="5139154"/>
          </a:xfrm>
          <a:prstGeom prst="rect">
            <a:avLst/>
          </a:prstGeom>
        </p:spPr>
      </p:pic>
    </p:spTree>
    <p:extLst>
      <p:ext uri="{BB962C8B-B14F-4D97-AF65-F5344CB8AC3E}">
        <p14:creationId xmlns:p14="http://schemas.microsoft.com/office/powerpoint/2010/main" val="2138676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47864" y="764704"/>
            <a:ext cx="5581650" cy="4972050"/>
          </a:xfrm>
          <a:prstGeom prst="rect">
            <a:avLst/>
          </a:prstGeom>
        </p:spPr>
      </p:pic>
    </p:spTree>
    <p:extLst>
      <p:ext uri="{BB962C8B-B14F-4D97-AF65-F5344CB8AC3E}">
        <p14:creationId xmlns:p14="http://schemas.microsoft.com/office/powerpoint/2010/main" val="2341181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520" y="1484784"/>
            <a:ext cx="5876925" cy="4533900"/>
          </a:xfrm>
          <a:prstGeom prst="rect">
            <a:avLst/>
          </a:prstGeom>
        </p:spPr>
      </p:pic>
    </p:spTree>
    <p:extLst>
      <p:ext uri="{BB962C8B-B14F-4D97-AF65-F5344CB8AC3E}">
        <p14:creationId xmlns:p14="http://schemas.microsoft.com/office/powerpoint/2010/main" val="484496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520" y="1196752"/>
            <a:ext cx="5534025" cy="4610100"/>
          </a:xfrm>
          <a:prstGeom prst="rect">
            <a:avLst/>
          </a:prstGeom>
        </p:spPr>
      </p:pic>
    </p:spTree>
    <p:extLst>
      <p:ext uri="{BB962C8B-B14F-4D97-AF65-F5344CB8AC3E}">
        <p14:creationId xmlns:p14="http://schemas.microsoft.com/office/powerpoint/2010/main" val="3069726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59832" y="980728"/>
            <a:ext cx="5629275" cy="4933950"/>
          </a:xfrm>
          <a:prstGeom prst="rect">
            <a:avLst/>
          </a:prstGeom>
        </p:spPr>
      </p:pic>
    </p:spTree>
    <p:extLst>
      <p:ext uri="{BB962C8B-B14F-4D97-AF65-F5344CB8AC3E}">
        <p14:creationId xmlns:p14="http://schemas.microsoft.com/office/powerpoint/2010/main" val="2476498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722"/>
          <a:stretch/>
        </p:blipFill>
        <p:spPr>
          <a:xfrm>
            <a:off x="467544" y="548680"/>
            <a:ext cx="6693144" cy="244827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501008"/>
            <a:ext cx="2281436" cy="228143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3284984"/>
            <a:ext cx="5076736" cy="3356992"/>
          </a:xfrm>
          <a:prstGeom prst="rect">
            <a:avLst/>
          </a:prstGeom>
        </p:spPr>
      </p:pic>
    </p:spTree>
    <p:extLst>
      <p:ext uri="{BB962C8B-B14F-4D97-AF65-F5344CB8AC3E}">
        <p14:creationId xmlns:p14="http://schemas.microsoft.com/office/powerpoint/2010/main" val="308024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3140968"/>
            <a:ext cx="5098483" cy="328908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60648"/>
            <a:ext cx="4700014" cy="3024336"/>
          </a:xfrm>
          <a:prstGeom prst="rect">
            <a:avLst/>
          </a:prstGeom>
        </p:spPr>
      </p:pic>
    </p:spTree>
    <p:extLst>
      <p:ext uri="{BB962C8B-B14F-4D97-AF65-F5344CB8AC3E}">
        <p14:creationId xmlns:p14="http://schemas.microsoft.com/office/powerpoint/2010/main" val="1362822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4022" y="1484784"/>
            <a:ext cx="8352928" cy="4801314"/>
          </a:xfrm>
          <a:prstGeom prst="rect">
            <a:avLst/>
          </a:prstGeom>
        </p:spPr>
        <p:txBody>
          <a:bodyPr wrap="square">
            <a:spAutoFit/>
          </a:bodyPr>
          <a:lstStyle/>
          <a:p>
            <a:r>
              <a:rPr lang="en-GB" b="1" dirty="0"/>
              <a:t>Trends affecting business</a:t>
            </a:r>
          </a:p>
          <a:p>
            <a:r>
              <a:rPr lang="en-GB" u="sng" dirty="0"/>
              <a:t>● Social trends, e.g.:</a:t>
            </a:r>
          </a:p>
          <a:p>
            <a:r>
              <a:rPr lang="en-GB" dirty="0"/>
              <a:t>o population changes, increasing life expectancy</a:t>
            </a:r>
          </a:p>
          <a:p>
            <a:r>
              <a:rPr lang="en-GB" dirty="0"/>
              <a:t>o households and families, e.g. more couples cohabiting</a:t>
            </a:r>
          </a:p>
          <a:p>
            <a:r>
              <a:rPr lang="en-GB" dirty="0"/>
              <a:t>o education, e.g. increasing achievements at GCSE</a:t>
            </a:r>
          </a:p>
          <a:p>
            <a:r>
              <a:rPr lang="en-GB" dirty="0"/>
              <a:t>o labour market, e.g. increase in flexible working</a:t>
            </a:r>
          </a:p>
          <a:p>
            <a:r>
              <a:rPr lang="en-GB" dirty="0"/>
              <a:t>o increasing travel for work, e.g. longer commutes to </a:t>
            </a:r>
            <a:r>
              <a:rPr lang="en-GB" dirty="0" smtClean="0"/>
              <a:t>work</a:t>
            </a:r>
          </a:p>
          <a:p>
            <a:endParaRPr lang="en-GB" dirty="0"/>
          </a:p>
          <a:p>
            <a:r>
              <a:rPr lang="en-GB" dirty="0"/>
              <a:t>● </a:t>
            </a:r>
            <a:r>
              <a:rPr lang="en-GB" u="sng" dirty="0"/>
              <a:t>Technology trends, </a:t>
            </a:r>
            <a:r>
              <a:rPr lang="en-GB" dirty="0"/>
              <a:t>e.g. increasing use of information technology, telephony and web</a:t>
            </a:r>
          </a:p>
          <a:p>
            <a:r>
              <a:rPr lang="en-GB" dirty="0" smtClean="0"/>
              <a:t>Developments</a:t>
            </a:r>
          </a:p>
          <a:p>
            <a:endParaRPr lang="en-GB" dirty="0"/>
          </a:p>
          <a:p>
            <a:r>
              <a:rPr lang="en-GB" dirty="0"/>
              <a:t>● </a:t>
            </a:r>
            <a:r>
              <a:rPr lang="en-GB" u="sng" dirty="0"/>
              <a:t>Environmental trends, </a:t>
            </a:r>
            <a:r>
              <a:rPr lang="en-GB" dirty="0"/>
              <a:t>e.g. increase in renewable energy and </a:t>
            </a:r>
            <a:r>
              <a:rPr lang="en-GB" dirty="0" smtClean="0"/>
              <a:t>recycling</a:t>
            </a:r>
          </a:p>
          <a:p>
            <a:endParaRPr lang="en-GB" dirty="0"/>
          </a:p>
          <a:p>
            <a:r>
              <a:rPr lang="en-GB" dirty="0"/>
              <a:t>● </a:t>
            </a:r>
            <a:r>
              <a:rPr lang="en-GB" u="sng" dirty="0"/>
              <a:t>Ethical trends </a:t>
            </a:r>
            <a:r>
              <a:rPr lang="en-GB" dirty="0"/>
              <a:t>– ethical concerns of potential customers, e.g. carbon footprint,</a:t>
            </a:r>
          </a:p>
          <a:p>
            <a:r>
              <a:rPr lang="en-GB" dirty="0"/>
              <a:t>sources of timber, child labour, inadequate pay, animal welfare, identification of</a:t>
            </a:r>
          </a:p>
          <a:p>
            <a:r>
              <a:rPr lang="en-GB" dirty="0"/>
              <a:t>values of an organisation and ethical codes to address ethical concerns, contribution</a:t>
            </a:r>
          </a:p>
          <a:p>
            <a:r>
              <a:rPr lang="en-GB" dirty="0"/>
              <a:t>of business to the community</a:t>
            </a:r>
          </a:p>
        </p:txBody>
      </p:sp>
    </p:spTree>
    <p:extLst>
      <p:ext uri="{BB962C8B-B14F-4D97-AF65-F5344CB8AC3E}">
        <p14:creationId xmlns:p14="http://schemas.microsoft.com/office/powerpoint/2010/main" val="1357406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809" y="578416"/>
            <a:ext cx="7542584" cy="5693866"/>
          </a:xfrm>
          <a:prstGeom prst="rect">
            <a:avLst/>
          </a:prstGeom>
        </p:spPr>
        <p:txBody>
          <a:bodyPr wrap="square">
            <a:spAutoFit/>
          </a:bodyPr>
          <a:lstStyle/>
          <a:p>
            <a:r>
              <a:rPr lang="en-GB" sz="2800" dirty="0">
                <a:solidFill>
                  <a:srgbClr val="FF0000"/>
                </a:solidFill>
              </a:rPr>
              <a:t>● </a:t>
            </a:r>
            <a:r>
              <a:rPr lang="en-GB" sz="2800" u="sng" dirty="0">
                <a:solidFill>
                  <a:srgbClr val="FF0000"/>
                </a:solidFill>
              </a:rPr>
              <a:t>Environmental trends, </a:t>
            </a:r>
            <a:r>
              <a:rPr lang="en-GB" sz="2800" dirty="0"/>
              <a:t>e.g. increase in renewable energy and </a:t>
            </a:r>
            <a:r>
              <a:rPr lang="en-GB" sz="2800" dirty="0" smtClean="0"/>
              <a:t>recycling</a:t>
            </a:r>
          </a:p>
          <a:p>
            <a:endParaRPr lang="en-GB" sz="2800" dirty="0" smtClean="0"/>
          </a:p>
          <a:p>
            <a:r>
              <a:rPr lang="en-GB" sz="2800" dirty="0" smtClean="0"/>
              <a:t>Pollution….bad image…BP</a:t>
            </a:r>
          </a:p>
          <a:p>
            <a:r>
              <a:rPr lang="en-GB" sz="2800" dirty="0" smtClean="0"/>
              <a:t>Plastic</a:t>
            </a:r>
          </a:p>
          <a:p>
            <a:endParaRPr lang="en-GB" sz="2800" dirty="0"/>
          </a:p>
          <a:p>
            <a:pPr marL="457200" indent="-457200">
              <a:buFont typeface="Arial" panose="020B0604020202020204" pitchFamily="34" charset="0"/>
              <a:buChar char="•"/>
            </a:pPr>
            <a:r>
              <a:rPr lang="en-GB" sz="2800" dirty="0" smtClean="0"/>
              <a:t>Solar</a:t>
            </a:r>
          </a:p>
          <a:p>
            <a:pPr marL="457200" indent="-457200">
              <a:buFont typeface="Arial" panose="020B0604020202020204" pitchFamily="34" charset="0"/>
              <a:buChar char="•"/>
            </a:pPr>
            <a:r>
              <a:rPr lang="en-GB" sz="2800" dirty="0" smtClean="0"/>
              <a:t>Wind</a:t>
            </a:r>
          </a:p>
          <a:p>
            <a:pPr marL="457200" indent="-457200">
              <a:buFont typeface="Arial" panose="020B0604020202020204" pitchFamily="34" charset="0"/>
              <a:buChar char="•"/>
            </a:pPr>
            <a:r>
              <a:rPr lang="en-GB" sz="2800" dirty="0" smtClean="0"/>
              <a:t>Recycle</a:t>
            </a:r>
          </a:p>
          <a:p>
            <a:pPr marL="457200" indent="-457200">
              <a:buFont typeface="Arial" panose="020B0604020202020204" pitchFamily="34" charset="0"/>
              <a:buChar char="•"/>
            </a:pPr>
            <a:r>
              <a:rPr lang="en-GB" sz="2800" dirty="0" smtClean="0"/>
              <a:t>Electric vehicles</a:t>
            </a:r>
          </a:p>
          <a:p>
            <a:pPr marL="457200" indent="-457200">
              <a:buFont typeface="Arial" panose="020B0604020202020204" pitchFamily="34" charset="0"/>
              <a:buChar char="•"/>
            </a:pPr>
            <a:endParaRPr lang="en-GB" sz="2800" dirty="0" smtClean="0"/>
          </a:p>
          <a:p>
            <a:pPr marL="457200" indent="-457200">
              <a:buFont typeface="Arial" panose="020B0604020202020204" pitchFamily="34" charset="0"/>
              <a:buChar char="•"/>
            </a:pPr>
            <a:r>
              <a:rPr lang="en-GB" sz="2800" dirty="0" smtClean="0"/>
              <a:t>Image</a:t>
            </a:r>
            <a:endParaRPr lang="en-GB" sz="2800" dirty="0"/>
          </a:p>
          <a:p>
            <a:endParaRPr lang="en-GB" sz="2800" dirty="0"/>
          </a:p>
        </p:txBody>
      </p:sp>
      <p:sp>
        <p:nvSpPr>
          <p:cNvPr id="4" name="Rectangle 3"/>
          <p:cNvSpPr/>
          <p:nvPr/>
        </p:nvSpPr>
        <p:spPr>
          <a:xfrm>
            <a:off x="395536" y="6093296"/>
            <a:ext cx="5760640" cy="369332"/>
          </a:xfrm>
          <a:prstGeom prst="rect">
            <a:avLst/>
          </a:prstGeom>
        </p:spPr>
        <p:txBody>
          <a:bodyPr wrap="square">
            <a:spAutoFit/>
          </a:bodyPr>
          <a:lstStyle/>
          <a:p>
            <a:r>
              <a:rPr lang="en-GB" dirty="0"/>
              <a:t>https://www.youtube.com/watch?v=KEeH4EniM3E</a:t>
            </a:r>
          </a:p>
        </p:txBody>
      </p:sp>
    </p:spTree>
    <p:extLst>
      <p:ext uri="{BB962C8B-B14F-4D97-AF65-F5344CB8AC3E}">
        <p14:creationId xmlns:p14="http://schemas.microsoft.com/office/powerpoint/2010/main" val="27156952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04665"/>
            <a:ext cx="3960440" cy="263816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116632"/>
            <a:ext cx="2594550" cy="1734642"/>
          </a:xfrm>
          <a:prstGeom prst="rect">
            <a:avLst/>
          </a:prstGeom>
        </p:spPr>
      </p:pic>
      <p:pic>
        <p:nvPicPr>
          <p:cNvPr id="5" name="Picture 4"/>
          <p:cNvPicPr>
            <a:picLocks noChangeAspect="1"/>
          </p:cNvPicPr>
          <p:nvPr/>
        </p:nvPicPr>
        <p:blipFill>
          <a:blip r:embed="rId4"/>
          <a:stretch>
            <a:fillRect/>
          </a:stretch>
        </p:blipFill>
        <p:spPr>
          <a:xfrm>
            <a:off x="4362485" y="2132856"/>
            <a:ext cx="3888432" cy="258757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0931" y="404665"/>
            <a:ext cx="2851770" cy="190216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4005064"/>
            <a:ext cx="4828028" cy="271576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90831" y="4773761"/>
            <a:ext cx="2748803" cy="1947069"/>
          </a:xfrm>
          <a:prstGeom prst="rect">
            <a:avLst/>
          </a:prstGeom>
        </p:spPr>
      </p:pic>
    </p:spTree>
    <p:extLst>
      <p:ext uri="{BB962C8B-B14F-4D97-AF65-F5344CB8AC3E}">
        <p14:creationId xmlns:p14="http://schemas.microsoft.com/office/powerpoint/2010/main" val="2422992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 y="0"/>
            <a:ext cx="9144125" cy="6863417"/>
          </a:xfrm>
          <a:prstGeom prst="rect">
            <a:avLst/>
          </a:prstGeom>
          <a:noFill/>
        </p:spPr>
        <p:txBody>
          <a:bodyPr wrap="square" rtlCol="0">
            <a:spAutoFit/>
          </a:bodyPr>
          <a:lstStyle/>
          <a:p>
            <a:r>
              <a:rPr lang="en-GB" sz="3200" u="sng" dirty="0" smtClean="0">
                <a:solidFill>
                  <a:srgbClr val="7030A0"/>
                </a:solidFill>
              </a:rPr>
              <a:t>Title: Changing Consumer Behaviour, Laws and Trends</a:t>
            </a:r>
          </a:p>
          <a:p>
            <a:endParaRPr lang="en-GB" sz="3200" u="sng" dirty="0"/>
          </a:p>
          <a:p>
            <a:r>
              <a:rPr lang="en-GB" sz="3200" dirty="0" smtClean="0"/>
              <a:t>LO: To explain a range of changing trends in the modern economy</a:t>
            </a:r>
          </a:p>
          <a:p>
            <a:endParaRPr lang="en-GB" sz="3200" dirty="0"/>
          </a:p>
          <a:p>
            <a:r>
              <a:rPr lang="en-GB" sz="3200" dirty="0"/>
              <a:t>Success criteria:</a:t>
            </a:r>
          </a:p>
          <a:p>
            <a:pPr marL="457200" indent="-457200">
              <a:buFont typeface="Arial" panose="020B0604020202020204" pitchFamily="34" charset="0"/>
              <a:buChar char="•"/>
            </a:pPr>
            <a:r>
              <a:rPr lang="en-GB" sz="3200" dirty="0">
                <a:solidFill>
                  <a:srgbClr val="FF0000"/>
                </a:solidFill>
              </a:rPr>
              <a:t>I </a:t>
            </a:r>
            <a:r>
              <a:rPr lang="en-GB" sz="3200" dirty="0" smtClean="0">
                <a:solidFill>
                  <a:srgbClr val="FF0000"/>
                </a:solidFill>
              </a:rPr>
              <a:t>can define a range of trends </a:t>
            </a:r>
            <a:endParaRPr lang="en-GB" sz="3200" dirty="0">
              <a:solidFill>
                <a:srgbClr val="FF0000"/>
              </a:solidFill>
            </a:endParaRPr>
          </a:p>
          <a:p>
            <a:pPr marL="457200" indent="-457200">
              <a:buFont typeface="Arial" panose="020B0604020202020204" pitchFamily="34" charset="0"/>
              <a:buChar char="•"/>
            </a:pPr>
            <a:r>
              <a:rPr lang="en-GB" sz="3200" b="1" dirty="0">
                <a:solidFill>
                  <a:srgbClr val="FFC000"/>
                </a:solidFill>
              </a:rPr>
              <a:t>I </a:t>
            </a:r>
            <a:r>
              <a:rPr lang="en-GB" sz="3200" b="1" dirty="0" smtClean="0">
                <a:solidFill>
                  <a:srgbClr val="FFC000"/>
                </a:solidFill>
              </a:rPr>
              <a:t>can describe trends in the modern economy</a:t>
            </a:r>
            <a:endParaRPr lang="en-GB" sz="3200" b="1" dirty="0">
              <a:solidFill>
                <a:srgbClr val="FFC000"/>
              </a:solidFill>
            </a:endParaRPr>
          </a:p>
          <a:p>
            <a:pPr marL="457200" indent="-457200">
              <a:buFont typeface="Arial" panose="020B0604020202020204" pitchFamily="34" charset="0"/>
              <a:buChar char="•"/>
            </a:pPr>
            <a:r>
              <a:rPr lang="en-GB" sz="3200" dirty="0">
                <a:solidFill>
                  <a:srgbClr val="00B050"/>
                </a:solidFill>
              </a:rPr>
              <a:t>I </a:t>
            </a:r>
            <a:r>
              <a:rPr lang="en-GB" sz="3200" dirty="0" smtClean="0">
                <a:solidFill>
                  <a:srgbClr val="00B050"/>
                </a:solidFill>
              </a:rPr>
              <a:t>can explain the impacts of changes in the modern economy</a:t>
            </a:r>
            <a:endParaRPr lang="en-GB" sz="3200" dirty="0">
              <a:solidFill>
                <a:srgbClr val="00B050"/>
              </a:solidFill>
            </a:endParaRPr>
          </a:p>
          <a:p>
            <a:pPr marL="457200" indent="-457200">
              <a:buFont typeface="Arial" panose="020B0604020202020204" pitchFamily="34" charset="0"/>
              <a:buChar char="•"/>
            </a:pPr>
            <a:endParaRPr lang="en-GB" sz="3200" dirty="0" smtClean="0">
              <a:solidFill>
                <a:srgbClr val="00B050"/>
              </a:solidFill>
            </a:endParaRPr>
          </a:p>
          <a:p>
            <a:r>
              <a:rPr lang="en-GB" sz="3200" b="1" dirty="0" smtClean="0">
                <a:solidFill>
                  <a:srgbClr val="0000CC"/>
                </a:solidFill>
              </a:rPr>
              <a:t>Literacy Foci Term 1b</a:t>
            </a:r>
            <a:endParaRPr lang="en-GB" sz="3200" dirty="0" smtClean="0">
              <a:solidFill>
                <a:srgbClr val="0000CC"/>
              </a:solidFill>
            </a:endParaRPr>
          </a:p>
          <a:p>
            <a:r>
              <a:rPr lang="en-GB" sz="2800" dirty="0" smtClean="0">
                <a:solidFill>
                  <a:srgbClr val="0000CC"/>
                </a:solidFill>
              </a:rPr>
              <a:t>Reading: Sequencing</a:t>
            </a:r>
          </a:p>
          <a:p>
            <a:r>
              <a:rPr lang="en-GB" sz="2800" dirty="0" smtClean="0">
                <a:solidFill>
                  <a:srgbClr val="0000CC"/>
                </a:solidFill>
              </a:rPr>
              <a:t>Writing: homophones and common spelling mistakes</a:t>
            </a:r>
            <a:endParaRPr lang="en-GB" sz="2800" dirty="0">
              <a:solidFill>
                <a:srgbClr val="0000CC"/>
              </a:solidFill>
            </a:endParaRPr>
          </a:p>
        </p:txBody>
      </p:sp>
    </p:spTree>
    <p:extLst>
      <p:ext uri="{BB962C8B-B14F-4D97-AF65-F5344CB8AC3E}">
        <p14:creationId xmlns:p14="http://schemas.microsoft.com/office/powerpoint/2010/main" val="31778157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492896"/>
            <a:ext cx="6516216" cy="2606486"/>
          </a:xfrm>
          <a:prstGeom prst="rect">
            <a:avLst/>
          </a:prstGeom>
        </p:spPr>
      </p:pic>
      <p:pic>
        <p:nvPicPr>
          <p:cNvPr id="4" name="Picture 3"/>
          <p:cNvPicPr>
            <a:picLocks noChangeAspect="1"/>
          </p:cNvPicPr>
          <p:nvPr/>
        </p:nvPicPr>
        <p:blipFill>
          <a:blip r:embed="rId3"/>
          <a:stretch>
            <a:fillRect/>
          </a:stretch>
        </p:blipFill>
        <p:spPr>
          <a:xfrm>
            <a:off x="4572000" y="4077072"/>
            <a:ext cx="4200467" cy="244827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4" y="260648"/>
            <a:ext cx="5976665" cy="1958414"/>
          </a:xfrm>
          <a:prstGeom prst="rect">
            <a:avLst/>
          </a:prstGeom>
        </p:spPr>
      </p:pic>
    </p:spTree>
    <p:extLst>
      <p:ext uri="{BB962C8B-B14F-4D97-AF65-F5344CB8AC3E}">
        <p14:creationId xmlns:p14="http://schemas.microsoft.com/office/powerpoint/2010/main" val="2874866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04664"/>
            <a:ext cx="8208912" cy="3539430"/>
          </a:xfrm>
          <a:prstGeom prst="rect">
            <a:avLst/>
          </a:prstGeom>
        </p:spPr>
        <p:txBody>
          <a:bodyPr wrap="square">
            <a:spAutoFit/>
          </a:bodyPr>
          <a:lstStyle/>
          <a:p>
            <a:r>
              <a:rPr lang="en-GB" sz="2800" u="sng" dirty="0">
                <a:solidFill>
                  <a:srgbClr val="FF0000"/>
                </a:solidFill>
              </a:rPr>
              <a:t>Ethical trends </a:t>
            </a:r>
            <a:r>
              <a:rPr lang="en-GB" sz="2800" dirty="0"/>
              <a:t>– ethical concerns of potential </a:t>
            </a:r>
            <a:r>
              <a:rPr lang="en-GB" sz="2800" dirty="0" smtClean="0"/>
              <a:t>customers</a:t>
            </a:r>
          </a:p>
          <a:p>
            <a:endParaRPr lang="en-GB" sz="2800" dirty="0"/>
          </a:p>
          <a:p>
            <a:pPr marL="457200" indent="-457200">
              <a:buFont typeface="Arial" panose="020B0604020202020204" pitchFamily="34" charset="0"/>
              <a:buChar char="•"/>
            </a:pPr>
            <a:r>
              <a:rPr lang="en-GB" sz="2800" dirty="0" smtClean="0"/>
              <a:t>carbon footprint</a:t>
            </a:r>
            <a:endParaRPr lang="en-GB" sz="2800" dirty="0"/>
          </a:p>
          <a:p>
            <a:pPr marL="457200" indent="-457200">
              <a:buFont typeface="Arial" panose="020B0604020202020204" pitchFamily="34" charset="0"/>
              <a:buChar char="•"/>
            </a:pPr>
            <a:r>
              <a:rPr lang="en-GB" sz="2800" dirty="0" smtClean="0"/>
              <a:t>child labour</a:t>
            </a:r>
          </a:p>
          <a:p>
            <a:pPr marL="457200" indent="-457200">
              <a:buFont typeface="Arial" panose="020B0604020202020204" pitchFamily="34" charset="0"/>
              <a:buChar char="•"/>
            </a:pPr>
            <a:r>
              <a:rPr lang="en-GB" sz="2800" dirty="0" smtClean="0"/>
              <a:t>inadequate pay </a:t>
            </a:r>
          </a:p>
          <a:p>
            <a:pPr marL="457200" indent="-457200">
              <a:buFont typeface="Arial" panose="020B0604020202020204" pitchFamily="34" charset="0"/>
              <a:buChar char="•"/>
            </a:pPr>
            <a:r>
              <a:rPr lang="en-GB" sz="2800" dirty="0" smtClean="0"/>
              <a:t>animal welfare </a:t>
            </a:r>
          </a:p>
          <a:p>
            <a:pPr marL="457200" indent="-457200">
              <a:buFont typeface="Arial" panose="020B0604020202020204" pitchFamily="34" charset="0"/>
              <a:buChar char="•"/>
            </a:pPr>
            <a:r>
              <a:rPr lang="en-GB" sz="2800" dirty="0" smtClean="0"/>
              <a:t>values </a:t>
            </a:r>
            <a:r>
              <a:rPr lang="en-GB" sz="2800" dirty="0"/>
              <a:t>of an organisation </a:t>
            </a:r>
            <a:endParaRPr lang="en-GB" sz="2800" dirty="0" smtClean="0"/>
          </a:p>
          <a:p>
            <a:pPr marL="457200" indent="-457200">
              <a:buFont typeface="Arial" panose="020B0604020202020204" pitchFamily="34" charset="0"/>
              <a:buChar char="•"/>
            </a:pPr>
            <a:r>
              <a:rPr lang="en-GB" sz="2800" dirty="0"/>
              <a:t>c</a:t>
            </a:r>
            <a:r>
              <a:rPr lang="en-GB" sz="2800" dirty="0" smtClean="0"/>
              <a:t>ontribution to </a:t>
            </a:r>
            <a:r>
              <a:rPr lang="en-GB" sz="2800" dirty="0"/>
              <a:t>the community</a:t>
            </a:r>
          </a:p>
        </p:txBody>
      </p:sp>
      <p:sp>
        <p:nvSpPr>
          <p:cNvPr id="4" name="Rectangle 3"/>
          <p:cNvSpPr/>
          <p:nvPr/>
        </p:nvSpPr>
        <p:spPr>
          <a:xfrm>
            <a:off x="395536" y="5025256"/>
            <a:ext cx="5328592" cy="369332"/>
          </a:xfrm>
          <a:prstGeom prst="rect">
            <a:avLst/>
          </a:prstGeom>
        </p:spPr>
        <p:txBody>
          <a:bodyPr wrap="square">
            <a:spAutoFit/>
          </a:bodyPr>
          <a:lstStyle/>
          <a:p>
            <a:r>
              <a:rPr lang="en-GB" dirty="0"/>
              <a:t>https://www.youtube.com/watch?v=xoE8XlcDUI8</a:t>
            </a:r>
          </a:p>
        </p:txBody>
      </p:sp>
      <p:sp>
        <p:nvSpPr>
          <p:cNvPr id="5" name="Rectangle 4"/>
          <p:cNvSpPr/>
          <p:nvPr/>
        </p:nvSpPr>
        <p:spPr>
          <a:xfrm>
            <a:off x="323528" y="5792545"/>
            <a:ext cx="5256584" cy="369332"/>
          </a:xfrm>
          <a:prstGeom prst="rect">
            <a:avLst/>
          </a:prstGeom>
        </p:spPr>
        <p:txBody>
          <a:bodyPr wrap="square">
            <a:spAutoFit/>
          </a:bodyPr>
          <a:lstStyle/>
          <a:p>
            <a:r>
              <a:rPr lang="en-GB" dirty="0"/>
              <a:t>https://www.youtube.com/watch?v=kSvT02q4h40</a:t>
            </a:r>
          </a:p>
        </p:txBody>
      </p:sp>
    </p:spTree>
    <p:extLst>
      <p:ext uri="{BB962C8B-B14F-4D97-AF65-F5344CB8AC3E}">
        <p14:creationId xmlns:p14="http://schemas.microsoft.com/office/powerpoint/2010/main" val="1682586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2924944"/>
            <a:ext cx="5114925" cy="3517776"/>
          </a:xfrm>
          <a:prstGeom prst="rect">
            <a:avLst/>
          </a:prstGeom>
        </p:spPr>
      </p:pic>
      <p:pic>
        <p:nvPicPr>
          <p:cNvPr id="4" name="Picture 3"/>
          <p:cNvPicPr>
            <a:picLocks noChangeAspect="1"/>
          </p:cNvPicPr>
          <p:nvPr/>
        </p:nvPicPr>
        <p:blipFill rotWithShape="1">
          <a:blip r:embed="rId3"/>
          <a:srcRect b="17242"/>
          <a:stretch/>
        </p:blipFill>
        <p:spPr>
          <a:xfrm>
            <a:off x="251519" y="116632"/>
            <a:ext cx="5472609" cy="2592288"/>
          </a:xfrm>
          <a:prstGeom prst="rect">
            <a:avLst/>
          </a:prstGeom>
        </p:spPr>
      </p:pic>
    </p:spTree>
    <p:extLst>
      <p:ext uri="{BB962C8B-B14F-4D97-AF65-F5344CB8AC3E}">
        <p14:creationId xmlns:p14="http://schemas.microsoft.com/office/powerpoint/2010/main" val="2225611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60648"/>
            <a:ext cx="3838575" cy="933450"/>
          </a:xfrm>
          <a:prstGeom prst="rect">
            <a:avLst/>
          </a:prstGeom>
        </p:spPr>
      </p:pic>
      <p:pic>
        <p:nvPicPr>
          <p:cNvPr id="3" name="Picture 2"/>
          <p:cNvPicPr>
            <a:picLocks noChangeAspect="1"/>
          </p:cNvPicPr>
          <p:nvPr/>
        </p:nvPicPr>
        <p:blipFill>
          <a:blip r:embed="rId3"/>
          <a:stretch>
            <a:fillRect/>
          </a:stretch>
        </p:blipFill>
        <p:spPr>
          <a:xfrm>
            <a:off x="251520" y="1052736"/>
            <a:ext cx="3960440" cy="5184576"/>
          </a:xfrm>
          <a:prstGeom prst="rect">
            <a:avLst/>
          </a:prstGeom>
        </p:spPr>
      </p:pic>
      <p:pic>
        <p:nvPicPr>
          <p:cNvPr id="4" name="Picture 3"/>
          <p:cNvPicPr>
            <a:picLocks noChangeAspect="1"/>
          </p:cNvPicPr>
          <p:nvPr/>
        </p:nvPicPr>
        <p:blipFill>
          <a:blip r:embed="rId4"/>
          <a:stretch>
            <a:fillRect/>
          </a:stretch>
        </p:blipFill>
        <p:spPr>
          <a:xfrm>
            <a:off x="4572000" y="260648"/>
            <a:ext cx="4248472" cy="6336704"/>
          </a:xfrm>
          <a:prstGeom prst="rect">
            <a:avLst/>
          </a:prstGeom>
        </p:spPr>
      </p:pic>
    </p:spTree>
    <p:extLst>
      <p:ext uri="{BB962C8B-B14F-4D97-AF65-F5344CB8AC3E}">
        <p14:creationId xmlns:p14="http://schemas.microsoft.com/office/powerpoint/2010/main" val="25794543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88640"/>
            <a:ext cx="7207309" cy="4796137"/>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188640"/>
            <a:ext cx="3652629" cy="243634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8" y="3389467"/>
            <a:ext cx="6213791" cy="3449196"/>
          </a:xfrm>
          <a:prstGeom prst="rect">
            <a:avLst/>
          </a:prstGeom>
        </p:spPr>
      </p:pic>
    </p:spTree>
    <p:extLst>
      <p:ext uri="{BB962C8B-B14F-4D97-AF65-F5344CB8AC3E}">
        <p14:creationId xmlns:p14="http://schemas.microsoft.com/office/powerpoint/2010/main" val="1267429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loyaltyandretention.com/wp-content/uploads/2012/10/Communicat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216324" cy="14700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39852" y="51998"/>
            <a:ext cx="4896544" cy="1015663"/>
          </a:xfrm>
          <a:prstGeom prst="rect">
            <a:avLst/>
          </a:prstGeom>
          <a:noFill/>
        </p:spPr>
        <p:txBody>
          <a:bodyPr wrap="square" rtlCol="0">
            <a:spAutoFit/>
          </a:bodyPr>
          <a:lstStyle/>
          <a:p>
            <a:r>
              <a:rPr lang="en-GB" sz="6000" dirty="0" smtClean="0">
                <a:solidFill>
                  <a:srgbClr val="FF0000"/>
                </a:solidFill>
              </a:rPr>
              <a:t>D</a:t>
            </a:r>
            <a:r>
              <a:rPr lang="en-GB" sz="6000" dirty="0" smtClean="0">
                <a:solidFill>
                  <a:srgbClr val="00B0F0"/>
                </a:solidFill>
              </a:rPr>
              <a:t>e</a:t>
            </a:r>
            <a:r>
              <a:rPr lang="en-GB" sz="6000" dirty="0" smtClean="0">
                <a:solidFill>
                  <a:srgbClr val="00B050"/>
                </a:solidFill>
              </a:rPr>
              <a:t>m</a:t>
            </a:r>
            <a:r>
              <a:rPr lang="en-GB" sz="6000" dirty="0" smtClean="0">
                <a:solidFill>
                  <a:srgbClr val="FF00FF"/>
                </a:solidFill>
              </a:rPr>
              <a:t>o</a:t>
            </a:r>
            <a:r>
              <a:rPr lang="en-GB" sz="6000" dirty="0" smtClean="0">
                <a:solidFill>
                  <a:srgbClr val="FF0000"/>
                </a:solidFill>
              </a:rPr>
              <a:t>n</a:t>
            </a:r>
            <a:r>
              <a:rPr lang="en-GB" sz="6000" dirty="0" smtClean="0">
                <a:solidFill>
                  <a:srgbClr val="00B050"/>
                </a:solidFill>
              </a:rPr>
              <a:t>s</a:t>
            </a:r>
            <a:r>
              <a:rPr lang="en-GB" sz="6000" dirty="0" smtClean="0">
                <a:solidFill>
                  <a:srgbClr val="FF0000"/>
                </a:solidFill>
              </a:rPr>
              <a:t>t</a:t>
            </a:r>
            <a:r>
              <a:rPr lang="en-GB" sz="6000" dirty="0" smtClean="0">
                <a:solidFill>
                  <a:srgbClr val="00B0F0"/>
                </a:solidFill>
              </a:rPr>
              <a:t>r</a:t>
            </a:r>
            <a:r>
              <a:rPr lang="en-GB" sz="6000" dirty="0" smtClean="0">
                <a:solidFill>
                  <a:srgbClr val="FF00FF"/>
                </a:solidFill>
              </a:rPr>
              <a:t>a</a:t>
            </a:r>
            <a:r>
              <a:rPr lang="en-GB" sz="6000" dirty="0" smtClean="0">
                <a:solidFill>
                  <a:srgbClr val="00B050"/>
                </a:solidFill>
              </a:rPr>
              <a:t>t</a:t>
            </a:r>
            <a:r>
              <a:rPr lang="en-GB" sz="6000" dirty="0" smtClean="0">
                <a:solidFill>
                  <a:srgbClr val="FF0000"/>
                </a:solidFill>
              </a:rPr>
              <a:t>e</a:t>
            </a:r>
            <a:endParaRPr lang="en-GB" sz="6000" dirty="0">
              <a:solidFill>
                <a:srgbClr val="FF0000"/>
              </a:solidFill>
            </a:endParaRPr>
          </a:p>
        </p:txBody>
      </p:sp>
      <p:sp>
        <p:nvSpPr>
          <p:cNvPr id="5" name="Explosion 2 4"/>
          <p:cNvSpPr/>
          <p:nvPr/>
        </p:nvSpPr>
        <p:spPr>
          <a:xfrm>
            <a:off x="3043908" y="848987"/>
            <a:ext cx="5344516" cy="3084069"/>
          </a:xfrm>
          <a:prstGeom prst="irregularSeal2">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Create an information booklet about 4 trends</a:t>
            </a:r>
            <a:endParaRPr lang="en-GB" sz="2400" b="1" dirty="0">
              <a:solidFill>
                <a:schemeClr val="tx1"/>
              </a:solidFill>
            </a:endParaRPr>
          </a:p>
        </p:txBody>
      </p:sp>
      <p:sp>
        <p:nvSpPr>
          <p:cNvPr id="2" name="Rectangle 1"/>
          <p:cNvSpPr/>
          <p:nvPr/>
        </p:nvSpPr>
        <p:spPr>
          <a:xfrm rot="20810416">
            <a:off x="504193" y="2331893"/>
            <a:ext cx="1854995"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rPr>
              <a:t>Social</a:t>
            </a:r>
            <a:endParaRPr lang="en-US" sz="5400" b="1" cap="none" spc="0" dirty="0">
              <a:ln/>
              <a:solidFill>
                <a:schemeClr val="accent3"/>
              </a:solidFill>
              <a:effectLst/>
            </a:endParaRPr>
          </a:p>
        </p:txBody>
      </p:sp>
      <p:sp>
        <p:nvSpPr>
          <p:cNvPr id="3" name="Rectangle 2"/>
          <p:cNvSpPr/>
          <p:nvPr/>
        </p:nvSpPr>
        <p:spPr>
          <a:xfrm rot="20862417">
            <a:off x="382607" y="4790671"/>
            <a:ext cx="3420616"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rPr>
              <a:t>Technology</a:t>
            </a:r>
            <a:endParaRPr lang="en-US" sz="5400" b="1" cap="none" spc="0" dirty="0">
              <a:ln/>
              <a:solidFill>
                <a:schemeClr val="accent3"/>
              </a:solidFill>
              <a:effectLst/>
            </a:endParaRPr>
          </a:p>
        </p:txBody>
      </p:sp>
      <p:sp>
        <p:nvSpPr>
          <p:cNvPr id="6" name="Rectangle 5"/>
          <p:cNvSpPr/>
          <p:nvPr/>
        </p:nvSpPr>
        <p:spPr>
          <a:xfrm rot="689242">
            <a:off x="4476005" y="4360466"/>
            <a:ext cx="4385176"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rPr>
              <a:t>Environmental</a:t>
            </a:r>
            <a:endParaRPr lang="en-US" sz="5400" b="1" cap="none" spc="0" dirty="0">
              <a:ln/>
              <a:solidFill>
                <a:schemeClr val="accent3"/>
              </a:solidFill>
              <a:effectLst/>
            </a:endParaRPr>
          </a:p>
        </p:txBody>
      </p:sp>
      <p:sp>
        <p:nvSpPr>
          <p:cNvPr id="7" name="Rectangle 6"/>
          <p:cNvSpPr/>
          <p:nvPr/>
        </p:nvSpPr>
        <p:spPr>
          <a:xfrm rot="599900">
            <a:off x="4348234" y="5605895"/>
            <a:ext cx="2092497"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rPr>
              <a:t>Ethical</a:t>
            </a:r>
            <a:endParaRPr lang="en-US" sz="5400" b="1" cap="none" spc="0" dirty="0">
              <a:ln/>
              <a:solidFill>
                <a:schemeClr val="accent3"/>
              </a:solidFill>
              <a:effectLst/>
            </a:endParaRPr>
          </a:p>
        </p:txBody>
      </p:sp>
    </p:spTree>
    <p:extLst>
      <p:ext uri="{BB962C8B-B14F-4D97-AF65-F5344CB8AC3E}">
        <p14:creationId xmlns:p14="http://schemas.microsoft.com/office/powerpoint/2010/main" val="3784410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maurispagnol.it/immagini/71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332656"/>
            <a:ext cx="1584176" cy="15796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51720" y="106798"/>
            <a:ext cx="4896544" cy="1015663"/>
          </a:xfrm>
          <a:prstGeom prst="rect">
            <a:avLst/>
          </a:prstGeom>
          <a:noFill/>
        </p:spPr>
        <p:txBody>
          <a:bodyPr wrap="square" rtlCol="0">
            <a:spAutoFit/>
          </a:bodyPr>
          <a:lstStyle/>
          <a:p>
            <a:r>
              <a:rPr lang="en-GB" sz="6000" dirty="0" smtClean="0">
                <a:solidFill>
                  <a:srgbClr val="FF0000"/>
                </a:solidFill>
              </a:rPr>
              <a:t>C</a:t>
            </a:r>
            <a:r>
              <a:rPr lang="en-GB" sz="6000" dirty="0" smtClean="0">
                <a:solidFill>
                  <a:srgbClr val="00B0F0"/>
                </a:solidFill>
              </a:rPr>
              <a:t>o</a:t>
            </a:r>
            <a:r>
              <a:rPr lang="en-GB" sz="6000" dirty="0" smtClean="0">
                <a:solidFill>
                  <a:srgbClr val="00B050"/>
                </a:solidFill>
              </a:rPr>
              <a:t>n</a:t>
            </a:r>
            <a:r>
              <a:rPr lang="en-GB" sz="6000" dirty="0" smtClean="0">
                <a:solidFill>
                  <a:srgbClr val="FF00FF"/>
                </a:solidFill>
              </a:rPr>
              <a:t>s</a:t>
            </a:r>
            <a:r>
              <a:rPr lang="en-GB" sz="6000" dirty="0" smtClean="0">
                <a:solidFill>
                  <a:srgbClr val="FF0000"/>
                </a:solidFill>
              </a:rPr>
              <a:t>o</a:t>
            </a:r>
            <a:r>
              <a:rPr lang="en-GB" sz="6000" dirty="0" smtClean="0">
                <a:solidFill>
                  <a:srgbClr val="00B050"/>
                </a:solidFill>
              </a:rPr>
              <a:t>l</a:t>
            </a:r>
            <a:r>
              <a:rPr lang="en-GB" sz="6000" dirty="0" smtClean="0">
                <a:solidFill>
                  <a:srgbClr val="FF0000"/>
                </a:solidFill>
              </a:rPr>
              <a:t>i</a:t>
            </a:r>
            <a:r>
              <a:rPr lang="en-GB" sz="6000" dirty="0" smtClean="0">
                <a:solidFill>
                  <a:srgbClr val="00B0F0"/>
                </a:solidFill>
              </a:rPr>
              <a:t>d</a:t>
            </a:r>
            <a:r>
              <a:rPr lang="en-GB" sz="6000" dirty="0" smtClean="0">
                <a:solidFill>
                  <a:srgbClr val="FF00FF"/>
                </a:solidFill>
              </a:rPr>
              <a:t>a</a:t>
            </a:r>
            <a:r>
              <a:rPr lang="en-GB" sz="6000" dirty="0" smtClean="0">
                <a:solidFill>
                  <a:srgbClr val="00B050"/>
                </a:solidFill>
              </a:rPr>
              <a:t>t</a:t>
            </a:r>
            <a:r>
              <a:rPr lang="en-GB" sz="6000" dirty="0" smtClean="0">
                <a:solidFill>
                  <a:srgbClr val="FF0000"/>
                </a:solidFill>
              </a:rPr>
              <a:t>e</a:t>
            </a:r>
            <a:endParaRPr lang="en-GB" sz="6000" dirty="0">
              <a:solidFill>
                <a:srgbClr val="FF0000"/>
              </a:solidFill>
            </a:endParaRPr>
          </a:p>
        </p:txBody>
      </p:sp>
      <p:sp>
        <p:nvSpPr>
          <p:cNvPr id="2" name="TextBox 1"/>
          <p:cNvSpPr txBox="1"/>
          <p:nvPr/>
        </p:nvSpPr>
        <p:spPr>
          <a:xfrm>
            <a:off x="4283968" y="1122461"/>
            <a:ext cx="4838506" cy="4524315"/>
          </a:xfrm>
          <a:prstGeom prst="rect">
            <a:avLst/>
          </a:prstGeom>
          <a:noFill/>
        </p:spPr>
        <p:txBody>
          <a:bodyPr wrap="square" rtlCol="0">
            <a:spAutoFit/>
          </a:bodyPr>
          <a:lstStyle/>
          <a:p>
            <a:r>
              <a:rPr lang="en-GB" sz="3200" dirty="0" smtClean="0"/>
              <a:t>Read a buddies booklet about the Four Trends.</a:t>
            </a:r>
          </a:p>
          <a:p>
            <a:endParaRPr lang="en-GB" sz="3200" dirty="0" smtClean="0"/>
          </a:p>
          <a:p>
            <a:r>
              <a:rPr lang="en-GB" sz="3200" dirty="0" smtClean="0"/>
              <a:t>Write a 5 line review of their work. Outline 2 strengths and one weakness.</a:t>
            </a:r>
          </a:p>
          <a:p>
            <a:endParaRPr lang="en-GB" sz="3200" dirty="0"/>
          </a:p>
          <a:p>
            <a:r>
              <a:rPr lang="en-GB" sz="3200" dirty="0" smtClean="0"/>
              <a:t>Grade it using 5 stars</a:t>
            </a:r>
            <a:endParaRPr lang="en-GB"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63901">
            <a:off x="395537" y="4676083"/>
            <a:ext cx="3508829" cy="1382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51542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00"/>
            <a:ext cx="6513363" cy="760131"/>
          </a:xfrm>
        </p:spPr>
        <p:txBody>
          <a:bodyPr>
            <a:normAutofit fontScale="90000"/>
          </a:bodyPr>
          <a:lstStyle/>
          <a:p>
            <a:r>
              <a:rPr lang="en-GB" dirty="0">
                <a:solidFill>
                  <a:schemeClr val="tx1"/>
                </a:solidFill>
                <a:latin typeface="Berlin Sans FB" panose="020E0602020502020306" pitchFamily="34" charset="0"/>
              </a:rPr>
              <a:t>Trends Affecting Businesses</a:t>
            </a:r>
          </a:p>
        </p:txBody>
      </p:sp>
      <p:sp>
        <p:nvSpPr>
          <p:cNvPr id="3" name="Content Placeholder 2"/>
          <p:cNvSpPr>
            <a:spLocks noGrp="1"/>
          </p:cNvSpPr>
          <p:nvPr>
            <p:ph idx="1"/>
          </p:nvPr>
        </p:nvSpPr>
        <p:spPr>
          <a:xfrm>
            <a:off x="0" y="1556792"/>
            <a:ext cx="9036496" cy="3649628"/>
          </a:xfrm>
        </p:spPr>
        <p:txBody>
          <a:bodyPr>
            <a:noAutofit/>
          </a:bodyPr>
          <a:lstStyle/>
          <a:p>
            <a:r>
              <a:rPr lang="en-GB" sz="1400" dirty="0">
                <a:latin typeface="Berlin Sans FB" panose="020E0602020502020306" pitchFamily="34" charset="0"/>
              </a:rPr>
              <a:t>Social Trends -  </a:t>
            </a:r>
            <a:r>
              <a:rPr lang="en-GB" sz="1400" dirty="0">
                <a:latin typeface="Century Gothic" panose="020B0502020202020204" pitchFamily="34" charset="0"/>
              </a:rPr>
              <a:t>The population changes from day to day and with increased medical care  people are beginning to live longer, this means that people will have to work longer meaning that businesses like Wright the Button and my own skateboarding company will have to pay more to our workers to supply for their pensions. Wright on the Button and my own business will employ people on zero contract hours or part time to reduce the cost of paying full time workers as this is expensive. Better education means that their will be more skilled workers making fewer mistakes. This could save the company money in the long run</a:t>
            </a:r>
            <a:r>
              <a:rPr lang="en-GB" sz="1400" dirty="0" smtClean="0">
                <a:latin typeface="Century Gothic" panose="020B0502020202020204" pitchFamily="34" charset="0"/>
              </a:rPr>
              <a:t>.</a:t>
            </a:r>
          </a:p>
          <a:p>
            <a:endParaRPr lang="en-GB" sz="1400" dirty="0">
              <a:latin typeface="Century Gothic" panose="020B0502020202020204" pitchFamily="34" charset="0"/>
            </a:endParaRPr>
          </a:p>
          <a:p>
            <a:r>
              <a:rPr lang="en-GB" sz="1400" dirty="0">
                <a:latin typeface="Berlin Sans FB" panose="020E0602020502020306" pitchFamily="34" charset="0"/>
              </a:rPr>
              <a:t>Technology trends </a:t>
            </a:r>
            <a:r>
              <a:rPr lang="en-GB" sz="1400" dirty="0">
                <a:latin typeface="Century Gothic" panose="020B0502020202020204" pitchFamily="34" charset="0"/>
              </a:rPr>
              <a:t>-  Technology trends increase the amount of advertisement available to a business for free. This allows businesses like Wright on the Button free advertisement on social media websites. Also with the increased technology and programs businesses like my skateboarding company will be able to design the skateboards on computer, meaning that it will be a lot faster and easier for my businesses to create my own designs. Technology allows meetings to be held all across the world without having staff to be there in person. Staff can take part in the meeting via skype making meetings a lot more available for other staff abroad, this also makes meetings a lot cheaper as hotel rooms and transportation does not need to be accounted for</a:t>
            </a:r>
            <a:r>
              <a:rPr lang="en-GB" sz="1400" dirty="0" smtClean="0">
                <a:latin typeface="Century Gothic" panose="020B0502020202020204" pitchFamily="34" charset="0"/>
              </a:rPr>
              <a:t>.</a:t>
            </a:r>
            <a:endParaRPr lang="en-GB" sz="1400" dirty="0">
              <a:latin typeface="Century Gothic" panose="020B0502020202020204" pitchFamily="34" charset="0"/>
            </a:endParaRPr>
          </a:p>
        </p:txBody>
      </p:sp>
    </p:spTree>
    <p:extLst>
      <p:ext uri="{BB962C8B-B14F-4D97-AF65-F5344CB8AC3E}">
        <p14:creationId xmlns:p14="http://schemas.microsoft.com/office/powerpoint/2010/main" val="10433482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47500" lnSpcReduction="20000"/>
          </a:bodyPr>
          <a:lstStyle/>
          <a:p>
            <a:r>
              <a:rPr lang="en-GB" dirty="0">
                <a:latin typeface="Berlin Sans FB" panose="020E0602020502020306" pitchFamily="34" charset="0"/>
              </a:rPr>
              <a:t>Environmental Trends -  </a:t>
            </a:r>
            <a:r>
              <a:rPr lang="en-GB" dirty="0">
                <a:latin typeface="Century Gothic" panose="020B0502020202020204" pitchFamily="34" charset="0"/>
              </a:rPr>
              <a:t>Environmental Trends include renewable energy like solar power, hydro electric power, wind power, wave power. Environmental trends also include recycling, And Wright on the Button are donated recycled buttons meaning that they will not have to pay for buttons to be manufactured reducing the amount of pollution. Taking care of the environment will improve the image of any business who follows these environmental trends. If my business used low energy light bulbs and recycled parts my business would show that we care about the environment. My business could also harvest wood from sustainable forest where trees are replanted after everyone that is chopped down. </a:t>
            </a:r>
            <a:endParaRPr lang="en-GB" dirty="0" smtClean="0">
              <a:latin typeface="Century Gothic" panose="020B0502020202020204" pitchFamily="34" charset="0"/>
            </a:endParaRPr>
          </a:p>
          <a:p>
            <a:pPr marL="0" indent="0">
              <a:buNone/>
            </a:pPr>
            <a:endParaRPr lang="en-GB" dirty="0">
              <a:latin typeface="Century Gothic" panose="020B0502020202020204" pitchFamily="34" charset="0"/>
            </a:endParaRPr>
          </a:p>
          <a:p>
            <a:r>
              <a:rPr lang="en-GB" dirty="0">
                <a:latin typeface="Berlin Sans FB" panose="020E0602020502020306" pitchFamily="34" charset="0"/>
              </a:rPr>
              <a:t>Ethical trends -  </a:t>
            </a:r>
            <a:r>
              <a:rPr lang="en-GB" dirty="0">
                <a:latin typeface="Century Gothic" panose="020B0502020202020204" pitchFamily="34" charset="0"/>
              </a:rPr>
              <a:t>Some issues regarding ethical trends include child labour and the businesses carbon dioxide  footprint. If my business was accused of hiring children from other countries to create my skateboards my business could be sued for it. If my business had a large carbon dioxide footprint I would have to pay tax for the amount of fossil fuels I have used. This would damage my reputation as I am showing to the public that I do not care about the environment. However my business will recycle pieces and parts of skateboards and I will also make sure to plant trees in response to using wood for skateboards.  Wright on the Button is ethical as they donate to two different charities Alzheimer's and the Royal Legion. This improves their reputation as Wright on the Button are showing how much they care about these charities to the public.</a:t>
            </a:r>
            <a:endParaRPr lang="en-GB" dirty="0">
              <a:latin typeface="Berlin Sans FB" panose="020E0602020502020306" pitchFamily="34" charset="0"/>
            </a:endParaRPr>
          </a:p>
          <a:p>
            <a:endParaRPr lang="en-GB" dirty="0"/>
          </a:p>
        </p:txBody>
      </p:sp>
    </p:spTree>
    <p:extLst>
      <p:ext uri="{BB962C8B-B14F-4D97-AF65-F5344CB8AC3E}">
        <p14:creationId xmlns:p14="http://schemas.microsoft.com/office/powerpoint/2010/main" val="435138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824" y="332656"/>
            <a:ext cx="5616624" cy="1384995"/>
          </a:xfrm>
          <a:prstGeom prst="rect">
            <a:avLst/>
          </a:prstGeom>
          <a:noFill/>
        </p:spPr>
        <p:txBody>
          <a:bodyPr wrap="square" rtlCol="0">
            <a:spAutoFit/>
          </a:bodyPr>
          <a:lstStyle/>
          <a:p>
            <a:r>
              <a:rPr lang="en-GB" sz="2800" dirty="0" smtClean="0"/>
              <a:t>Homework task:</a:t>
            </a:r>
          </a:p>
          <a:p>
            <a:endParaRPr lang="en-GB" sz="2800" dirty="0"/>
          </a:p>
          <a:p>
            <a:r>
              <a:rPr lang="en-GB" sz="2800" dirty="0" smtClean="0"/>
              <a:t>Due in: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476672"/>
            <a:ext cx="2267744" cy="1418794"/>
          </a:xfrm>
          <a:prstGeom prst="rect">
            <a:avLst/>
          </a:prstGeom>
        </p:spPr>
      </p:pic>
    </p:spTree>
    <p:extLst>
      <p:ext uri="{BB962C8B-B14F-4D97-AF65-F5344CB8AC3E}">
        <p14:creationId xmlns:p14="http://schemas.microsoft.com/office/powerpoint/2010/main" val="3428007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searchenginejournal.com/wp-content/uploads/2012/04/shutterstock_778695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0114" y="194811"/>
            <a:ext cx="1753886" cy="11365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68144" y="270256"/>
            <a:ext cx="3528392" cy="523220"/>
          </a:xfrm>
          <a:prstGeom prst="rect">
            <a:avLst/>
          </a:prstGeom>
          <a:noFill/>
        </p:spPr>
        <p:txBody>
          <a:bodyPr wrap="square" rtlCol="0">
            <a:spAutoFit/>
          </a:bodyPr>
          <a:lstStyle/>
          <a:p>
            <a:r>
              <a:rPr lang="en-GB" sz="2800" dirty="0" smtClean="0">
                <a:solidFill>
                  <a:srgbClr val="FF0000"/>
                </a:solidFill>
              </a:rPr>
              <a:t>A</a:t>
            </a:r>
            <a:r>
              <a:rPr lang="en-GB" sz="2800" dirty="0" smtClean="0">
                <a:solidFill>
                  <a:srgbClr val="00B0F0"/>
                </a:solidFill>
              </a:rPr>
              <a:t>c</a:t>
            </a:r>
            <a:r>
              <a:rPr lang="en-GB" sz="2800" dirty="0" smtClean="0">
                <a:solidFill>
                  <a:srgbClr val="00B050"/>
                </a:solidFill>
              </a:rPr>
              <a:t>t</a:t>
            </a:r>
            <a:r>
              <a:rPr lang="en-GB" sz="2800" dirty="0" smtClean="0">
                <a:solidFill>
                  <a:srgbClr val="00B0F0"/>
                </a:solidFill>
              </a:rPr>
              <a:t>i</a:t>
            </a:r>
            <a:r>
              <a:rPr lang="en-GB" sz="2800" dirty="0" smtClean="0">
                <a:solidFill>
                  <a:srgbClr val="FF0000"/>
                </a:solidFill>
              </a:rPr>
              <a:t>v</a:t>
            </a:r>
            <a:r>
              <a:rPr lang="en-GB" sz="2800" dirty="0" smtClean="0">
                <a:solidFill>
                  <a:srgbClr val="00B050"/>
                </a:solidFill>
              </a:rPr>
              <a:t>a</a:t>
            </a:r>
            <a:r>
              <a:rPr lang="en-GB" sz="2800" dirty="0" smtClean="0">
                <a:solidFill>
                  <a:srgbClr val="00B0F0"/>
                </a:solidFill>
              </a:rPr>
              <a:t>t</a:t>
            </a:r>
            <a:r>
              <a:rPr lang="en-GB" sz="2800" dirty="0" smtClean="0">
                <a:solidFill>
                  <a:srgbClr val="FF0000"/>
                </a:solidFill>
              </a:rPr>
              <a:t>e</a:t>
            </a:r>
            <a:endParaRPr lang="en-GB" sz="2800" dirty="0">
              <a:solidFill>
                <a:srgbClr val="FF0000"/>
              </a:solidFill>
            </a:endParaRPr>
          </a:p>
        </p:txBody>
      </p:sp>
      <p:sp>
        <p:nvSpPr>
          <p:cNvPr id="5" name="Rectangle 4"/>
          <p:cNvSpPr/>
          <p:nvPr/>
        </p:nvSpPr>
        <p:spPr>
          <a:xfrm>
            <a:off x="47149" y="734439"/>
            <a:ext cx="4857003" cy="5262979"/>
          </a:xfrm>
          <a:prstGeom prst="rect">
            <a:avLst/>
          </a:prstGeom>
        </p:spPr>
        <p:txBody>
          <a:bodyPr wrap="square">
            <a:spAutoFit/>
          </a:bodyPr>
          <a:lstStyle/>
          <a:p>
            <a:r>
              <a:rPr lang="en-GB" sz="2800" dirty="0" smtClean="0">
                <a:solidFill>
                  <a:srgbClr val="000000"/>
                </a:solidFill>
              </a:rPr>
              <a:t>You will be given information regarding changes in 4 main trends.</a:t>
            </a:r>
          </a:p>
          <a:p>
            <a:endParaRPr lang="en-GB" sz="2800" dirty="0">
              <a:solidFill>
                <a:srgbClr val="000000"/>
              </a:solidFill>
            </a:endParaRPr>
          </a:p>
          <a:p>
            <a:r>
              <a:rPr lang="en-GB" sz="2800" dirty="0" smtClean="0">
                <a:solidFill>
                  <a:srgbClr val="000000"/>
                </a:solidFill>
              </a:rPr>
              <a:t>Listen carefully and make notes.</a:t>
            </a:r>
          </a:p>
          <a:p>
            <a:endParaRPr lang="en-GB" sz="2800" dirty="0">
              <a:solidFill>
                <a:srgbClr val="000000"/>
              </a:solidFill>
            </a:endParaRPr>
          </a:p>
          <a:p>
            <a:r>
              <a:rPr lang="en-GB" sz="2800" dirty="0" smtClean="0">
                <a:solidFill>
                  <a:srgbClr val="000000"/>
                </a:solidFill>
              </a:rPr>
              <a:t>You will use the internet to research the trends and topics covered further.</a:t>
            </a:r>
          </a:p>
          <a:p>
            <a:endParaRPr lang="en-GB" sz="2800" dirty="0">
              <a:solidFill>
                <a:srgbClr val="000000"/>
              </a:solidFill>
            </a:endParaRPr>
          </a:p>
          <a:p>
            <a:r>
              <a:rPr lang="en-GB" sz="2800" dirty="0" smtClean="0">
                <a:solidFill>
                  <a:srgbClr val="000000"/>
                </a:solidFill>
              </a:rPr>
              <a:t>Finally you will create a 4 page booklet about these trends</a:t>
            </a:r>
          </a:p>
        </p:txBody>
      </p:sp>
      <p:sp>
        <p:nvSpPr>
          <p:cNvPr id="6" name="Explosion 2 5"/>
          <p:cNvSpPr/>
          <p:nvPr/>
        </p:nvSpPr>
        <p:spPr>
          <a:xfrm>
            <a:off x="4860032" y="1331330"/>
            <a:ext cx="4392488" cy="3529101"/>
          </a:xfrm>
          <a:prstGeom prst="irregularSeal2">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Create an information booklet about 4 trends</a:t>
            </a:r>
            <a:endParaRPr lang="en-GB" sz="2400" b="1" dirty="0">
              <a:solidFill>
                <a:schemeClr val="tx1"/>
              </a:solidFill>
            </a:endParaRPr>
          </a:p>
        </p:txBody>
      </p:sp>
    </p:spTree>
    <p:extLst>
      <p:ext uri="{BB962C8B-B14F-4D97-AF65-F5344CB8AC3E}">
        <p14:creationId xmlns:p14="http://schemas.microsoft.com/office/powerpoint/2010/main" val="18041214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42471739"/>
              </p:ext>
            </p:extLst>
          </p:nvPr>
        </p:nvGraphicFramePr>
        <p:xfrm>
          <a:off x="539552" y="548680"/>
          <a:ext cx="6119035" cy="3515944"/>
        </p:xfrm>
        <a:graphic>
          <a:graphicData uri="http://schemas.openxmlformats.org/drawingml/2006/table">
            <a:tbl>
              <a:tblPr firstRow="1" bandRow="1">
                <a:tableStyleId>{5940675A-B579-460E-94D1-54222C63F5DA}</a:tableStyleId>
              </a:tblPr>
              <a:tblGrid>
                <a:gridCol w="1223807">
                  <a:extLst>
                    <a:ext uri="{9D8B030D-6E8A-4147-A177-3AD203B41FA5}">
                      <a16:colId xmlns:a16="http://schemas.microsoft.com/office/drawing/2014/main" xmlns="" val="20000"/>
                    </a:ext>
                  </a:extLst>
                </a:gridCol>
                <a:gridCol w="1223807">
                  <a:extLst>
                    <a:ext uri="{9D8B030D-6E8A-4147-A177-3AD203B41FA5}">
                      <a16:colId xmlns:a16="http://schemas.microsoft.com/office/drawing/2014/main" xmlns="" val="20001"/>
                    </a:ext>
                  </a:extLst>
                </a:gridCol>
                <a:gridCol w="1223807">
                  <a:extLst>
                    <a:ext uri="{9D8B030D-6E8A-4147-A177-3AD203B41FA5}">
                      <a16:colId xmlns:a16="http://schemas.microsoft.com/office/drawing/2014/main" xmlns="" val="20002"/>
                    </a:ext>
                  </a:extLst>
                </a:gridCol>
                <a:gridCol w="1223807">
                  <a:extLst>
                    <a:ext uri="{9D8B030D-6E8A-4147-A177-3AD203B41FA5}">
                      <a16:colId xmlns:a16="http://schemas.microsoft.com/office/drawing/2014/main" xmlns="" val="20003"/>
                    </a:ext>
                  </a:extLst>
                </a:gridCol>
                <a:gridCol w="1223807">
                  <a:extLst>
                    <a:ext uri="{9D8B030D-6E8A-4147-A177-3AD203B41FA5}">
                      <a16:colId xmlns:a16="http://schemas.microsoft.com/office/drawing/2014/main" xmlns="" val="20004"/>
                    </a:ext>
                  </a:extLst>
                </a:gridCol>
              </a:tblGrid>
              <a:tr h="790179">
                <a:tc gridSpan="5">
                  <a:txBody>
                    <a:bodyPr/>
                    <a:lstStyle/>
                    <a:p>
                      <a:pPr algn="ctr"/>
                      <a:r>
                        <a:rPr lang="en-GB" sz="1200" b="1" dirty="0" smtClean="0">
                          <a:solidFill>
                            <a:srgbClr val="002060"/>
                          </a:solidFill>
                        </a:rPr>
                        <a:t>Term 1b Reading</a:t>
                      </a:r>
                      <a:r>
                        <a:rPr lang="en-GB" sz="1200" b="1" baseline="0" dirty="0" smtClean="0">
                          <a:solidFill>
                            <a:srgbClr val="002060"/>
                          </a:solidFill>
                        </a:rPr>
                        <a:t> Focus: </a:t>
                      </a:r>
                      <a:r>
                        <a:rPr lang="en-GB" sz="1200" b="1" baseline="0" dirty="0" smtClean="0">
                          <a:solidFill>
                            <a:srgbClr val="00B0F0"/>
                          </a:solidFill>
                        </a:rPr>
                        <a:t>Sequencing </a:t>
                      </a:r>
                      <a:endParaRPr lang="en-GB" sz="1200" b="1" dirty="0" smtClean="0">
                        <a:solidFill>
                          <a:srgbClr val="00B0F0"/>
                        </a:solidFill>
                      </a:endParaRPr>
                    </a:p>
                    <a:p>
                      <a:pPr algn="ctr"/>
                      <a:r>
                        <a:rPr lang="en-GB" sz="1200" dirty="0" smtClean="0"/>
                        <a:t>Time Order Words</a:t>
                      </a:r>
                      <a:r>
                        <a:rPr lang="en-GB" sz="1200" baseline="0" dirty="0" smtClean="0"/>
                        <a:t> – that will help me develop my ability to write in </a:t>
                      </a:r>
                      <a:r>
                        <a:rPr lang="en-GB" sz="1200" b="1" baseline="0" dirty="0" smtClean="0">
                          <a:solidFill>
                            <a:srgbClr val="00B0F0"/>
                          </a:solidFill>
                        </a:rPr>
                        <a:t>sequence</a:t>
                      </a:r>
                      <a:endParaRPr lang="en-GB" sz="1200" b="1" dirty="0">
                        <a:solidFill>
                          <a:srgbClr val="00B0F0"/>
                        </a:solidFill>
                      </a:endParaRPr>
                    </a:p>
                  </a:txBody>
                  <a:tcPr marL="68580" marR="68580" marT="34290" marB="34290"/>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10000"/>
                  </a:ext>
                </a:extLst>
              </a:tr>
              <a:tr h="393702">
                <a:tc>
                  <a:txBody>
                    <a:bodyPr/>
                    <a:lstStyle/>
                    <a:p>
                      <a:pPr algn="ctr"/>
                      <a:r>
                        <a:rPr lang="en-GB" sz="1100" b="1" dirty="0" smtClean="0">
                          <a:solidFill>
                            <a:srgbClr val="9966FF"/>
                          </a:solidFill>
                        </a:rPr>
                        <a:t>Before</a:t>
                      </a:r>
                      <a:endParaRPr lang="en-GB" sz="1100" b="1" dirty="0">
                        <a:solidFill>
                          <a:srgbClr val="9966FF"/>
                        </a:solidFill>
                      </a:endParaRPr>
                    </a:p>
                  </a:txBody>
                  <a:tcPr marL="68580" marR="68580" marT="34290" marB="34290"/>
                </a:tc>
                <a:tc>
                  <a:txBody>
                    <a:bodyPr/>
                    <a:lstStyle/>
                    <a:p>
                      <a:pPr algn="ctr"/>
                      <a:r>
                        <a:rPr lang="en-GB" sz="1100" b="1" dirty="0" smtClean="0">
                          <a:solidFill>
                            <a:srgbClr val="00B050"/>
                          </a:solidFill>
                        </a:rPr>
                        <a:t>First</a:t>
                      </a:r>
                      <a:endParaRPr lang="en-GB" sz="1100" b="1" dirty="0">
                        <a:solidFill>
                          <a:srgbClr val="00B050"/>
                        </a:solidFill>
                      </a:endParaRPr>
                    </a:p>
                  </a:txBody>
                  <a:tcPr marL="68580" marR="68580" marT="34290" marB="34290"/>
                </a:tc>
                <a:tc>
                  <a:txBody>
                    <a:bodyPr/>
                    <a:lstStyle/>
                    <a:p>
                      <a:pPr algn="ctr"/>
                      <a:r>
                        <a:rPr lang="en-GB" sz="1100" b="1" dirty="0" smtClean="0">
                          <a:solidFill>
                            <a:srgbClr val="FF00FF"/>
                          </a:solidFill>
                        </a:rPr>
                        <a:t>Next </a:t>
                      </a:r>
                      <a:endParaRPr lang="en-GB" sz="1100" b="1" dirty="0">
                        <a:solidFill>
                          <a:srgbClr val="FF00FF"/>
                        </a:solidFill>
                      </a:endParaRPr>
                    </a:p>
                  </a:txBody>
                  <a:tcPr marL="68580" marR="68580" marT="34290" marB="34290"/>
                </a:tc>
                <a:tc>
                  <a:txBody>
                    <a:bodyPr/>
                    <a:lstStyle/>
                    <a:p>
                      <a:pPr algn="ctr"/>
                      <a:r>
                        <a:rPr lang="en-GB" sz="1100" b="1" dirty="0" smtClean="0">
                          <a:solidFill>
                            <a:srgbClr val="FF0000"/>
                          </a:solidFill>
                        </a:rPr>
                        <a:t>Last </a:t>
                      </a:r>
                      <a:endParaRPr lang="en-GB" sz="1100" b="1" dirty="0">
                        <a:solidFill>
                          <a:srgbClr val="FF0000"/>
                        </a:solidFill>
                      </a:endParaRPr>
                    </a:p>
                  </a:txBody>
                  <a:tcPr marL="68580" marR="68580" marT="34290" marB="34290"/>
                </a:tc>
                <a:tc>
                  <a:txBody>
                    <a:bodyPr/>
                    <a:lstStyle/>
                    <a:p>
                      <a:pPr algn="ctr"/>
                      <a:r>
                        <a:rPr lang="en-GB" sz="1100" b="1" dirty="0" smtClean="0">
                          <a:solidFill>
                            <a:srgbClr val="FFC000"/>
                          </a:solidFill>
                        </a:rPr>
                        <a:t>Sometimes</a:t>
                      </a:r>
                      <a:endParaRPr lang="en-GB" sz="1100" b="1" dirty="0">
                        <a:solidFill>
                          <a:srgbClr val="FFC000"/>
                        </a:solidFill>
                      </a:endParaRPr>
                    </a:p>
                  </a:txBody>
                  <a:tcPr marL="68580" marR="68580" marT="34290" marB="34290"/>
                </a:tc>
                <a:extLst>
                  <a:ext uri="{0D108BD9-81ED-4DB2-BD59-A6C34878D82A}">
                    <a16:rowId xmlns:a16="http://schemas.microsoft.com/office/drawing/2014/main" xmlns="" val="10001"/>
                  </a:ext>
                </a:extLst>
              </a:tr>
              <a:tr h="329485">
                <a:tc>
                  <a:txBody>
                    <a:bodyPr/>
                    <a:lstStyle/>
                    <a:p>
                      <a:pPr algn="ctr"/>
                      <a:r>
                        <a:rPr lang="en-GB" sz="1100" dirty="0" smtClean="0">
                          <a:solidFill>
                            <a:srgbClr val="9966FF"/>
                          </a:solidFill>
                        </a:rPr>
                        <a:t>Earlier </a:t>
                      </a:r>
                      <a:endParaRPr lang="en-GB" sz="1100" dirty="0">
                        <a:solidFill>
                          <a:srgbClr val="9966FF"/>
                        </a:solidFill>
                      </a:endParaRPr>
                    </a:p>
                  </a:txBody>
                  <a:tcPr marL="68580" marR="68580" marT="34290" marB="34290"/>
                </a:tc>
                <a:tc>
                  <a:txBody>
                    <a:bodyPr/>
                    <a:lstStyle/>
                    <a:p>
                      <a:pPr algn="ctr"/>
                      <a:r>
                        <a:rPr lang="en-GB" sz="1100" dirty="0" smtClean="0">
                          <a:solidFill>
                            <a:srgbClr val="00B050"/>
                          </a:solidFill>
                        </a:rPr>
                        <a:t>First</a:t>
                      </a:r>
                      <a:r>
                        <a:rPr lang="en-GB" sz="1100" baseline="0" dirty="0" smtClean="0">
                          <a:solidFill>
                            <a:srgbClr val="00B050"/>
                          </a:solidFill>
                        </a:rPr>
                        <a:t>ly</a:t>
                      </a:r>
                      <a:endParaRPr lang="en-GB" sz="1100" dirty="0">
                        <a:solidFill>
                          <a:srgbClr val="00B050"/>
                        </a:solidFill>
                      </a:endParaRPr>
                    </a:p>
                  </a:txBody>
                  <a:tcPr marL="68580" marR="68580" marT="34290" marB="34290"/>
                </a:tc>
                <a:tc>
                  <a:txBody>
                    <a:bodyPr/>
                    <a:lstStyle/>
                    <a:p>
                      <a:pPr algn="ctr"/>
                      <a:r>
                        <a:rPr lang="en-GB" sz="1100" dirty="0" smtClean="0">
                          <a:solidFill>
                            <a:srgbClr val="FF00FF"/>
                          </a:solidFill>
                        </a:rPr>
                        <a:t>After </a:t>
                      </a:r>
                      <a:endParaRPr lang="en-GB" sz="1100" dirty="0">
                        <a:solidFill>
                          <a:srgbClr val="FF00FF"/>
                        </a:solidFill>
                      </a:endParaRPr>
                    </a:p>
                  </a:txBody>
                  <a:tcPr marL="68580" marR="68580" marT="34290" marB="34290"/>
                </a:tc>
                <a:tc>
                  <a:txBody>
                    <a:bodyPr/>
                    <a:lstStyle/>
                    <a:p>
                      <a:pPr algn="ctr"/>
                      <a:r>
                        <a:rPr lang="en-GB" sz="1100" dirty="0" smtClean="0">
                          <a:solidFill>
                            <a:srgbClr val="FF0000"/>
                          </a:solidFill>
                        </a:rPr>
                        <a:t>Afterwards</a:t>
                      </a:r>
                      <a:endParaRPr lang="en-GB" sz="1100" dirty="0">
                        <a:solidFill>
                          <a:srgbClr val="FF0000"/>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rgbClr val="FFC000"/>
                          </a:solidFill>
                        </a:rPr>
                        <a:t>At times</a:t>
                      </a:r>
                    </a:p>
                  </a:txBody>
                  <a:tcPr marL="68580" marR="68580" marT="34290" marB="34290"/>
                </a:tc>
                <a:extLst>
                  <a:ext uri="{0D108BD9-81ED-4DB2-BD59-A6C34878D82A}">
                    <a16:rowId xmlns:a16="http://schemas.microsoft.com/office/drawing/2014/main" xmlns="" val="10002"/>
                  </a:ext>
                </a:extLst>
              </a:tr>
              <a:tr h="4277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rgbClr val="9966FF"/>
                          </a:solidFill>
                        </a:rPr>
                        <a:t>Once</a:t>
                      </a:r>
                    </a:p>
                  </a:txBody>
                  <a:tcPr marL="68580" marR="68580" marT="34290" marB="34290"/>
                </a:tc>
                <a:tc>
                  <a:txBody>
                    <a:bodyPr/>
                    <a:lstStyle/>
                    <a:p>
                      <a:pPr algn="ctr"/>
                      <a:r>
                        <a:rPr lang="en-GB" sz="1100" dirty="0" smtClean="0">
                          <a:solidFill>
                            <a:srgbClr val="00B050"/>
                          </a:solidFill>
                        </a:rPr>
                        <a:t>At the onset</a:t>
                      </a:r>
                      <a:endParaRPr lang="en-GB" sz="1100" dirty="0">
                        <a:solidFill>
                          <a:srgbClr val="00B050"/>
                        </a:solidFill>
                      </a:endParaRPr>
                    </a:p>
                  </a:txBody>
                  <a:tcPr marL="68580" marR="68580" marT="34290" marB="34290"/>
                </a:tc>
                <a:tc>
                  <a:txBody>
                    <a:bodyPr/>
                    <a:lstStyle/>
                    <a:p>
                      <a:pPr algn="ctr"/>
                      <a:r>
                        <a:rPr lang="en-GB" sz="1100" dirty="0" smtClean="0">
                          <a:solidFill>
                            <a:srgbClr val="FF00FF"/>
                          </a:solidFill>
                        </a:rPr>
                        <a:t>As soon as</a:t>
                      </a:r>
                      <a:endParaRPr lang="en-GB" sz="1100" dirty="0">
                        <a:solidFill>
                          <a:srgbClr val="FF00FF"/>
                        </a:solidFill>
                      </a:endParaRPr>
                    </a:p>
                  </a:txBody>
                  <a:tcPr marL="68580" marR="68580" marT="34290" marB="34290"/>
                </a:tc>
                <a:tc>
                  <a:txBody>
                    <a:bodyPr/>
                    <a:lstStyle/>
                    <a:p>
                      <a:pPr algn="ctr"/>
                      <a:r>
                        <a:rPr lang="en-GB" sz="1100" dirty="0" smtClean="0">
                          <a:solidFill>
                            <a:srgbClr val="FF0000"/>
                          </a:solidFill>
                        </a:rPr>
                        <a:t>Eventually</a:t>
                      </a:r>
                    </a:p>
                  </a:txBody>
                  <a:tcPr marL="68580" marR="68580" marT="34290" marB="34290"/>
                </a:tc>
                <a:tc>
                  <a:txBody>
                    <a:bodyPr/>
                    <a:lstStyle/>
                    <a:p>
                      <a:pPr algn="ctr"/>
                      <a:r>
                        <a:rPr lang="en-GB" sz="1100" dirty="0" smtClean="0">
                          <a:solidFill>
                            <a:srgbClr val="FFC000"/>
                          </a:solidFill>
                        </a:rPr>
                        <a:t>Gradually</a:t>
                      </a:r>
                      <a:endParaRPr lang="en-GB" sz="1100" dirty="0">
                        <a:solidFill>
                          <a:srgbClr val="FFC000"/>
                        </a:solidFill>
                      </a:endParaRPr>
                    </a:p>
                  </a:txBody>
                  <a:tcPr marL="68580" marR="68580" marT="34290" marB="34290"/>
                </a:tc>
                <a:extLst>
                  <a:ext uri="{0D108BD9-81ED-4DB2-BD59-A6C34878D82A}">
                    <a16:rowId xmlns:a16="http://schemas.microsoft.com/office/drawing/2014/main" xmlns="" val="10003"/>
                  </a:ext>
                </a:extLst>
              </a:tr>
              <a:tr h="393702">
                <a:tc>
                  <a:txBody>
                    <a:bodyPr/>
                    <a:lstStyle/>
                    <a:p>
                      <a:pPr algn="ctr"/>
                      <a:r>
                        <a:rPr lang="en-GB" sz="1100" dirty="0" smtClean="0">
                          <a:solidFill>
                            <a:srgbClr val="9966FF"/>
                          </a:solidFill>
                        </a:rPr>
                        <a:t>In the past</a:t>
                      </a:r>
                      <a:endParaRPr lang="en-GB" sz="1100" dirty="0">
                        <a:solidFill>
                          <a:srgbClr val="9966FF"/>
                        </a:solidFill>
                      </a:endParaRPr>
                    </a:p>
                  </a:txBody>
                  <a:tcPr marL="68580" marR="68580" marT="34290" marB="34290"/>
                </a:tc>
                <a:tc>
                  <a:txBody>
                    <a:bodyPr/>
                    <a:lstStyle/>
                    <a:p>
                      <a:pPr algn="ctr"/>
                      <a:r>
                        <a:rPr lang="en-GB" sz="1100" dirty="0" smtClean="0">
                          <a:solidFill>
                            <a:srgbClr val="00B050"/>
                          </a:solidFill>
                        </a:rPr>
                        <a:t>Before</a:t>
                      </a:r>
                      <a:endParaRPr lang="en-GB" sz="1100" dirty="0">
                        <a:solidFill>
                          <a:srgbClr val="00B050"/>
                        </a:solidFill>
                      </a:endParaRPr>
                    </a:p>
                  </a:txBody>
                  <a:tcPr marL="68580" marR="68580" marT="34290" marB="34290"/>
                </a:tc>
                <a:tc>
                  <a:txBody>
                    <a:bodyPr/>
                    <a:lstStyle/>
                    <a:p>
                      <a:pPr algn="ctr"/>
                      <a:r>
                        <a:rPr lang="en-GB" sz="1100" dirty="0" smtClean="0">
                          <a:solidFill>
                            <a:srgbClr val="FF00FF"/>
                          </a:solidFill>
                        </a:rPr>
                        <a:t>Consequently</a:t>
                      </a:r>
                      <a:endParaRPr lang="en-GB" sz="1100" dirty="0">
                        <a:solidFill>
                          <a:srgbClr val="FF00FF"/>
                        </a:solidFill>
                      </a:endParaRPr>
                    </a:p>
                  </a:txBody>
                  <a:tcPr marL="68580" marR="68580" marT="34290" marB="34290"/>
                </a:tc>
                <a:tc>
                  <a:txBody>
                    <a:bodyPr/>
                    <a:lstStyle/>
                    <a:p>
                      <a:pPr algn="ctr"/>
                      <a:r>
                        <a:rPr lang="en-GB" sz="1100" dirty="0" smtClean="0">
                          <a:solidFill>
                            <a:srgbClr val="FF0000"/>
                          </a:solidFill>
                        </a:rPr>
                        <a:t>Finally</a:t>
                      </a:r>
                      <a:endParaRPr lang="en-GB" sz="1100" dirty="0">
                        <a:solidFill>
                          <a:srgbClr val="FF0000"/>
                        </a:solidFill>
                      </a:endParaRPr>
                    </a:p>
                  </a:txBody>
                  <a:tcPr marL="68580" marR="68580" marT="34290" marB="34290"/>
                </a:tc>
                <a:tc>
                  <a:txBody>
                    <a:bodyPr/>
                    <a:lstStyle/>
                    <a:p>
                      <a:pPr algn="ctr"/>
                      <a:r>
                        <a:rPr lang="en-GB" sz="1100" dirty="0" smtClean="0">
                          <a:solidFill>
                            <a:srgbClr val="FFC000"/>
                          </a:solidFill>
                        </a:rPr>
                        <a:t>Occasionally</a:t>
                      </a:r>
                      <a:endParaRPr lang="en-GB" sz="1100" dirty="0">
                        <a:solidFill>
                          <a:srgbClr val="FFC000"/>
                        </a:solidFill>
                      </a:endParaRPr>
                    </a:p>
                  </a:txBody>
                  <a:tcPr marL="68580" marR="68580" marT="34290" marB="34290"/>
                </a:tc>
                <a:extLst>
                  <a:ext uri="{0D108BD9-81ED-4DB2-BD59-A6C34878D82A}">
                    <a16:rowId xmlns:a16="http://schemas.microsoft.com/office/drawing/2014/main" xmlns="" val="10004"/>
                  </a:ext>
                </a:extLst>
              </a:tr>
              <a:tr h="393702">
                <a:tc>
                  <a:txBody>
                    <a:bodyPr/>
                    <a:lstStyle/>
                    <a:p>
                      <a:pPr algn="ctr"/>
                      <a:r>
                        <a:rPr lang="en-GB" sz="1100" dirty="0" smtClean="0">
                          <a:solidFill>
                            <a:srgbClr val="9966FF"/>
                          </a:solidFill>
                        </a:rPr>
                        <a:t>Not long ago</a:t>
                      </a:r>
                      <a:endParaRPr lang="en-GB" sz="1100" dirty="0">
                        <a:solidFill>
                          <a:srgbClr val="9966FF"/>
                        </a:solidFill>
                      </a:endParaRPr>
                    </a:p>
                  </a:txBody>
                  <a:tcPr marL="68580" marR="68580" marT="34290" marB="34290"/>
                </a:tc>
                <a:tc>
                  <a:txBody>
                    <a:bodyPr/>
                    <a:lstStyle/>
                    <a:p>
                      <a:pPr algn="ctr"/>
                      <a:r>
                        <a:rPr lang="en-GB" sz="1100" dirty="0" smtClean="0">
                          <a:solidFill>
                            <a:srgbClr val="00B050"/>
                          </a:solidFill>
                        </a:rPr>
                        <a:t>Embark</a:t>
                      </a:r>
                      <a:endParaRPr lang="en-GB" sz="1100" dirty="0">
                        <a:solidFill>
                          <a:srgbClr val="00B050"/>
                        </a:solidFill>
                      </a:endParaRPr>
                    </a:p>
                  </a:txBody>
                  <a:tcPr marL="68580" marR="68580" marT="34290" marB="34290"/>
                </a:tc>
                <a:tc>
                  <a:txBody>
                    <a:bodyPr/>
                    <a:lstStyle/>
                    <a:p>
                      <a:pPr algn="ctr"/>
                      <a:r>
                        <a:rPr lang="en-GB" sz="1100" dirty="0" smtClean="0">
                          <a:solidFill>
                            <a:srgbClr val="FF00FF"/>
                          </a:solidFill>
                        </a:rPr>
                        <a:t>Not long after</a:t>
                      </a:r>
                      <a:endParaRPr lang="en-GB" sz="1100" dirty="0">
                        <a:solidFill>
                          <a:srgbClr val="FF00FF"/>
                        </a:solidFill>
                      </a:endParaRPr>
                    </a:p>
                  </a:txBody>
                  <a:tcPr marL="68580" marR="68580" marT="34290" marB="34290"/>
                </a:tc>
                <a:tc>
                  <a:txBody>
                    <a:bodyPr/>
                    <a:lstStyle/>
                    <a:p>
                      <a:pPr algn="ctr"/>
                      <a:r>
                        <a:rPr lang="en-GB" sz="1100" dirty="0" smtClean="0">
                          <a:solidFill>
                            <a:srgbClr val="FF0000"/>
                          </a:solidFill>
                        </a:rPr>
                        <a:t>In conclusion</a:t>
                      </a:r>
                      <a:endParaRPr lang="en-GB" sz="1100" dirty="0">
                        <a:solidFill>
                          <a:srgbClr val="FF0000"/>
                        </a:solidFill>
                      </a:endParaRPr>
                    </a:p>
                  </a:txBody>
                  <a:tcPr marL="68580" marR="68580" marT="34290" marB="34290"/>
                </a:tc>
                <a:tc>
                  <a:txBody>
                    <a:bodyPr/>
                    <a:lstStyle/>
                    <a:p>
                      <a:pPr algn="ctr"/>
                      <a:r>
                        <a:rPr lang="en-GB" sz="1100" dirty="0" smtClean="0">
                          <a:solidFill>
                            <a:srgbClr val="FFC000"/>
                          </a:solidFill>
                        </a:rPr>
                        <a:t>Periodically </a:t>
                      </a:r>
                      <a:endParaRPr lang="en-GB" sz="1100" dirty="0">
                        <a:solidFill>
                          <a:srgbClr val="FFC000"/>
                        </a:solidFill>
                      </a:endParaRPr>
                    </a:p>
                  </a:txBody>
                  <a:tcPr marL="68580" marR="68580" marT="34290" marB="34290"/>
                </a:tc>
                <a:extLst>
                  <a:ext uri="{0D108BD9-81ED-4DB2-BD59-A6C34878D82A}">
                    <a16:rowId xmlns:a16="http://schemas.microsoft.com/office/drawing/2014/main" xmlns="" val="10005"/>
                  </a:ext>
                </a:extLst>
              </a:tr>
              <a:tr h="393702">
                <a:tc>
                  <a:txBody>
                    <a:bodyPr/>
                    <a:lstStyle/>
                    <a:p>
                      <a:pPr algn="ctr"/>
                      <a:r>
                        <a:rPr lang="en-GB" sz="1100" dirty="0" smtClean="0">
                          <a:solidFill>
                            <a:srgbClr val="9966FF"/>
                          </a:solidFill>
                        </a:rPr>
                        <a:t>Preceding</a:t>
                      </a:r>
                      <a:endParaRPr lang="en-GB" sz="1100" dirty="0">
                        <a:solidFill>
                          <a:srgbClr val="9966FF"/>
                        </a:solidFill>
                      </a:endParaRPr>
                    </a:p>
                  </a:txBody>
                  <a:tcPr marL="68580" marR="68580" marT="34290" marB="34290"/>
                </a:tc>
                <a:tc>
                  <a:txBody>
                    <a:bodyPr/>
                    <a:lstStyle/>
                    <a:p>
                      <a:pPr algn="ctr"/>
                      <a:r>
                        <a:rPr lang="en-GB" sz="1100" dirty="0" smtClean="0">
                          <a:solidFill>
                            <a:srgbClr val="00B050"/>
                          </a:solidFill>
                        </a:rPr>
                        <a:t>Starting with</a:t>
                      </a:r>
                      <a:endParaRPr lang="en-GB" sz="1100" dirty="0">
                        <a:solidFill>
                          <a:srgbClr val="00B050"/>
                        </a:solidFill>
                      </a:endParaRPr>
                    </a:p>
                  </a:txBody>
                  <a:tcPr marL="68580" marR="68580" marT="34290" marB="34290"/>
                </a:tc>
                <a:tc>
                  <a:txBody>
                    <a:bodyPr/>
                    <a:lstStyle/>
                    <a:p>
                      <a:pPr algn="ctr"/>
                      <a:r>
                        <a:rPr lang="en-GB" sz="1100" dirty="0" smtClean="0">
                          <a:solidFill>
                            <a:srgbClr val="FF00FF"/>
                          </a:solidFill>
                        </a:rPr>
                        <a:t>Soon after</a:t>
                      </a:r>
                      <a:endParaRPr lang="en-GB" sz="1100" dirty="0">
                        <a:solidFill>
                          <a:srgbClr val="FF00FF"/>
                        </a:solidFill>
                      </a:endParaRPr>
                    </a:p>
                  </a:txBody>
                  <a:tcPr marL="68580" marR="68580" marT="34290" marB="34290"/>
                </a:tc>
                <a:tc>
                  <a:txBody>
                    <a:bodyPr/>
                    <a:lstStyle/>
                    <a:p>
                      <a:pPr algn="ctr"/>
                      <a:r>
                        <a:rPr lang="en-GB" sz="1100" dirty="0" smtClean="0">
                          <a:solidFill>
                            <a:srgbClr val="FF0000"/>
                          </a:solidFill>
                        </a:rPr>
                        <a:t>Ultimately</a:t>
                      </a:r>
                      <a:endParaRPr lang="en-GB" sz="1100" dirty="0">
                        <a:solidFill>
                          <a:srgbClr val="FF0000"/>
                        </a:solidFill>
                      </a:endParaRPr>
                    </a:p>
                  </a:txBody>
                  <a:tcPr marL="68580" marR="68580" marT="34290" marB="34290"/>
                </a:tc>
                <a:tc>
                  <a:txBody>
                    <a:bodyPr/>
                    <a:lstStyle/>
                    <a:p>
                      <a:pPr algn="ctr"/>
                      <a:r>
                        <a:rPr lang="en-GB" sz="1100" dirty="0" smtClean="0">
                          <a:solidFill>
                            <a:srgbClr val="FFC000"/>
                          </a:solidFill>
                        </a:rPr>
                        <a:t>Rarely</a:t>
                      </a:r>
                      <a:endParaRPr lang="en-GB" sz="1100" dirty="0">
                        <a:solidFill>
                          <a:srgbClr val="FFC000"/>
                        </a:solidFill>
                      </a:endParaRPr>
                    </a:p>
                  </a:txBody>
                  <a:tcPr marL="68580" marR="68580" marT="34290" marB="34290"/>
                </a:tc>
                <a:extLst>
                  <a:ext uri="{0D108BD9-81ED-4DB2-BD59-A6C34878D82A}">
                    <a16:rowId xmlns:a16="http://schemas.microsoft.com/office/drawing/2014/main" xmlns="" val="10006"/>
                  </a:ext>
                </a:extLst>
              </a:tr>
              <a:tr h="393702">
                <a:tc>
                  <a:txBody>
                    <a:bodyPr/>
                    <a:lstStyle/>
                    <a:p>
                      <a:pPr algn="ctr"/>
                      <a:r>
                        <a:rPr lang="en-GB" sz="1100" dirty="0" smtClean="0">
                          <a:solidFill>
                            <a:srgbClr val="9966FF"/>
                          </a:solidFill>
                        </a:rPr>
                        <a:t>Previously</a:t>
                      </a:r>
                      <a:endParaRPr lang="en-GB" sz="1100" dirty="0">
                        <a:solidFill>
                          <a:srgbClr val="9966FF"/>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rgbClr val="00B050"/>
                          </a:solidFill>
                        </a:rPr>
                        <a:t>To begin</a:t>
                      </a:r>
                    </a:p>
                  </a:txBody>
                  <a:tcPr marL="68580" marR="68580" marT="34290" marB="34290"/>
                </a:tc>
                <a:tc>
                  <a:txBody>
                    <a:bodyPr/>
                    <a:lstStyle/>
                    <a:p>
                      <a:pPr algn="ctr"/>
                      <a:r>
                        <a:rPr lang="en-GB" sz="1100" dirty="0" smtClean="0">
                          <a:solidFill>
                            <a:srgbClr val="FF00FF"/>
                          </a:solidFill>
                        </a:rPr>
                        <a:t>Shortly</a:t>
                      </a:r>
                      <a:endParaRPr lang="en-GB" sz="1100" dirty="0">
                        <a:solidFill>
                          <a:srgbClr val="FF00FF"/>
                        </a:solidFill>
                      </a:endParaRPr>
                    </a:p>
                  </a:txBody>
                  <a:tcPr marL="68580" marR="68580" marT="34290" marB="34290"/>
                </a:tc>
                <a:tc>
                  <a:txBody>
                    <a:bodyPr/>
                    <a:lstStyle/>
                    <a:p>
                      <a:pPr algn="ctr"/>
                      <a:r>
                        <a:rPr lang="en-GB" sz="1100" dirty="0" smtClean="0">
                          <a:solidFill>
                            <a:srgbClr val="FF0000"/>
                          </a:solidFill>
                        </a:rPr>
                        <a:t>Until</a:t>
                      </a:r>
                      <a:endParaRPr lang="en-GB" sz="1100" dirty="0">
                        <a:solidFill>
                          <a:srgbClr val="FF0000"/>
                        </a:solidFill>
                      </a:endParaRPr>
                    </a:p>
                  </a:txBody>
                  <a:tcPr marL="68580" marR="68580" marT="34290" marB="34290"/>
                </a:tc>
                <a:tc>
                  <a:txBody>
                    <a:bodyPr/>
                    <a:lstStyle/>
                    <a:p>
                      <a:pPr algn="ctr"/>
                      <a:r>
                        <a:rPr lang="en-GB" sz="1100" dirty="0" smtClean="0">
                          <a:solidFill>
                            <a:srgbClr val="FFC000"/>
                          </a:solidFill>
                        </a:rPr>
                        <a:t>seldom</a:t>
                      </a:r>
                      <a:endParaRPr lang="en-GB" sz="1100" dirty="0">
                        <a:solidFill>
                          <a:srgbClr val="FFC000"/>
                        </a:solidFill>
                      </a:endParaRPr>
                    </a:p>
                  </a:txBody>
                  <a:tcPr marL="68580" marR="68580" marT="34290" marB="34290"/>
                </a:tc>
                <a:extLst>
                  <a:ext uri="{0D108BD9-81ED-4DB2-BD59-A6C34878D82A}">
                    <a16:rowId xmlns:a16="http://schemas.microsoft.com/office/drawing/2014/main" xmlns="" val="10007"/>
                  </a:ext>
                </a:extLst>
              </a:tr>
            </a:tbl>
          </a:graphicData>
        </a:graphic>
      </p:graphicFrame>
      <p:sp>
        <p:nvSpPr>
          <p:cNvPr id="5" name="TextBox 4"/>
          <p:cNvSpPr txBox="1"/>
          <p:nvPr/>
        </p:nvSpPr>
        <p:spPr>
          <a:xfrm>
            <a:off x="109150" y="5682563"/>
            <a:ext cx="1392197" cy="300082"/>
          </a:xfrm>
          <a:prstGeom prst="rect">
            <a:avLst/>
          </a:prstGeom>
          <a:noFill/>
        </p:spPr>
        <p:txBody>
          <a:bodyPr wrap="square" rtlCol="0">
            <a:spAutoFit/>
          </a:bodyPr>
          <a:lstStyle/>
          <a:p>
            <a:r>
              <a:rPr lang="en-GB" sz="1350" dirty="0"/>
              <a:t>Editable </a:t>
            </a:r>
          </a:p>
        </p:txBody>
      </p:sp>
    </p:spTree>
    <p:extLst>
      <p:ext uri="{BB962C8B-B14F-4D97-AF65-F5344CB8AC3E}">
        <p14:creationId xmlns:p14="http://schemas.microsoft.com/office/powerpoint/2010/main" val="28104490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162" t="24050" r="35851" b="36852"/>
          <a:stretch/>
        </p:blipFill>
        <p:spPr>
          <a:xfrm>
            <a:off x="67962" y="857250"/>
            <a:ext cx="3472250" cy="1736126"/>
          </a:xfrm>
          <a:prstGeom prst="rect">
            <a:avLst/>
          </a:prstGeom>
        </p:spPr>
      </p:pic>
      <p:pic>
        <p:nvPicPr>
          <p:cNvPr id="3" name="Picture 2"/>
          <p:cNvPicPr>
            <a:picLocks noChangeAspect="1"/>
          </p:cNvPicPr>
          <p:nvPr/>
        </p:nvPicPr>
        <p:blipFill rotWithShape="1">
          <a:blip r:embed="rId2"/>
          <a:srcRect l="20162" t="24050" r="35851" b="36852"/>
          <a:stretch/>
        </p:blipFill>
        <p:spPr>
          <a:xfrm>
            <a:off x="67962" y="2593375"/>
            <a:ext cx="3472250" cy="1736126"/>
          </a:xfrm>
          <a:prstGeom prst="rect">
            <a:avLst/>
          </a:prstGeom>
        </p:spPr>
      </p:pic>
      <p:pic>
        <p:nvPicPr>
          <p:cNvPr id="4" name="Picture 3"/>
          <p:cNvPicPr>
            <a:picLocks noChangeAspect="1"/>
          </p:cNvPicPr>
          <p:nvPr/>
        </p:nvPicPr>
        <p:blipFill rotWithShape="1">
          <a:blip r:embed="rId2"/>
          <a:srcRect l="20162" t="24050" r="35851" b="36852"/>
          <a:stretch/>
        </p:blipFill>
        <p:spPr>
          <a:xfrm>
            <a:off x="67962" y="4329501"/>
            <a:ext cx="3472250" cy="1736126"/>
          </a:xfrm>
          <a:prstGeom prst="rect">
            <a:avLst/>
          </a:prstGeom>
        </p:spPr>
      </p:pic>
      <p:pic>
        <p:nvPicPr>
          <p:cNvPr id="5" name="Picture 4"/>
          <p:cNvPicPr>
            <a:picLocks noChangeAspect="1"/>
          </p:cNvPicPr>
          <p:nvPr/>
        </p:nvPicPr>
        <p:blipFill rotWithShape="1">
          <a:blip r:embed="rId2"/>
          <a:srcRect l="20162" t="24050" r="35851" b="36852"/>
          <a:stretch/>
        </p:blipFill>
        <p:spPr>
          <a:xfrm>
            <a:off x="3540211" y="857250"/>
            <a:ext cx="3472250" cy="1736126"/>
          </a:xfrm>
          <a:prstGeom prst="rect">
            <a:avLst/>
          </a:prstGeom>
        </p:spPr>
      </p:pic>
      <p:pic>
        <p:nvPicPr>
          <p:cNvPr id="6" name="Picture 5"/>
          <p:cNvPicPr>
            <a:picLocks noChangeAspect="1"/>
          </p:cNvPicPr>
          <p:nvPr/>
        </p:nvPicPr>
        <p:blipFill rotWithShape="1">
          <a:blip r:embed="rId2"/>
          <a:srcRect l="20162" t="24050" r="35851" b="36852"/>
          <a:stretch/>
        </p:blipFill>
        <p:spPr>
          <a:xfrm>
            <a:off x="3540211" y="2593375"/>
            <a:ext cx="3472250" cy="1736126"/>
          </a:xfrm>
          <a:prstGeom prst="rect">
            <a:avLst/>
          </a:prstGeom>
        </p:spPr>
      </p:pic>
      <p:pic>
        <p:nvPicPr>
          <p:cNvPr id="7" name="Picture 6"/>
          <p:cNvPicPr>
            <a:picLocks noChangeAspect="1"/>
          </p:cNvPicPr>
          <p:nvPr/>
        </p:nvPicPr>
        <p:blipFill rotWithShape="1">
          <a:blip r:embed="rId2"/>
          <a:srcRect l="20162" t="24050" r="35851" b="36852"/>
          <a:stretch/>
        </p:blipFill>
        <p:spPr>
          <a:xfrm>
            <a:off x="3540211" y="4329501"/>
            <a:ext cx="3472250" cy="1736126"/>
          </a:xfrm>
          <a:prstGeom prst="rect">
            <a:avLst/>
          </a:prstGeom>
        </p:spPr>
      </p:pic>
      <p:pic>
        <p:nvPicPr>
          <p:cNvPr id="8" name="Picture 7"/>
          <p:cNvPicPr>
            <a:picLocks noChangeAspect="1"/>
          </p:cNvPicPr>
          <p:nvPr/>
        </p:nvPicPr>
        <p:blipFill rotWithShape="1">
          <a:blip r:embed="rId2"/>
          <a:srcRect l="20162" t="24050" r="35851" b="36852"/>
          <a:stretch/>
        </p:blipFill>
        <p:spPr>
          <a:xfrm rot="16200000">
            <a:off x="6196915" y="1725313"/>
            <a:ext cx="3472250" cy="1736126"/>
          </a:xfrm>
          <a:prstGeom prst="rect">
            <a:avLst/>
          </a:prstGeom>
        </p:spPr>
      </p:pic>
    </p:spTree>
    <p:extLst>
      <p:ext uri="{BB962C8B-B14F-4D97-AF65-F5344CB8AC3E}">
        <p14:creationId xmlns:p14="http://schemas.microsoft.com/office/powerpoint/2010/main" val="5702632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232718" y="1063061"/>
          <a:ext cx="2695835" cy="4661416"/>
        </p:xfrm>
        <a:graphic>
          <a:graphicData uri="http://schemas.openxmlformats.org/drawingml/2006/table">
            <a:tbl>
              <a:tblPr firstRow="1" bandRow="1">
                <a:tableStyleId>{5940675A-B579-460E-94D1-54222C63F5DA}</a:tableStyleId>
              </a:tblPr>
              <a:tblGrid>
                <a:gridCol w="1313936">
                  <a:extLst>
                    <a:ext uri="{9D8B030D-6E8A-4147-A177-3AD203B41FA5}">
                      <a16:colId xmlns:a16="http://schemas.microsoft.com/office/drawing/2014/main" xmlns="" val="20000"/>
                    </a:ext>
                  </a:extLst>
                </a:gridCol>
                <a:gridCol w="656968">
                  <a:extLst>
                    <a:ext uri="{9D8B030D-6E8A-4147-A177-3AD203B41FA5}">
                      <a16:colId xmlns:a16="http://schemas.microsoft.com/office/drawing/2014/main" xmlns="" val="20001"/>
                    </a:ext>
                  </a:extLst>
                </a:gridCol>
                <a:gridCol w="724931">
                  <a:extLst>
                    <a:ext uri="{9D8B030D-6E8A-4147-A177-3AD203B41FA5}">
                      <a16:colId xmlns:a16="http://schemas.microsoft.com/office/drawing/2014/main" xmlns="" val="20002"/>
                    </a:ext>
                  </a:extLst>
                </a:gridCol>
              </a:tblGrid>
              <a:tr h="961903">
                <a:tc>
                  <a:txBody>
                    <a:bodyPr/>
                    <a:lstStyle/>
                    <a:p>
                      <a:pPr algn="ctr"/>
                      <a:r>
                        <a:rPr lang="en-GB" sz="900" b="1" dirty="0" smtClean="0">
                          <a:solidFill>
                            <a:srgbClr val="FF0000"/>
                          </a:solidFill>
                        </a:rPr>
                        <a:t>Top ten </a:t>
                      </a:r>
                      <a:r>
                        <a:rPr lang="en-GB" sz="900" dirty="0" smtClean="0"/>
                        <a:t>misused </a:t>
                      </a:r>
                      <a:r>
                        <a:rPr lang="en-GB" sz="900" b="1" dirty="0" smtClean="0">
                          <a:solidFill>
                            <a:srgbClr val="00B0F0"/>
                          </a:solidFill>
                        </a:rPr>
                        <a:t>homophones</a:t>
                      </a:r>
                    </a:p>
                    <a:p>
                      <a:pPr algn="ctr"/>
                      <a:r>
                        <a:rPr lang="en-GB" sz="900" b="1" dirty="0" smtClean="0">
                          <a:solidFill>
                            <a:schemeClr val="tx1"/>
                          </a:solidFill>
                        </a:rPr>
                        <a:t>Check your work – and that you have used them in the correct place </a:t>
                      </a:r>
                      <a:endParaRPr lang="en-GB" sz="900" b="1" dirty="0">
                        <a:solidFill>
                          <a:schemeClr val="tx1"/>
                        </a:solidFill>
                      </a:endParaRPr>
                    </a:p>
                  </a:txBody>
                  <a:tcPr marL="68580" marR="68580" marT="34290" marB="34290"/>
                </a:tc>
                <a:tc>
                  <a:txBody>
                    <a:bodyPr/>
                    <a:lstStyle/>
                    <a:p>
                      <a:pPr algn="ctr"/>
                      <a:r>
                        <a:rPr lang="en-GB" sz="1100" dirty="0" smtClean="0"/>
                        <a:t>Used correctly </a:t>
                      </a:r>
                      <a:endParaRPr lang="en-GB" sz="1100" dirty="0"/>
                    </a:p>
                  </a:txBody>
                  <a:tcPr marL="68580" marR="68580" marT="34290" marB="34290"/>
                </a:tc>
                <a:tc>
                  <a:txBody>
                    <a:bodyPr/>
                    <a:lstStyle/>
                    <a:p>
                      <a:pPr algn="ctr"/>
                      <a:r>
                        <a:rPr lang="en-GB" sz="1100" b="1" dirty="0" smtClean="0">
                          <a:solidFill>
                            <a:srgbClr val="7030A0"/>
                          </a:solidFill>
                        </a:rPr>
                        <a:t>Corrected</a:t>
                      </a:r>
                      <a:endParaRPr lang="en-GB" sz="1100" b="1" dirty="0">
                        <a:solidFill>
                          <a:srgbClr val="7030A0"/>
                        </a:solidFill>
                      </a:endParaRPr>
                    </a:p>
                  </a:txBody>
                  <a:tcPr marL="68580" marR="68580" marT="34290" marB="34290"/>
                </a:tc>
                <a:extLst>
                  <a:ext uri="{0D108BD9-81ED-4DB2-BD59-A6C34878D82A}">
                    <a16:rowId xmlns:a16="http://schemas.microsoft.com/office/drawing/2014/main" xmlns="" val="10000"/>
                  </a:ext>
                </a:extLst>
              </a:tr>
              <a:tr h="411057">
                <a:tc>
                  <a:txBody>
                    <a:bodyPr/>
                    <a:lstStyle/>
                    <a:p>
                      <a:r>
                        <a:rPr lang="en-GB" sz="1100" b="1" dirty="0" smtClean="0">
                          <a:solidFill>
                            <a:srgbClr val="00B0F0"/>
                          </a:solidFill>
                        </a:rPr>
                        <a:t>Too: </a:t>
                      </a:r>
                      <a:r>
                        <a:rPr lang="en-GB" sz="1100" dirty="0" smtClean="0"/>
                        <a:t>in addition</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extLst>
                  <a:ext uri="{0D108BD9-81ED-4DB2-BD59-A6C34878D82A}">
                    <a16:rowId xmlns:a16="http://schemas.microsoft.com/office/drawing/2014/main" xmlns="" val="10001"/>
                  </a:ext>
                </a:extLst>
              </a:tr>
              <a:tr h="411057">
                <a:tc>
                  <a:txBody>
                    <a:bodyPr/>
                    <a:lstStyle/>
                    <a:p>
                      <a:r>
                        <a:rPr lang="en-GB" sz="1100" b="1" dirty="0" smtClean="0">
                          <a:solidFill>
                            <a:srgbClr val="00B0F0"/>
                          </a:solidFill>
                        </a:rPr>
                        <a:t>There: </a:t>
                      </a:r>
                      <a:r>
                        <a:rPr lang="en-GB" sz="1100" dirty="0" smtClean="0"/>
                        <a:t>place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extLst>
                  <a:ext uri="{0D108BD9-81ED-4DB2-BD59-A6C34878D82A}">
                    <a16:rowId xmlns:a16="http://schemas.microsoft.com/office/drawing/2014/main" xmlns="" val="10002"/>
                  </a:ext>
                </a:extLst>
              </a:tr>
              <a:tr h="411057">
                <a:tc>
                  <a:txBody>
                    <a:bodyPr/>
                    <a:lstStyle/>
                    <a:p>
                      <a:r>
                        <a:rPr lang="en-GB" sz="1100" b="1" dirty="0" smtClean="0">
                          <a:solidFill>
                            <a:srgbClr val="00B0F0"/>
                          </a:solidFill>
                        </a:rPr>
                        <a:t>Their: </a:t>
                      </a:r>
                      <a:r>
                        <a:rPr lang="en-GB" sz="1100" dirty="0" smtClean="0"/>
                        <a:t>belonging to</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extLst>
                  <a:ext uri="{0D108BD9-81ED-4DB2-BD59-A6C34878D82A}">
                    <a16:rowId xmlns:a16="http://schemas.microsoft.com/office/drawing/2014/main" xmlns="" val="10003"/>
                  </a:ext>
                </a:extLst>
              </a:tr>
              <a:tr h="411057">
                <a:tc>
                  <a:txBody>
                    <a:bodyPr/>
                    <a:lstStyle/>
                    <a:p>
                      <a:r>
                        <a:rPr lang="en-GB" sz="1100" b="1" dirty="0" smtClean="0">
                          <a:solidFill>
                            <a:srgbClr val="00B0F0"/>
                          </a:solidFill>
                        </a:rPr>
                        <a:t>It’s: </a:t>
                      </a:r>
                      <a:r>
                        <a:rPr lang="en-GB" sz="1100" dirty="0" smtClean="0"/>
                        <a:t>contraction of:   it is</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extLst>
                  <a:ext uri="{0D108BD9-81ED-4DB2-BD59-A6C34878D82A}">
                    <a16:rowId xmlns:a16="http://schemas.microsoft.com/office/drawing/2014/main" xmlns="" val="10004"/>
                  </a:ext>
                </a:extLst>
              </a:tr>
              <a:tr h="411057">
                <a:tc>
                  <a:txBody>
                    <a:bodyPr/>
                    <a:lstStyle/>
                    <a:p>
                      <a:r>
                        <a:rPr lang="en-GB" sz="1100" b="1" dirty="0" smtClean="0">
                          <a:solidFill>
                            <a:srgbClr val="00B0F0"/>
                          </a:solidFill>
                        </a:rPr>
                        <a:t>Our: </a:t>
                      </a:r>
                      <a:r>
                        <a:rPr lang="en-GB" sz="1100" dirty="0" smtClean="0"/>
                        <a:t>group belonging </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extLst>
                  <a:ext uri="{0D108BD9-81ED-4DB2-BD59-A6C34878D82A}">
                    <a16:rowId xmlns:a16="http://schemas.microsoft.com/office/drawing/2014/main" xmlns="" val="10005"/>
                  </a:ext>
                </a:extLst>
              </a:tr>
              <a:tr h="411057">
                <a:tc>
                  <a:txBody>
                    <a:bodyPr/>
                    <a:lstStyle/>
                    <a:p>
                      <a:r>
                        <a:rPr lang="en-GB" sz="1100" b="1" dirty="0" smtClean="0">
                          <a:solidFill>
                            <a:srgbClr val="00B0F0"/>
                          </a:solidFill>
                        </a:rPr>
                        <a:t>Know: </a:t>
                      </a:r>
                      <a:r>
                        <a:rPr lang="en-GB" sz="1100" dirty="0" smtClean="0"/>
                        <a:t>having knowledge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extLst>
                  <a:ext uri="{0D108BD9-81ED-4DB2-BD59-A6C34878D82A}">
                    <a16:rowId xmlns:a16="http://schemas.microsoft.com/office/drawing/2014/main" xmlns="" val="10006"/>
                  </a:ext>
                </a:extLst>
              </a:tr>
              <a:tr h="411057">
                <a:tc>
                  <a:txBody>
                    <a:bodyPr/>
                    <a:lstStyle/>
                    <a:p>
                      <a:r>
                        <a:rPr lang="en-GB" sz="1100" b="1" dirty="0" smtClean="0">
                          <a:solidFill>
                            <a:srgbClr val="00B0F0"/>
                          </a:solidFill>
                        </a:rPr>
                        <a:t>You’re: </a:t>
                      </a:r>
                      <a:r>
                        <a:rPr lang="en-GB" sz="1100" dirty="0" smtClean="0"/>
                        <a:t>contraction of: you are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extLst>
                  <a:ext uri="{0D108BD9-81ED-4DB2-BD59-A6C34878D82A}">
                    <a16:rowId xmlns:a16="http://schemas.microsoft.com/office/drawing/2014/main" xmlns="" val="10007"/>
                  </a:ext>
                </a:extLst>
              </a:tr>
              <a:tr h="411057">
                <a:tc>
                  <a:txBody>
                    <a:bodyPr/>
                    <a:lstStyle/>
                    <a:p>
                      <a:r>
                        <a:rPr lang="en-GB" sz="1100" b="1" dirty="0" smtClean="0">
                          <a:solidFill>
                            <a:srgbClr val="00B0F0"/>
                          </a:solidFill>
                        </a:rPr>
                        <a:t>Where: </a:t>
                      </a:r>
                      <a:r>
                        <a:rPr lang="en-GB" sz="1100" dirty="0" smtClean="0"/>
                        <a:t>question of place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extLst>
                  <a:ext uri="{0D108BD9-81ED-4DB2-BD59-A6C34878D82A}">
                    <a16:rowId xmlns:a16="http://schemas.microsoft.com/office/drawing/2014/main" xmlns="" val="10008"/>
                  </a:ext>
                </a:extLst>
              </a:tr>
              <a:tr h="411057">
                <a:tc>
                  <a:txBody>
                    <a:bodyPr/>
                    <a:lstStyle/>
                    <a:p>
                      <a:r>
                        <a:rPr lang="en-GB" sz="1100" b="1" dirty="0" smtClean="0">
                          <a:solidFill>
                            <a:srgbClr val="00B0F0"/>
                          </a:solidFill>
                        </a:rPr>
                        <a:t>Through: </a:t>
                      </a:r>
                      <a:r>
                        <a:rPr lang="en-GB" sz="1100" dirty="0" smtClean="0"/>
                        <a:t>passing </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extLst>
                  <a:ext uri="{0D108BD9-81ED-4DB2-BD59-A6C34878D82A}">
                    <a16:rowId xmlns:a16="http://schemas.microsoft.com/office/drawing/2014/main" xmlns="" val="10009"/>
                  </a:ext>
                </a:extLst>
              </a:tr>
            </a:tbl>
          </a:graphicData>
        </a:graphic>
      </p:graphicFrame>
      <p:graphicFrame>
        <p:nvGraphicFramePr>
          <p:cNvPr id="4" name="Table 3"/>
          <p:cNvGraphicFramePr>
            <a:graphicFrameLocks noGrp="1"/>
          </p:cNvGraphicFramePr>
          <p:nvPr>
            <p:extLst/>
          </p:nvPr>
        </p:nvGraphicFramePr>
        <p:xfrm>
          <a:off x="3040791" y="1063061"/>
          <a:ext cx="2695835" cy="4661416"/>
        </p:xfrm>
        <a:graphic>
          <a:graphicData uri="http://schemas.openxmlformats.org/drawingml/2006/table">
            <a:tbl>
              <a:tblPr firstRow="1" bandRow="1">
                <a:tableStyleId>{5940675A-B579-460E-94D1-54222C63F5DA}</a:tableStyleId>
              </a:tblPr>
              <a:tblGrid>
                <a:gridCol w="1313936">
                  <a:extLst>
                    <a:ext uri="{9D8B030D-6E8A-4147-A177-3AD203B41FA5}">
                      <a16:colId xmlns:a16="http://schemas.microsoft.com/office/drawing/2014/main" xmlns="" val="20000"/>
                    </a:ext>
                  </a:extLst>
                </a:gridCol>
                <a:gridCol w="656968">
                  <a:extLst>
                    <a:ext uri="{9D8B030D-6E8A-4147-A177-3AD203B41FA5}">
                      <a16:colId xmlns:a16="http://schemas.microsoft.com/office/drawing/2014/main" xmlns="" val="20001"/>
                    </a:ext>
                  </a:extLst>
                </a:gridCol>
                <a:gridCol w="724931">
                  <a:extLst>
                    <a:ext uri="{9D8B030D-6E8A-4147-A177-3AD203B41FA5}">
                      <a16:colId xmlns:a16="http://schemas.microsoft.com/office/drawing/2014/main" xmlns="" val="20002"/>
                    </a:ext>
                  </a:extLst>
                </a:gridCol>
              </a:tblGrid>
              <a:tr h="961903">
                <a:tc>
                  <a:txBody>
                    <a:bodyPr/>
                    <a:lstStyle/>
                    <a:p>
                      <a:pPr algn="ctr"/>
                      <a:r>
                        <a:rPr lang="en-GB" sz="900" b="1" dirty="0" smtClean="0">
                          <a:solidFill>
                            <a:srgbClr val="FF0000"/>
                          </a:solidFill>
                        </a:rPr>
                        <a:t>Top ten </a:t>
                      </a:r>
                      <a:r>
                        <a:rPr lang="en-GB" sz="900" dirty="0" smtClean="0"/>
                        <a:t>misused </a:t>
                      </a:r>
                      <a:r>
                        <a:rPr lang="en-GB" sz="900" b="1" dirty="0" smtClean="0">
                          <a:solidFill>
                            <a:srgbClr val="00B0F0"/>
                          </a:solidFill>
                        </a:rPr>
                        <a:t>homophones</a:t>
                      </a:r>
                    </a:p>
                    <a:p>
                      <a:pPr algn="ctr"/>
                      <a:r>
                        <a:rPr lang="en-GB" sz="900" b="1" dirty="0" smtClean="0">
                          <a:solidFill>
                            <a:schemeClr val="tx1"/>
                          </a:solidFill>
                        </a:rPr>
                        <a:t>Check your work – and that you have used them in the correct place </a:t>
                      </a:r>
                      <a:endParaRPr lang="en-GB" sz="900" b="1" dirty="0">
                        <a:solidFill>
                          <a:schemeClr val="tx1"/>
                        </a:solidFill>
                      </a:endParaRPr>
                    </a:p>
                  </a:txBody>
                  <a:tcPr marL="68580" marR="68580" marT="34290" marB="34290"/>
                </a:tc>
                <a:tc>
                  <a:txBody>
                    <a:bodyPr/>
                    <a:lstStyle/>
                    <a:p>
                      <a:pPr algn="ctr"/>
                      <a:r>
                        <a:rPr lang="en-GB" sz="1100" dirty="0" smtClean="0"/>
                        <a:t>Used correctly </a:t>
                      </a:r>
                      <a:endParaRPr lang="en-GB" sz="1100" dirty="0"/>
                    </a:p>
                  </a:txBody>
                  <a:tcPr marL="68580" marR="68580" marT="34290" marB="34290"/>
                </a:tc>
                <a:tc>
                  <a:txBody>
                    <a:bodyPr/>
                    <a:lstStyle/>
                    <a:p>
                      <a:pPr algn="ctr"/>
                      <a:r>
                        <a:rPr lang="en-GB" sz="1100" b="1" dirty="0" smtClean="0">
                          <a:solidFill>
                            <a:srgbClr val="7030A0"/>
                          </a:solidFill>
                        </a:rPr>
                        <a:t>Corrected</a:t>
                      </a:r>
                      <a:endParaRPr lang="en-GB" sz="1100" b="1" dirty="0">
                        <a:solidFill>
                          <a:srgbClr val="7030A0"/>
                        </a:solidFill>
                      </a:endParaRPr>
                    </a:p>
                  </a:txBody>
                  <a:tcPr marL="68580" marR="68580" marT="34290" marB="34290"/>
                </a:tc>
                <a:extLst>
                  <a:ext uri="{0D108BD9-81ED-4DB2-BD59-A6C34878D82A}">
                    <a16:rowId xmlns:a16="http://schemas.microsoft.com/office/drawing/2014/main" xmlns="" val="10000"/>
                  </a:ext>
                </a:extLst>
              </a:tr>
              <a:tr h="411057">
                <a:tc>
                  <a:txBody>
                    <a:bodyPr/>
                    <a:lstStyle/>
                    <a:p>
                      <a:r>
                        <a:rPr lang="en-GB" sz="1100" b="1" dirty="0" smtClean="0">
                          <a:solidFill>
                            <a:srgbClr val="00B0F0"/>
                          </a:solidFill>
                        </a:rPr>
                        <a:t>Too: </a:t>
                      </a:r>
                      <a:r>
                        <a:rPr lang="en-GB" sz="1100" dirty="0" smtClean="0"/>
                        <a:t>in addition</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extLst>
                  <a:ext uri="{0D108BD9-81ED-4DB2-BD59-A6C34878D82A}">
                    <a16:rowId xmlns:a16="http://schemas.microsoft.com/office/drawing/2014/main" xmlns="" val="10001"/>
                  </a:ext>
                </a:extLst>
              </a:tr>
              <a:tr h="411057">
                <a:tc>
                  <a:txBody>
                    <a:bodyPr/>
                    <a:lstStyle/>
                    <a:p>
                      <a:r>
                        <a:rPr lang="en-GB" sz="1100" b="1" dirty="0" smtClean="0">
                          <a:solidFill>
                            <a:srgbClr val="00B0F0"/>
                          </a:solidFill>
                        </a:rPr>
                        <a:t>There: </a:t>
                      </a:r>
                      <a:r>
                        <a:rPr lang="en-GB" sz="1100" dirty="0" smtClean="0"/>
                        <a:t>place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extLst>
                  <a:ext uri="{0D108BD9-81ED-4DB2-BD59-A6C34878D82A}">
                    <a16:rowId xmlns:a16="http://schemas.microsoft.com/office/drawing/2014/main" xmlns="" val="10002"/>
                  </a:ext>
                </a:extLst>
              </a:tr>
              <a:tr h="411057">
                <a:tc>
                  <a:txBody>
                    <a:bodyPr/>
                    <a:lstStyle/>
                    <a:p>
                      <a:r>
                        <a:rPr lang="en-GB" sz="1100" b="1" dirty="0" smtClean="0">
                          <a:solidFill>
                            <a:srgbClr val="00B0F0"/>
                          </a:solidFill>
                        </a:rPr>
                        <a:t>Their: </a:t>
                      </a:r>
                      <a:r>
                        <a:rPr lang="en-GB" sz="1100" dirty="0" smtClean="0"/>
                        <a:t>belonging to</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extLst>
                  <a:ext uri="{0D108BD9-81ED-4DB2-BD59-A6C34878D82A}">
                    <a16:rowId xmlns:a16="http://schemas.microsoft.com/office/drawing/2014/main" xmlns="" val="10003"/>
                  </a:ext>
                </a:extLst>
              </a:tr>
              <a:tr h="411057">
                <a:tc>
                  <a:txBody>
                    <a:bodyPr/>
                    <a:lstStyle/>
                    <a:p>
                      <a:r>
                        <a:rPr lang="en-GB" sz="1100" b="1" dirty="0" smtClean="0">
                          <a:solidFill>
                            <a:srgbClr val="00B0F0"/>
                          </a:solidFill>
                        </a:rPr>
                        <a:t>It’s: </a:t>
                      </a:r>
                      <a:r>
                        <a:rPr lang="en-GB" sz="1100" dirty="0" smtClean="0"/>
                        <a:t>contraction of:   it is</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extLst>
                  <a:ext uri="{0D108BD9-81ED-4DB2-BD59-A6C34878D82A}">
                    <a16:rowId xmlns:a16="http://schemas.microsoft.com/office/drawing/2014/main" xmlns="" val="10004"/>
                  </a:ext>
                </a:extLst>
              </a:tr>
              <a:tr h="411057">
                <a:tc>
                  <a:txBody>
                    <a:bodyPr/>
                    <a:lstStyle/>
                    <a:p>
                      <a:r>
                        <a:rPr lang="en-GB" sz="1100" b="1" dirty="0" smtClean="0">
                          <a:solidFill>
                            <a:srgbClr val="00B0F0"/>
                          </a:solidFill>
                        </a:rPr>
                        <a:t>Our: </a:t>
                      </a:r>
                      <a:r>
                        <a:rPr lang="en-GB" sz="1100" dirty="0" smtClean="0"/>
                        <a:t>group belonging </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extLst>
                  <a:ext uri="{0D108BD9-81ED-4DB2-BD59-A6C34878D82A}">
                    <a16:rowId xmlns:a16="http://schemas.microsoft.com/office/drawing/2014/main" xmlns="" val="10005"/>
                  </a:ext>
                </a:extLst>
              </a:tr>
              <a:tr h="411057">
                <a:tc>
                  <a:txBody>
                    <a:bodyPr/>
                    <a:lstStyle/>
                    <a:p>
                      <a:r>
                        <a:rPr lang="en-GB" sz="1100" b="1" dirty="0" smtClean="0">
                          <a:solidFill>
                            <a:srgbClr val="00B0F0"/>
                          </a:solidFill>
                        </a:rPr>
                        <a:t>Know: </a:t>
                      </a:r>
                      <a:r>
                        <a:rPr lang="en-GB" sz="1100" dirty="0" smtClean="0"/>
                        <a:t>having knowledge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extLst>
                  <a:ext uri="{0D108BD9-81ED-4DB2-BD59-A6C34878D82A}">
                    <a16:rowId xmlns:a16="http://schemas.microsoft.com/office/drawing/2014/main" xmlns="" val="10006"/>
                  </a:ext>
                </a:extLst>
              </a:tr>
              <a:tr h="411057">
                <a:tc>
                  <a:txBody>
                    <a:bodyPr/>
                    <a:lstStyle/>
                    <a:p>
                      <a:r>
                        <a:rPr lang="en-GB" sz="1100" b="1" dirty="0" smtClean="0">
                          <a:solidFill>
                            <a:srgbClr val="00B0F0"/>
                          </a:solidFill>
                        </a:rPr>
                        <a:t>You’re: </a:t>
                      </a:r>
                      <a:r>
                        <a:rPr lang="en-GB" sz="1100" dirty="0" smtClean="0"/>
                        <a:t>contraction of: you are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extLst>
                  <a:ext uri="{0D108BD9-81ED-4DB2-BD59-A6C34878D82A}">
                    <a16:rowId xmlns:a16="http://schemas.microsoft.com/office/drawing/2014/main" xmlns="" val="10007"/>
                  </a:ext>
                </a:extLst>
              </a:tr>
              <a:tr h="411057">
                <a:tc>
                  <a:txBody>
                    <a:bodyPr/>
                    <a:lstStyle/>
                    <a:p>
                      <a:r>
                        <a:rPr lang="en-GB" sz="1100" b="1" dirty="0" smtClean="0">
                          <a:solidFill>
                            <a:srgbClr val="00B0F0"/>
                          </a:solidFill>
                        </a:rPr>
                        <a:t>Where: </a:t>
                      </a:r>
                      <a:r>
                        <a:rPr lang="en-GB" sz="1100" dirty="0" smtClean="0"/>
                        <a:t>question of place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extLst>
                  <a:ext uri="{0D108BD9-81ED-4DB2-BD59-A6C34878D82A}">
                    <a16:rowId xmlns:a16="http://schemas.microsoft.com/office/drawing/2014/main" xmlns="" val="10008"/>
                  </a:ext>
                </a:extLst>
              </a:tr>
              <a:tr h="411057">
                <a:tc>
                  <a:txBody>
                    <a:bodyPr/>
                    <a:lstStyle/>
                    <a:p>
                      <a:r>
                        <a:rPr lang="en-GB" sz="1100" b="1" dirty="0" smtClean="0">
                          <a:solidFill>
                            <a:srgbClr val="00B0F0"/>
                          </a:solidFill>
                        </a:rPr>
                        <a:t>Through: </a:t>
                      </a:r>
                      <a:r>
                        <a:rPr lang="en-GB" sz="1100" dirty="0" smtClean="0"/>
                        <a:t>passing </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extLst>
                  <a:ext uri="{0D108BD9-81ED-4DB2-BD59-A6C34878D82A}">
                    <a16:rowId xmlns:a16="http://schemas.microsoft.com/office/drawing/2014/main" xmlns="" val="10009"/>
                  </a:ext>
                </a:extLst>
              </a:tr>
            </a:tbl>
          </a:graphicData>
        </a:graphic>
      </p:graphicFrame>
      <p:graphicFrame>
        <p:nvGraphicFramePr>
          <p:cNvPr id="5" name="Table 4"/>
          <p:cNvGraphicFramePr>
            <a:graphicFrameLocks noGrp="1"/>
          </p:cNvGraphicFramePr>
          <p:nvPr>
            <p:extLst/>
          </p:nvPr>
        </p:nvGraphicFramePr>
        <p:xfrm>
          <a:off x="5913737" y="1063060"/>
          <a:ext cx="2695835" cy="4661416"/>
        </p:xfrm>
        <a:graphic>
          <a:graphicData uri="http://schemas.openxmlformats.org/drawingml/2006/table">
            <a:tbl>
              <a:tblPr firstRow="1" bandRow="1">
                <a:tableStyleId>{5940675A-B579-460E-94D1-54222C63F5DA}</a:tableStyleId>
              </a:tblPr>
              <a:tblGrid>
                <a:gridCol w="1313936">
                  <a:extLst>
                    <a:ext uri="{9D8B030D-6E8A-4147-A177-3AD203B41FA5}">
                      <a16:colId xmlns:a16="http://schemas.microsoft.com/office/drawing/2014/main" xmlns="" val="20000"/>
                    </a:ext>
                  </a:extLst>
                </a:gridCol>
                <a:gridCol w="656968">
                  <a:extLst>
                    <a:ext uri="{9D8B030D-6E8A-4147-A177-3AD203B41FA5}">
                      <a16:colId xmlns:a16="http://schemas.microsoft.com/office/drawing/2014/main" xmlns="" val="20001"/>
                    </a:ext>
                  </a:extLst>
                </a:gridCol>
                <a:gridCol w="724931">
                  <a:extLst>
                    <a:ext uri="{9D8B030D-6E8A-4147-A177-3AD203B41FA5}">
                      <a16:colId xmlns:a16="http://schemas.microsoft.com/office/drawing/2014/main" xmlns="" val="20002"/>
                    </a:ext>
                  </a:extLst>
                </a:gridCol>
              </a:tblGrid>
              <a:tr h="961903">
                <a:tc>
                  <a:txBody>
                    <a:bodyPr/>
                    <a:lstStyle/>
                    <a:p>
                      <a:pPr algn="ctr"/>
                      <a:r>
                        <a:rPr lang="en-GB" sz="900" b="1" dirty="0" smtClean="0">
                          <a:solidFill>
                            <a:srgbClr val="FF0000"/>
                          </a:solidFill>
                        </a:rPr>
                        <a:t>Top ten </a:t>
                      </a:r>
                      <a:r>
                        <a:rPr lang="en-GB" sz="900" dirty="0" smtClean="0"/>
                        <a:t>misused </a:t>
                      </a:r>
                      <a:r>
                        <a:rPr lang="en-GB" sz="900" b="1" dirty="0" smtClean="0">
                          <a:solidFill>
                            <a:srgbClr val="00B0F0"/>
                          </a:solidFill>
                        </a:rPr>
                        <a:t>homophones</a:t>
                      </a:r>
                    </a:p>
                    <a:p>
                      <a:pPr algn="ctr"/>
                      <a:r>
                        <a:rPr lang="en-GB" sz="900" b="1" dirty="0" smtClean="0">
                          <a:solidFill>
                            <a:schemeClr val="tx1"/>
                          </a:solidFill>
                        </a:rPr>
                        <a:t>Check your work – and that you have used them in the correct place </a:t>
                      </a:r>
                      <a:endParaRPr lang="en-GB" sz="900" b="1" dirty="0">
                        <a:solidFill>
                          <a:schemeClr val="tx1"/>
                        </a:solidFill>
                      </a:endParaRPr>
                    </a:p>
                  </a:txBody>
                  <a:tcPr marL="68580" marR="68580" marT="34290" marB="34290"/>
                </a:tc>
                <a:tc>
                  <a:txBody>
                    <a:bodyPr/>
                    <a:lstStyle/>
                    <a:p>
                      <a:pPr algn="ctr"/>
                      <a:r>
                        <a:rPr lang="en-GB" sz="1100" dirty="0" smtClean="0"/>
                        <a:t>Used correctly </a:t>
                      </a:r>
                      <a:endParaRPr lang="en-GB" sz="1100" dirty="0"/>
                    </a:p>
                  </a:txBody>
                  <a:tcPr marL="68580" marR="68580" marT="34290" marB="34290"/>
                </a:tc>
                <a:tc>
                  <a:txBody>
                    <a:bodyPr/>
                    <a:lstStyle/>
                    <a:p>
                      <a:pPr algn="ctr"/>
                      <a:r>
                        <a:rPr lang="en-GB" sz="1100" b="1" dirty="0" smtClean="0">
                          <a:solidFill>
                            <a:srgbClr val="7030A0"/>
                          </a:solidFill>
                        </a:rPr>
                        <a:t>Corrected</a:t>
                      </a:r>
                      <a:endParaRPr lang="en-GB" sz="1100" b="1" dirty="0">
                        <a:solidFill>
                          <a:srgbClr val="7030A0"/>
                        </a:solidFill>
                      </a:endParaRPr>
                    </a:p>
                  </a:txBody>
                  <a:tcPr marL="68580" marR="68580" marT="34290" marB="34290"/>
                </a:tc>
                <a:extLst>
                  <a:ext uri="{0D108BD9-81ED-4DB2-BD59-A6C34878D82A}">
                    <a16:rowId xmlns:a16="http://schemas.microsoft.com/office/drawing/2014/main" xmlns="" val="10000"/>
                  </a:ext>
                </a:extLst>
              </a:tr>
              <a:tr h="411057">
                <a:tc>
                  <a:txBody>
                    <a:bodyPr/>
                    <a:lstStyle/>
                    <a:p>
                      <a:r>
                        <a:rPr lang="en-GB" sz="1100" b="1" dirty="0" smtClean="0">
                          <a:solidFill>
                            <a:srgbClr val="00B0F0"/>
                          </a:solidFill>
                        </a:rPr>
                        <a:t>Too: </a:t>
                      </a:r>
                      <a:r>
                        <a:rPr lang="en-GB" sz="1100" dirty="0" smtClean="0"/>
                        <a:t>in addition</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extLst>
                  <a:ext uri="{0D108BD9-81ED-4DB2-BD59-A6C34878D82A}">
                    <a16:rowId xmlns:a16="http://schemas.microsoft.com/office/drawing/2014/main" xmlns="" val="10001"/>
                  </a:ext>
                </a:extLst>
              </a:tr>
              <a:tr h="411057">
                <a:tc>
                  <a:txBody>
                    <a:bodyPr/>
                    <a:lstStyle/>
                    <a:p>
                      <a:r>
                        <a:rPr lang="en-GB" sz="1100" b="1" dirty="0" smtClean="0">
                          <a:solidFill>
                            <a:srgbClr val="00B0F0"/>
                          </a:solidFill>
                        </a:rPr>
                        <a:t>There: </a:t>
                      </a:r>
                      <a:r>
                        <a:rPr lang="en-GB" sz="1100" dirty="0" smtClean="0"/>
                        <a:t>place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extLst>
                  <a:ext uri="{0D108BD9-81ED-4DB2-BD59-A6C34878D82A}">
                    <a16:rowId xmlns:a16="http://schemas.microsoft.com/office/drawing/2014/main" xmlns="" val="10002"/>
                  </a:ext>
                </a:extLst>
              </a:tr>
              <a:tr h="411057">
                <a:tc>
                  <a:txBody>
                    <a:bodyPr/>
                    <a:lstStyle/>
                    <a:p>
                      <a:r>
                        <a:rPr lang="en-GB" sz="1100" b="1" dirty="0" smtClean="0">
                          <a:solidFill>
                            <a:srgbClr val="00B0F0"/>
                          </a:solidFill>
                        </a:rPr>
                        <a:t>Their: </a:t>
                      </a:r>
                      <a:r>
                        <a:rPr lang="en-GB" sz="1100" dirty="0" smtClean="0"/>
                        <a:t>belonging to</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extLst>
                  <a:ext uri="{0D108BD9-81ED-4DB2-BD59-A6C34878D82A}">
                    <a16:rowId xmlns:a16="http://schemas.microsoft.com/office/drawing/2014/main" xmlns="" val="10003"/>
                  </a:ext>
                </a:extLst>
              </a:tr>
              <a:tr h="411057">
                <a:tc>
                  <a:txBody>
                    <a:bodyPr/>
                    <a:lstStyle/>
                    <a:p>
                      <a:r>
                        <a:rPr lang="en-GB" sz="1100" b="1" dirty="0" smtClean="0">
                          <a:solidFill>
                            <a:srgbClr val="00B0F0"/>
                          </a:solidFill>
                        </a:rPr>
                        <a:t>It’s: </a:t>
                      </a:r>
                      <a:r>
                        <a:rPr lang="en-GB" sz="1100" dirty="0" smtClean="0"/>
                        <a:t>contraction of:   it is</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extLst>
                  <a:ext uri="{0D108BD9-81ED-4DB2-BD59-A6C34878D82A}">
                    <a16:rowId xmlns:a16="http://schemas.microsoft.com/office/drawing/2014/main" xmlns="" val="10004"/>
                  </a:ext>
                </a:extLst>
              </a:tr>
              <a:tr h="411057">
                <a:tc>
                  <a:txBody>
                    <a:bodyPr/>
                    <a:lstStyle/>
                    <a:p>
                      <a:r>
                        <a:rPr lang="en-GB" sz="1100" b="1" dirty="0" smtClean="0">
                          <a:solidFill>
                            <a:srgbClr val="00B0F0"/>
                          </a:solidFill>
                        </a:rPr>
                        <a:t>Our: </a:t>
                      </a:r>
                      <a:r>
                        <a:rPr lang="en-GB" sz="1100" dirty="0" smtClean="0"/>
                        <a:t>group belonging </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extLst>
                  <a:ext uri="{0D108BD9-81ED-4DB2-BD59-A6C34878D82A}">
                    <a16:rowId xmlns:a16="http://schemas.microsoft.com/office/drawing/2014/main" xmlns="" val="10005"/>
                  </a:ext>
                </a:extLst>
              </a:tr>
              <a:tr h="411057">
                <a:tc>
                  <a:txBody>
                    <a:bodyPr/>
                    <a:lstStyle/>
                    <a:p>
                      <a:r>
                        <a:rPr lang="en-GB" sz="1100" b="1" dirty="0" smtClean="0">
                          <a:solidFill>
                            <a:srgbClr val="00B0F0"/>
                          </a:solidFill>
                        </a:rPr>
                        <a:t>Know: </a:t>
                      </a:r>
                      <a:r>
                        <a:rPr lang="en-GB" sz="1100" dirty="0" smtClean="0"/>
                        <a:t>having knowledge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extLst>
                  <a:ext uri="{0D108BD9-81ED-4DB2-BD59-A6C34878D82A}">
                    <a16:rowId xmlns:a16="http://schemas.microsoft.com/office/drawing/2014/main" xmlns="" val="10006"/>
                  </a:ext>
                </a:extLst>
              </a:tr>
              <a:tr h="411057">
                <a:tc>
                  <a:txBody>
                    <a:bodyPr/>
                    <a:lstStyle/>
                    <a:p>
                      <a:r>
                        <a:rPr lang="en-GB" sz="1100" b="1" dirty="0" smtClean="0">
                          <a:solidFill>
                            <a:srgbClr val="00B0F0"/>
                          </a:solidFill>
                        </a:rPr>
                        <a:t>You’re: </a:t>
                      </a:r>
                      <a:r>
                        <a:rPr lang="en-GB" sz="1100" dirty="0" smtClean="0"/>
                        <a:t>contraction of: you are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extLst>
                  <a:ext uri="{0D108BD9-81ED-4DB2-BD59-A6C34878D82A}">
                    <a16:rowId xmlns:a16="http://schemas.microsoft.com/office/drawing/2014/main" xmlns="" val="10007"/>
                  </a:ext>
                </a:extLst>
              </a:tr>
              <a:tr h="411057">
                <a:tc>
                  <a:txBody>
                    <a:bodyPr/>
                    <a:lstStyle/>
                    <a:p>
                      <a:r>
                        <a:rPr lang="en-GB" sz="1100" b="1" dirty="0" smtClean="0">
                          <a:solidFill>
                            <a:srgbClr val="00B0F0"/>
                          </a:solidFill>
                        </a:rPr>
                        <a:t>Where: </a:t>
                      </a:r>
                      <a:r>
                        <a:rPr lang="en-GB" sz="1100" dirty="0" smtClean="0"/>
                        <a:t>question of place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extLst>
                  <a:ext uri="{0D108BD9-81ED-4DB2-BD59-A6C34878D82A}">
                    <a16:rowId xmlns:a16="http://schemas.microsoft.com/office/drawing/2014/main" xmlns="" val="10008"/>
                  </a:ext>
                </a:extLst>
              </a:tr>
              <a:tr h="411057">
                <a:tc>
                  <a:txBody>
                    <a:bodyPr/>
                    <a:lstStyle/>
                    <a:p>
                      <a:r>
                        <a:rPr lang="en-GB" sz="1100" b="1" dirty="0" smtClean="0">
                          <a:solidFill>
                            <a:srgbClr val="00B0F0"/>
                          </a:solidFill>
                        </a:rPr>
                        <a:t>Through: </a:t>
                      </a:r>
                      <a:r>
                        <a:rPr lang="en-GB" sz="1100" dirty="0" smtClean="0"/>
                        <a:t>passing </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8430446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32717" y="1063061"/>
          <a:ext cx="8534402" cy="4236720"/>
        </p:xfrm>
        <a:graphic>
          <a:graphicData uri="http://schemas.openxmlformats.org/drawingml/2006/table">
            <a:tbl>
              <a:tblPr firstRow="1" bandRow="1">
                <a:tableStyleId>{5940675A-B579-460E-94D1-54222C63F5DA}</a:tableStyleId>
              </a:tblPr>
              <a:tblGrid>
                <a:gridCol w="1985321">
                  <a:extLst>
                    <a:ext uri="{9D8B030D-6E8A-4147-A177-3AD203B41FA5}">
                      <a16:colId xmlns:a16="http://schemas.microsoft.com/office/drawing/2014/main" xmlns="" val="20000"/>
                    </a:ext>
                  </a:extLst>
                </a:gridCol>
                <a:gridCol w="4254115">
                  <a:extLst>
                    <a:ext uri="{9D8B030D-6E8A-4147-A177-3AD203B41FA5}">
                      <a16:colId xmlns:a16="http://schemas.microsoft.com/office/drawing/2014/main" xmlns="" val="20001"/>
                    </a:ext>
                  </a:extLst>
                </a:gridCol>
                <a:gridCol w="2294966">
                  <a:extLst>
                    <a:ext uri="{9D8B030D-6E8A-4147-A177-3AD203B41FA5}">
                      <a16:colId xmlns:a16="http://schemas.microsoft.com/office/drawing/2014/main" xmlns="" val="20002"/>
                    </a:ext>
                  </a:extLst>
                </a:gridCol>
              </a:tblGrid>
              <a:tr h="982980">
                <a:tc gridSpan="3">
                  <a:txBody>
                    <a:bodyPr/>
                    <a:lstStyle/>
                    <a:p>
                      <a:pPr algn="ctr"/>
                      <a:endParaRPr lang="en-GB" sz="1500" b="1" dirty="0" smtClean="0">
                        <a:solidFill>
                          <a:srgbClr val="FF0000"/>
                        </a:solidFill>
                      </a:endParaRPr>
                    </a:p>
                    <a:p>
                      <a:pPr algn="ctr"/>
                      <a:r>
                        <a:rPr lang="en-GB" sz="1500" b="1" dirty="0" smtClean="0">
                          <a:solidFill>
                            <a:srgbClr val="FF0000"/>
                          </a:solidFill>
                        </a:rPr>
                        <a:t>Top twenty one!</a:t>
                      </a:r>
                    </a:p>
                    <a:p>
                      <a:pPr algn="ctr"/>
                      <a:r>
                        <a:rPr lang="en-GB" sz="1500" b="1" dirty="0" smtClean="0">
                          <a:solidFill>
                            <a:srgbClr val="00B0F0"/>
                          </a:solidFill>
                        </a:rPr>
                        <a:t>Term 1b writing focus: Frequently misspelled  words</a:t>
                      </a:r>
                    </a:p>
                    <a:p>
                      <a:pPr algn="ctr"/>
                      <a:r>
                        <a:rPr lang="en-GB" sz="1500" b="1" dirty="0" smtClean="0">
                          <a:solidFill>
                            <a:schemeClr val="tx1"/>
                          </a:solidFill>
                        </a:rPr>
                        <a:t>Check your work – and that you have used them in the correct place </a:t>
                      </a:r>
                      <a:endParaRPr lang="en-GB" sz="1500" b="1" dirty="0">
                        <a:solidFill>
                          <a:schemeClr val="tx1"/>
                        </a:solidFill>
                      </a:endParaRPr>
                    </a:p>
                  </a:txBody>
                  <a:tcPr marL="68580" marR="68580" marT="34290" marB="34290"/>
                </a:tc>
                <a:tc hMerge="1">
                  <a:txBody>
                    <a:bodyPr/>
                    <a:lstStyle/>
                    <a:p>
                      <a:pPr algn="ctr"/>
                      <a:endParaRPr lang="en-GB" sz="1400" dirty="0"/>
                    </a:p>
                  </a:txBody>
                  <a:tcPr/>
                </a:tc>
                <a:tc hMerge="1">
                  <a:txBody>
                    <a:bodyPr/>
                    <a:lstStyle/>
                    <a:p>
                      <a:pPr algn="ctr"/>
                      <a:endParaRPr lang="en-GB" sz="1400" b="1" dirty="0">
                        <a:solidFill>
                          <a:srgbClr val="7030A0"/>
                        </a:solidFill>
                      </a:endParaRPr>
                    </a:p>
                  </a:txBody>
                  <a:tcPr/>
                </a:tc>
                <a:extLst>
                  <a:ext uri="{0D108BD9-81ED-4DB2-BD59-A6C34878D82A}">
                    <a16:rowId xmlns:a16="http://schemas.microsoft.com/office/drawing/2014/main" xmlns="" val="10000"/>
                  </a:ext>
                </a:extLst>
              </a:tr>
              <a:tr h="457200">
                <a:tc>
                  <a:txBody>
                    <a:bodyPr/>
                    <a:lstStyle/>
                    <a:p>
                      <a:pPr algn="ctr"/>
                      <a:r>
                        <a:rPr lang="en-GB" sz="1500" b="1" dirty="0" smtClean="0">
                          <a:solidFill>
                            <a:srgbClr val="00B0F0"/>
                          </a:solidFill>
                        </a:rPr>
                        <a:t>Separate</a:t>
                      </a:r>
                    </a:p>
                    <a:p>
                      <a:pPr algn="ctr"/>
                      <a:r>
                        <a:rPr lang="en-GB" sz="1100" dirty="0" smtClean="0"/>
                        <a:t>Sep </a:t>
                      </a:r>
                      <a:r>
                        <a:rPr lang="en-GB" sz="1100" b="1" dirty="0" smtClean="0">
                          <a:solidFill>
                            <a:srgbClr val="FF0000"/>
                          </a:solidFill>
                        </a:rPr>
                        <a:t>a</a:t>
                      </a:r>
                      <a:r>
                        <a:rPr lang="en-GB" sz="1100" dirty="0" smtClean="0"/>
                        <a:t> rate</a:t>
                      </a:r>
                    </a:p>
                  </a:txBody>
                  <a:tcPr marL="68580" marR="68580" marT="34290" marB="34290"/>
                </a:tc>
                <a:tc>
                  <a:txBody>
                    <a:bodyPr/>
                    <a:lstStyle/>
                    <a:p>
                      <a:pPr algn="ctr"/>
                      <a:r>
                        <a:rPr lang="en-GB" sz="1500" b="1" dirty="0" smtClean="0">
                          <a:solidFill>
                            <a:srgbClr val="00B0F0"/>
                          </a:solidFill>
                        </a:rPr>
                        <a:t>Apparently</a:t>
                      </a:r>
                    </a:p>
                    <a:p>
                      <a:pPr algn="ctr"/>
                      <a:r>
                        <a:rPr lang="en-GB" sz="1100" b="0" dirty="0" err="1" smtClean="0">
                          <a:solidFill>
                            <a:schemeClr val="tx1"/>
                          </a:solidFill>
                        </a:rPr>
                        <a:t>Ap</a:t>
                      </a:r>
                      <a:r>
                        <a:rPr lang="en-GB" sz="1100" b="0" dirty="0" smtClean="0">
                          <a:solidFill>
                            <a:schemeClr val="tx1"/>
                          </a:solidFill>
                        </a:rPr>
                        <a:t> </a:t>
                      </a:r>
                      <a:r>
                        <a:rPr lang="en-GB" sz="1100" b="1" dirty="0" smtClean="0">
                          <a:solidFill>
                            <a:srgbClr val="FF0000"/>
                          </a:solidFill>
                        </a:rPr>
                        <a:t>par</a:t>
                      </a:r>
                      <a:r>
                        <a:rPr lang="en-GB" sz="1100" b="0" dirty="0" smtClean="0">
                          <a:solidFill>
                            <a:schemeClr val="tx1"/>
                          </a:solidFill>
                        </a:rPr>
                        <a:t>ent </a:t>
                      </a:r>
                      <a:r>
                        <a:rPr lang="en-GB" sz="1100" b="0" dirty="0" err="1" smtClean="0">
                          <a:solidFill>
                            <a:schemeClr val="tx1"/>
                          </a:solidFill>
                        </a:rPr>
                        <a:t>ly</a:t>
                      </a:r>
                      <a:endParaRPr lang="en-GB" sz="1100" b="0" dirty="0">
                        <a:solidFill>
                          <a:schemeClr val="tx1"/>
                        </a:solidFill>
                      </a:endParaRPr>
                    </a:p>
                  </a:txBody>
                  <a:tcPr marL="68580" marR="68580" marT="34290" marB="34290"/>
                </a:tc>
                <a:tc>
                  <a:txBody>
                    <a:bodyPr/>
                    <a:lstStyle/>
                    <a:p>
                      <a:pPr algn="ctr"/>
                      <a:r>
                        <a:rPr lang="en-GB" sz="1500" b="1" dirty="0" smtClean="0">
                          <a:solidFill>
                            <a:srgbClr val="00B0F0"/>
                          </a:solidFill>
                        </a:rPr>
                        <a:t>Further</a:t>
                      </a:r>
                    </a:p>
                    <a:p>
                      <a:pPr algn="ctr"/>
                      <a:r>
                        <a:rPr lang="en-GB" sz="1100" b="0" dirty="0" smtClean="0">
                          <a:solidFill>
                            <a:schemeClr val="tx1"/>
                          </a:solidFill>
                        </a:rPr>
                        <a:t>F</a:t>
                      </a:r>
                      <a:r>
                        <a:rPr lang="en-GB" sz="1100" b="1" dirty="0" smtClean="0">
                          <a:solidFill>
                            <a:srgbClr val="FF0000"/>
                          </a:solidFill>
                        </a:rPr>
                        <a:t>ur</a:t>
                      </a:r>
                      <a:r>
                        <a:rPr lang="en-GB" sz="1100" b="0" dirty="0" smtClean="0">
                          <a:solidFill>
                            <a:schemeClr val="tx1"/>
                          </a:solidFill>
                        </a:rPr>
                        <a:t> </a:t>
                      </a:r>
                      <a:r>
                        <a:rPr lang="en-GB" sz="1100" b="0" dirty="0" err="1" smtClean="0">
                          <a:solidFill>
                            <a:schemeClr val="tx1"/>
                          </a:solidFill>
                        </a:rPr>
                        <a:t>ther</a:t>
                      </a:r>
                      <a:endParaRPr lang="en-GB" sz="1100" b="0" dirty="0">
                        <a:solidFill>
                          <a:schemeClr val="tx1"/>
                        </a:solidFill>
                      </a:endParaRPr>
                    </a:p>
                  </a:txBody>
                  <a:tcPr marL="68580" marR="68580" marT="34290" marB="34290"/>
                </a:tc>
                <a:extLst>
                  <a:ext uri="{0D108BD9-81ED-4DB2-BD59-A6C34878D82A}">
                    <a16:rowId xmlns:a16="http://schemas.microsoft.com/office/drawing/2014/main" xmlns="" val="10001"/>
                  </a:ext>
                </a:extLst>
              </a:tr>
              <a:tr h="457200">
                <a:tc>
                  <a:txBody>
                    <a:bodyPr/>
                    <a:lstStyle/>
                    <a:p>
                      <a:pPr algn="ctr"/>
                      <a:r>
                        <a:rPr lang="en-GB" sz="1500" b="1" dirty="0" smtClean="0">
                          <a:solidFill>
                            <a:srgbClr val="00B0F0"/>
                          </a:solidFill>
                        </a:rPr>
                        <a:t>Definitely</a:t>
                      </a:r>
                    </a:p>
                    <a:p>
                      <a:pPr algn="ctr"/>
                      <a:r>
                        <a:rPr lang="en-GB" sz="1100" dirty="0" smtClean="0"/>
                        <a:t>Def in </a:t>
                      </a:r>
                      <a:r>
                        <a:rPr lang="en-GB" sz="1100" b="1" dirty="0" smtClean="0">
                          <a:solidFill>
                            <a:srgbClr val="FF0000"/>
                          </a:solidFill>
                        </a:rPr>
                        <a:t>it</a:t>
                      </a:r>
                      <a:r>
                        <a:rPr lang="en-GB" sz="1100" dirty="0" smtClean="0"/>
                        <a:t> </a:t>
                      </a:r>
                      <a:r>
                        <a:rPr lang="en-GB" sz="1100" dirty="0" err="1" smtClean="0"/>
                        <a:t>ely</a:t>
                      </a:r>
                      <a:endParaRPr lang="en-GB" sz="1100" dirty="0"/>
                    </a:p>
                  </a:txBody>
                  <a:tcPr marL="68580" marR="68580" marT="34290" marB="34290"/>
                </a:tc>
                <a:tc>
                  <a:txBody>
                    <a:bodyPr/>
                    <a:lstStyle/>
                    <a:p>
                      <a:pPr algn="ctr"/>
                      <a:r>
                        <a:rPr lang="en-GB" sz="1500" b="1" dirty="0" smtClean="0">
                          <a:solidFill>
                            <a:srgbClr val="00B0F0"/>
                          </a:solidFill>
                        </a:rPr>
                        <a:t>Across</a:t>
                      </a:r>
                    </a:p>
                    <a:p>
                      <a:pPr algn="ctr"/>
                      <a:r>
                        <a:rPr lang="en-GB" sz="1100" b="0" dirty="0" smtClean="0">
                          <a:solidFill>
                            <a:schemeClr val="tx1"/>
                          </a:solidFill>
                        </a:rPr>
                        <a:t>A</a:t>
                      </a:r>
                      <a:r>
                        <a:rPr lang="en-GB" sz="1100" b="1" dirty="0" smtClean="0">
                          <a:solidFill>
                            <a:srgbClr val="FF0000"/>
                          </a:solidFill>
                        </a:rPr>
                        <a:t>c</a:t>
                      </a:r>
                      <a:r>
                        <a:rPr lang="en-GB" sz="1100" b="0" dirty="0" smtClean="0">
                          <a:solidFill>
                            <a:schemeClr val="tx1"/>
                          </a:solidFill>
                        </a:rPr>
                        <a:t>ro</a:t>
                      </a:r>
                      <a:r>
                        <a:rPr lang="en-GB" sz="1100" b="1" dirty="0" smtClean="0">
                          <a:solidFill>
                            <a:srgbClr val="FF0000"/>
                          </a:solidFill>
                        </a:rPr>
                        <a:t>ss</a:t>
                      </a:r>
                      <a:r>
                        <a:rPr lang="en-GB" sz="1100" b="0" dirty="0" smtClean="0">
                          <a:solidFill>
                            <a:schemeClr val="tx1"/>
                          </a:solidFill>
                        </a:rPr>
                        <a:t> </a:t>
                      </a:r>
                      <a:endParaRPr lang="en-GB" sz="1100" b="0" dirty="0">
                        <a:solidFill>
                          <a:schemeClr val="tx1"/>
                        </a:solidFill>
                      </a:endParaRPr>
                    </a:p>
                  </a:txBody>
                  <a:tcPr marL="68580" marR="68580" marT="34290" marB="34290"/>
                </a:tc>
                <a:tc>
                  <a:txBody>
                    <a:bodyPr/>
                    <a:lstStyle/>
                    <a:p>
                      <a:pPr algn="ctr"/>
                      <a:r>
                        <a:rPr lang="en-GB" sz="1500" b="1" dirty="0" smtClean="0">
                          <a:solidFill>
                            <a:srgbClr val="00B0F0"/>
                          </a:solidFill>
                        </a:rPr>
                        <a:t>Government </a:t>
                      </a:r>
                    </a:p>
                    <a:p>
                      <a:pPr algn="ctr"/>
                      <a:r>
                        <a:rPr lang="en-GB" sz="1100" b="0" dirty="0" err="1" smtClean="0">
                          <a:solidFill>
                            <a:schemeClr val="tx1"/>
                          </a:solidFill>
                        </a:rPr>
                        <a:t>Gov</a:t>
                      </a:r>
                      <a:r>
                        <a:rPr lang="en-GB" sz="1100" b="0" baseline="0" dirty="0" smtClean="0">
                          <a:solidFill>
                            <a:schemeClr val="tx1"/>
                          </a:solidFill>
                        </a:rPr>
                        <a:t> </a:t>
                      </a:r>
                      <a:r>
                        <a:rPr lang="en-GB" sz="1100" b="1" dirty="0" smtClean="0">
                          <a:solidFill>
                            <a:srgbClr val="FF0000"/>
                          </a:solidFill>
                        </a:rPr>
                        <a:t>ern</a:t>
                      </a:r>
                      <a:r>
                        <a:rPr lang="en-GB" sz="1100" b="0" dirty="0" smtClean="0">
                          <a:solidFill>
                            <a:schemeClr val="tx1"/>
                          </a:solidFill>
                        </a:rPr>
                        <a:t> </a:t>
                      </a:r>
                      <a:r>
                        <a:rPr lang="en-GB" sz="1100" b="0" dirty="0" err="1" smtClean="0">
                          <a:solidFill>
                            <a:schemeClr val="tx1"/>
                          </a:solidFill>
                        </a:rPr>
                        <a:t>ment</a:t>
                      </a:r>
                      <a:r>
                        <a:rPr lang="en-GB" sz="1100" b="0" dirty="0" smtClean="0">
                          <a:solidFill>
                            <a:schemeClr val="tx1"/>
                          </a:solidFill>
                        </a:rPr>
                        <a:t> </a:t>
                      </a:r>
                      <a:endParaRPr lang="en-GB" sz="1100" b="0" dirty="0">
                        <a:solidFill>
                          <a:schemeClr val="tx1"/>
                        </a:solidFill>
                      </a:endParaRPr>
                    </a:p>
                  </a:txBody>
                  <a:tcPr marL="68580" marR="68580" marT="34290" marB="34290"/>
                </a:tc>
                <a:extLst>
                  <a:ext uri="{0D108BD9-81ED-4DB2-BD59-A6C34878D82A}">
                    <a16:rowId xmlns:a16="http://schemas.microsoft.com/office/drawing/2014/main" xmlns="" val="10002"/>
                  </a:ext>
                </a:extLst>
              </a:tr>
              <a:tr h="457200">
                <a:tc>
                  <a:txBody>
                    <a:bodyPr/>
                    <a:lstStyle/>
                    <a:p>
                      <a:pPr algn="ctr"/>
                      <a:r>
                        <a:rPr lang="en-GB" sz="1500" b="1" dirty="0" smtClean="0">
                          <a:solidFill>
                            <a:srgbClr val="00B0F0"/>
                          </a:solidFill>
                        </a:rPr>
                        <a:t>A lot</a:t>
                      </a:r>
                      <a:endParaRPr lang="en-GB" sz="1100" b="1" dirty="0" smtClean="0">
                        <a:solidFill>
                          <a:srgbClr val="00B0F0"/>
                        </a:solidFill>
                      </a:endParaRPr>
                    </a:p>
                    <a:p>
                      <a:pPr algn="ctr"/>
                      <a:r>
                        <a:rPr lang="en-GB" sz="1100" dirty="0" smtClean="0">
                          <a:solidFill>
                            <a:schemeClr val="tx1"/>
                          </a:solidFill>
                        </a:rPr>
                        <a:t>Not</a:t>
                      </a:r>
                      <a:r>
                        <a:rPr lang="en-GB" sz="1100" dirty="0" smtClean="0">
                          <a:solidFill>
                            <a:srgbClr val="00B0F0"/>
                          </a:solidFill>
                        </a:rPr>
                        <a:t> </a:t>
                      </a:r>
                      <a:r>
                        <a:rPr lang="en-GB" sz="1100" b="1" dirty="0" err="1" smtClean="0">
                          <a:solidFill>
                            <a:srgbClr val="FF0000"/>
                          </a:solidFill>
                        </a:rPr>
                        <a:t>alot</a:t>
                      </a:r>
                      <a:endParaRPr lang="en-GB" sz="1500" b="1" dirty="0">
                        <a:solidFill>
                          <a:srgbClr val="FF0000"/>
                        </a:solidFill>
                      </a:endParaRPr>
                    </a:p>
                  </a:txBody>
                  <a:tcPr marL="68580" marR="68580" marT="34290" marB="34290"/>
                </a:tc>
                <a:tc>
                  <a:txBody>
                    <a:bodyPr/>
                    <a:lstStyle/>
                    <a:p>
                      <a:pPr algn="ctr"/>
                      <a:r>
                        <a:rPr lang="en-GB" sz="1500" b="1" dirty="0" smtClean="0">
                          <a:solidFill>
                            <a:srgbClr val="00B0F0"/>
                          </a:solidFill>
                        </a:rPr>
                        <a:t>Believe</a:t>
                      </a:r>
                    </a:p>
                    <a:p>
                      <a:pPr algn="ctr"/>
                      <a:r>
                        <a:rPr lang="en-GB" sz="1100" b="0" dirty="0" smtClean="0">
                          <a:solidFill>
                            <a:schemeClr val="tx1"/>
                          </a:solidFill>
                        </a:rPr>
                        <a:t>Be </a:t>
                      </a:r>
                      <a:r>
                        <a:rPr lang="en-GB" sz="1100" b="0" dirty="0" smtClean="0">
                          <a:solidFill>
                            <a:srgbClr val="FF0000"/>
                          </a:solidFill>
                        </a:rPr>
                        <a:t>lie</a:t>
                      </a:r>
                      <a:r>
                        <a:rPr lang="en-GB" sz="1100" b="0" dirty="0" smtClean="0">
                          <a:solidFill>
                            <a:schemeClr val="tx1"/>
                          </a:solidFill>
                        </a:rPr>
                        <a:t> </a:t>
                      </a:r>
                      <a:r>
                        <a:rPr lang="en-GB" sz="1100" b="0" dirty="0" err="1" smtClean="0">
                          <a:solidFill>
                            <a:schemeClr val="tx1"/>
                          </a:solidFill>
                        </a:rPr>
                        <a:t>ve</a:t>
                      </a:r>
                      <a:r>
                        <a:rPr lang="en-GB" sz="1100" b="0" baseline="0" dirty="0" smtClean="0">
                          <a:solidFill>
                            <a:schemeClr val="tx1"/>
                          </a:solidFill>
                        </a:rPr>
                        <a:t> </a:t>
                      </a:r>
                      <a:endParaRPr lang="en-GB" sz="1100" b="0" dirty="0">
                        <a:solidFill>
                          <a:schemeClr val="tx1"/>
                        </a:solidFill>
                      </a:endParaRPr>
                    </a:p>
                  </a:txBody>
                  <a:tcPr marL="68580" marR="68580" marT="34290" marB="34290"/>
                </a:tc>
                <a:tc>
                  <a:txBody>
                    <a:bodyPr/>
                    <a:lstStyle/>
                    <a:p>
                      <a:pPr algn="ctr"/>
                      <a:r>
                        <a:rPr lang="en-GB" sz="1500" b="1" dirty="0" smtClean="0">
                          <a:solidFill>
                            <a:srgbClr val="00B0F0"/>
                          </a:solidFill>
                        </a:rPr>
                        <a:t>Honest</a:t>
                      </a:r>
                    </a:p>
                    <a:p>
                      <a:pPr algn="ctr"/>
                      <a:r>
                        <a:rPr lang="en-GB" sz="1100" b="1" dirty="0" smtClean="0">
                          <a:solidFill>
                            <a:srgbClr val="FF0000"/>
                          </a:solidFill>
                        </a:rPr>
                        <a:t>h</a:t>
                      </a:r>
                      <a:r>
                        <a:rPr lang="en-GB" sz="1100" b="0" dirty="0" smtClean="0">
                          <a:solidFill>
                            <a:schemeClr val="tx1"/>
                          </a:solidFill>
                        </a:rPr>
                        <a:t>onest</a:t>
                      </a:r>
                      <a:endParaRPr lang="en-GB" sz="1100" b="0" dirty="0">
                        <a:solidFill>
                          <a:schemeClr val="tx1"/>
                        </a:solidFill>
                      </a:endParaRPr>
                    </a:p>
                  </a:txBody>
                  <a:tcPr marL="68580" marR="68580" marT="34290" marB="34290"/>
                </a:tc>
                <a:extLst>
                  <a:ext uri="{0D108BD9-81ED-4DB2-BD59-A6C34878D82A}">
                    <a16:rowId xmlns:a16="http://schemas.microsoft.com/office/drawing/2014/main" xmlns="" val="10003"/>
                  </a:ext>
                </a:extLst>
              </a:tr>
              <a:tr h="457200">
                <a:tc>
                  <a:txBody>
                    <a:bodyPr/>
                    <a:lstStyle/>
                    <a:p>
                      <a:pPr algn="ctr"/>
                      <a:r>
                        <a:rPr lang="en-GB" sz="1500" b="1" dirty="0" smtClean="0">
                          <a:solidFill>
                            <a:srgbClr val="00B0F0"/>
                          </a:solidFill>
                        </a:rPr>
                        <a:t>Embarrass</a:t>
                      </a:r>
                    </a:p>
                    <a:p>
                      <a:pPr algn="ctr"/>
                      <a:r>
                        <a:rPr lang="en-GB" sz="1100" b="0" dirty="0" err="1" smtClean="0">
                          <a:solidFill>
                            <a:schemeClr val="tx1"/>
                          </a:solidFill>
                        </a:rPr>
                        <a:t>Em</a:t>
                      </a:r>
                      <a:r>
                        <a:rPr lang="en-GB" sz="1100" b="0" baseline="0" dirty="0" smtClean="0">
                          <a:solidFill>
                            <a:schemeClr val="tx1"/>
                          </a:solidFill>
                        </a:rPr>
                        <a:t> </a:t>
                      </a:r>
                      <a:r>
                        <a:rPr lang="en-GB" sz="1100" b="0" baseline="0" dirty="0" err="1" smtClean="0">
                          <a:solidFill>
                            <a:schemeClr val="tx1"/>
                          </a:solidFill>
                        </a:rPr>
                        <a:t>ba</a:t>
                      </a:r>
                      <a:r>
                        <a:rPr lang="en-GB" sz="1100" b="1" baseline="0" dirty="0" err="1" smtClean="0">
                          <a:solidFill>
                            <a:srgbClr val="FF0000"/>
                          </a:solidFill>
                        </a:rPr>
                        <a:t>rr</a:t>
                      </a:r>
                      <a:r>
                        <a:rPr lang="en-GB" sz="1100" b="0" baseline="0" dirty="0" smtClean="0">
                          <a:solidFill>
                            <a:srgbClr val="00B0F0"/>
                          </a:solidFill>
                        </a:rPr>
                        <a:t> </a:t>
                      </a:r>
                      <a:r>
                        <a:rPr lang="en-GB" sz="1100" b="0" baseline="0" dirty="0" smtClean="0">
                          <a:solidFill>
                            <a:schemeClr val="tx1"/>
                          </a:solidFill>
                        </a:rPr>
                        <a:t>a</a:t>
                      </a:r>
                      <a:r>
                        <a:rPr lang="en-GB" sz="1100" b="1" baseline="0" dirty="0" smtClean="0">
                          <a:solidFill>
                            <a:srgbClr val="FF0000"/>
                          </a:solidFill>
                        </a:rPr>
                        <a:t>ss</a:t>
                      </a:r>
                      <a:endParaRPr lang="en-GB" sz="1100" b="1" dirty="0">
                        <a:solidFill>
                          <a:srgbClr val="FF0000"/>
                        </a:solidFill>
                      </a:endParaRPr>
                    </a:p>
                  </a:txBody>
                  <a:tcPr marL="68580" marR="68580" marT="34290" marB="34290"/>
                </a:tc>
                <a:tc>
                  <a:txBody>
                    <a:bodyPr/>
                    <a:lstStyle/>
                    <a:p>
                      <a:pPr algn="ctr"/>
                      <a:r>
                        <a:rPr lang="en-GB" sz="1500" b="1" dirty="0" smtClean="0">
                          <a:solidFill>
                            <a:srgbClr val="00B0F0"/>
                          </a:solidFill>
                        </a:rPr>
                        <a:t>Business</a:t>
                      </a:r>
                    </a:p>
                    <a:p>
                      <a:pPr algn="ctr"/>
                      <a:r>
                        <a:rPr lang="en-GB" sz="1100" b="0" dirty="0" smtClean="0">
                          <a:solidFill>
                            <a:schemeClr val="tx1"/>
                          </a:solidFill>
                        </a:rPr>
                        <a:t>Bu</a:t>
                      </a:r>
                      <a:r>
                        <a:rPr lang="en-GB" sz="1100" b="1" dirty="0" smtClean="0">
                          <a:solidFill>
                            <a:srgbClr val="FF0000"/>
                          </a:solidFill>
                        </a:rPr>
                        <a:t>s in </a:t>
                      </a:r>
                      <a:r>
                        <a:rPr lang="en-GB" sz="1100" b="0" dirty="0" err="1" smtClean="0">
                          <a:solidFill>
                            <a:schemeClr val="tx1"/>
                          </a:solidFill>
                        </a:rPr>
                        <a:t>ess</a:t>
                      </a:r>
                      <a:r>
                        <a:rPr lang="en-GB" sz="1100" b="0" dirty="0" smtClean="0">
                          <a:solidFill>
                            <a:schemeClr val="tx1"/>
                          </a:solidFill>
                        </a:rPr>
                        <a:t> </a:t>
                      </a:r>
                      <a:endParaRPr lang="en-GB" sz="1100" b="0" dirty="0">
                        <a:solidFill>
                          <a:schemeClr val="tx1"/>
                        </a:solidFill>
                      </a:endParaRPr>
                    </a:p>
                  </a:txBody>
                  <a:tcPr marL="68580" marR="68580" marT="34290" marB="34290"/>
                </a:tc>
                <a:tc>
                  <a:txBody>
                    <a:bodyPr/>
                    <a:lstStyle/>
                    <a:p>
                      <a:pPr algn="ctr"/>
                      <a:r>
                        <a:rPr lang="en-GB" sz="1500" b="1" dirty="0" smtClean="0">
                          <a:solidFill>
                            <a:srgbClr val="00B0F0"/>
                          </a:solidFill>
                        </a:rPr>
                        <a:t>Knowledge</a:t>
                      </a:r>
                    </a:p>
                    <a:p>
                      <a:pPr algn="ctr"/>
                      <a:r>
                        <a:rPr lang="en-GB" sz="1100" b="0" dirty="0" smtClean="0">
                          <a:solidFill>
                            <a:schemeClr val="tx1"/>
                          </a:solidFill>
                        </a:rPr>
                        <a:t>Know </a:t>
                      </a:r>
                      <a:r>
                        <a:rPr lang="en-GB" sz="1100" b="1" dirty="0" smtClean="0">
                          <a:solidFill>
                            <a:srgbClr val="FF0000"/>
                          </a:solidFill>
                        </a:rPr>
                        <a:t>led</a:t>
                      </a:r>
                      <a:r>
                        <a:rPr lang="en-GB" sz="1100" b="0" dirty="0" smtClean="0">
                          <a:solidFill>
                            <a:schemeClr val="tx1"/>
                          </a:solidFill>
                        </a:rPr>
                        <a:t> </a:t>
                      </a:r>
                      <a:r>
                        <a:rPr lang="en-GB" sz="1100" b="0" dirty="0" err="1" smtClean="0">
                          <a:solidFill>
                            <a:schemeClr val="tx1"/>
                          </a:solidFill>
                        </a:rPr>
                        <a:t>ge</a:t>
                      </a:r>
                      <a:r>
                        <a:rPr lang="en-GB" sz="1100" b="0" dirty="0" smtClean="0">
                          <a:solidFill>
                            <a:schemeClr val="tx1"/>
                          </a:solidFill>
                        </a:rPr>
                        <a:t> </a:t>
                      </a:r>
                      <a:endParaRPr lang="en-GB" sz="1100" b="0" dirty="0">
                        <a:solidFill>
                          <a:schemeClr val="tx1"/>
                        </a:solidFill>
                      </a:endParaRPr>
                    </a:p>
                  </a:txBody>
                  <a:tcPr marL="68580" marR="68580" marT="34290" marB="34290"/>
                </a:tc>
                <a:extLst>
                  <a:ext uri="{0D108BD9-81ED-4DB2-BD59-A6C34878D82A}">
                    <a16:rowId xmlns:a16="http://schemas.microsoft.com/office/drawing/2014/main" xmlns="" val="10004"/>
                  </a:ext>
                </a:extLst>
              </a:tr>
              <a:tr h="457200">
                <a:tc>
                  <a:txBody>
                    <a:bodyPr/>
                    <a:lstStyle/>
                    <a:p>
                      <a:pPr algn="ctr"/>
                      <a:r>
                        <a:rPr lang="en-GB" sz="1500" b="1" dirty="0" smtClean="0">
                          <a:solidFill>
                            <a:srgbClr val="00B0F0"/>
                          </a:solidFill>
                        </a:rPr>
                        <a:t>Unnecessary</a:t>
                      </a:r>
                    </a:p>
                    <a:p>
                      <a:pPr algn="ctr"/>
                      <a:r>
                        <a:rPr lang="en-GB" sz="1100" b="0" dirty="0" err="1" smtClean="0">
                          <a:solidFill>
                            <a:schemeClr val="tx1"/>
                          </a:solidFill>
                        </a:rPr>
                        <a:t>U</a:t>
                      </a:r>
                      <a:r>
                        <a:rPr lang="en-GB" sz="1100" b="1" dirty="0" err="1" smtClean="0">
                          <a:solidFill>
                            <a:srgbClr val="FF0000"/>
                          </a:solidFill>
                        </a:rPr>
                        <a:t>nn</a:t>
                      </a:r>
                      <a:r>
                        <a:rPr lang="en-GB" sz="1100" b="0" dirty="0" smtClean="0">
                          <a:solidFill>
                            <a:schemeClr val="tx1"/>
                          </a:solidFill>
                        </a:rPr>
                        <a:t> e </a:t>
                      </a:r>
                      <a:r>
                        <a:rPr lang="en-GB" sz="1100" b="0" dirty="0" err="1" smtClean="0">
                          <a:solidFill>
                            <a:schemeClr val="tx1"/>
                          </a:solidFill>
                        </a:rPr>
                        <a:t>ce</a:t>
                      </a:r>
                      <a:r>
                        <a:rPr lang="en-GB" sz="1100" b="0" dirty="0" smtClean="0">
                          <a:solidFill>
                            <a:schemeClr val="tx1"/>
                          </a:solidFill>
                        </a:rPr>
                        <a:t> </a:t>
                      </a:r>
                      <a:r>
                        <a:rPr lang="en-GB" sz="1100" b="1" dirty="0" err="1" smtClean="0">
                          <a:solidFill>
                            <a:srgbClr val="FF0000"/>
                          </a:solidFill>
                        </a:rPr>
                        <a:t>ss</a:t>
                      </a:r>
                      <a:r>
                        <a:rPr lang="en-GB" sz="1100" b="0" dirty="0" err="1" smtClean="0">
                          <a:solidFill>
                            <a:schemeClr val="tx1"/>
                          </a:solidFill>
                        </a:rPr>
                        <a:t>ary</a:t>
                      </a:r>
                      <a:endParaRPr lang="en-GB" sz="1100" b="0" dirty="0">
                        <a:solidFill>
                          <a:schemeClr val="tx1"/>
                        </a:solidFill>
                      </a:endParaRPr>
                    </a:p>
                  </a:txBody>
                  <a:tcPr marL="68580" marR="68580" marT="34290" marB="34290"/>
                </a:tc>
                <a:tc>
                  <a:txBody>
                    <a:bodyPr/>
                    <a:lstStyle/>
                    <a:p>
                      <a:pPr algn="ctr"/>
                      <a:r>
                        <a:rPr lang="en-GB" sz="1500" b="1" dirty="0" smtClean="0">
                          <a:solidFill>
                            <a:srgbClr val="00B0F0"/>
                          </a:solidFill>
                        </a:rPr>
                        <a:t>Beginning</a:t>
                      </a:r>
                    </a:p>
                    <a:p>
                      <a:pPr algn="ctr"/>
                      <a:r>
                        <a:rPr lang="en-GB" sz="1100" b="0" dirty="0" smtClean="0">
                          <a:solidFill>
                            <a:schemeClr val="tx1"/>
                          </a:solidFill>
                        </a:rPr>
                        <a:t>Be </a:t>
                      </a:r>
                      <a:r>
                        <a:rPr lang="en-GB" sz="1100" b="0" dirty="0" err="1" smtClean="0">
                          <a:solidFill>
                            <a:schemeClr val="tx1"/>
                          </a:solidFill>
                        </a:rPr>
                        <a:t>gi</a:t>
                      </a:r>
                      <a:r>
                        <a:rPr lang="en-GB" sz="1100" b="1" dirty="0" err="1" smtClean="0">
                          <a:solidFill>
                            <a:srgbClr val="FF0000"/>
                          </a:solidFill>
                        </a:rPr>
                        <a:t>nn</a:t>
                      </a:r>
                      <a:r>
                        <a:rPr lang="en-GB" sz="1100" b="0" dirty="0" smtClean="0">
                          <a:solidFill>
                            <a:schemeClr val="tx1"/>
                          </a:solidFill>
                        </a:rPr>
                        <a:t> </a:t>
                      </a:r>
                      <a:r>
                        <a:rPr lang="en-GB" sz="1100" b="0" dirty="0" err="1" smtClean="0">
                          <a:solidFill>
                            <a:schemeClr val="tx1"/>
                          </a:solidFill>
                        </a:rPr>
                        <a:t>ing</a:t>
                      </a:r>
                      <a:r>
                        <a:rPr lang="en-GB" sz="1100" b="0" dirty="0" smtClean="0">
                          <a:solidFill>
                            <a:schemeClr val="tx1"/>
                          </a:solidFill>
                        </a:rPr>
                        <a:t> </a:t>
                      </a:r>
                      <a:endParaRPr lang="en-GB" sz="1100" b="0" dirty="0">
                        <a:solidFill>
                          <a:schemeClr val="tx1"/>
                        </a:solidFill>
                      </a:endParaRPr>
                    </a:p>
                  </a:txBody>
                  <a:tcPr marL="68580" marR="68580" marT="34290" marB="34290"/>
                </a:tc>
                <a:tc>
                  <a:txBody>
                    <a:bodyPr/>
                    <a:lstStyle/>
                    <a:p>
                      <a:pPr algn="ctr"/>
                      <a:r>
                        <a:rPr lang="en-GB" sz="1500" b="1" dirty="0" smtClean="0">
                          <a:solidFill>
                            <a:srgbClr val="00B0F0"/>
                          </a:solidFill>
                        </a:rPr>
                        <a:t>Irresistible </a:t>
                      </a:r>
                    </a:p>
                    <a:p>
                      <a:pPr algn="ctr"/>
                      <a:r>
                        <a:rPr lang="en-GB" sz="1100" b="0" dirty="0" err="1" smtClean="0">
                          <a:solidFill>
                            <a:schemeClr val="tx1"/>
                          </a:solidFill>
                        </a:rPr>
                        <a:t>Irre</a:t>
                      </a:r>
                      <a:r>
                        <a:rPr lang="en-GB" sz="1100" b="0" dirty="0" smtClean="0">
                          <a:solidFill>
                            <a:schemeClr val="tx1"/>
                          </a:solidFill>
                        </a:rPr>
                        <a:t> </a:t>
                      </a:r>
                      <a:r>
                        <a:rPr lang="en-GB" sz="1100" b="0" dirty="0" err="1" smtClean="0">
                          <a:solidFill>
                            <a:schemeClr val="tx1"/>
                          </a:solidFill>
                        </a:rPr>
                        <a:t>sist</a:t>
                      </a:r>
                      <a:r>
                        <a:rPr lang="en-GB" sz="1100" b="0" dirty="0" smtClean="0">
                          <a:solidFill>
                            <a:schemeClr val="tx1"/>
                          </a:solidFill>
                        </a:rPr>
                        <a:t> </a:t>
                      </a:r>
                      <a:r>
                        <a:rPr lang="en-GB" sz="1100" b="1" dirty="0" err="1" smtClean="0">
                          <a:solidFill>
                            <a:srgbClr val="FF0000"/>
                          </a:solidFill>
                        </a:rPr>
                        <a:t>ible</a:t>
                      </a:r>
                      <a:r>
                        <a:rPr lang="en-GB" sz="1100" b="1" dirty="0" smtClean="0">
                          <a:solidFill>
                            <a:srgbClr val="FF0000"/>
                          </a:solidFill>
                        </a:rPr>
                        <a:t> </a:t>
                      </a:r>
                      <a:endParaRPr lang="en-GB" sz="1100" b="1" dirty="0">
                        <a:solidFill>
                          <a:srgbClr val="FF0000"/>
                        </a:solidFill>
                      </a:endParaRPr>
                    </a:p>
                  </a:txBody>
                  <a:tcPr marL="68580" marR="68580" marT="34290" marB="34290"/>
                </a:tc>
                <a:extLst>
                  <a:ext uri="{0D108BD9-81ED-4DB2-BD59-A6C34878D82A}">
                    <a16:rowId xmlns:a16="http://schemas.microsoft.com/office/drawing/2014/main" xmlns="" val="10005"/>
                  </a:ext>
                </a:extLst>
              </a:tr>
              <a:tr h="457200">
                <a:tc>
                  <a:txBody>
                    <a:bodyPr/>
                    <a:lstStyle/>
                    <a:p>
                      <a:pPr algn="ctr"/>
                      <a:r>
                        <a:rPr lang="en-GB" sz="1500" b="1" dirty="0" smtClean="0">
                          <a:solidFill>
                            <a:srgbClr val="00B0F0"/>
                          </a:solidFill>
                        </a:rPr>
                        <a:t>Disappoint </a:t>
                      </a:r>
                    </a:p>
                    <a:p>
                      <a:pPr algn="ctr"/>
                      <a:r>
                        <a:rPr lang="en-GB" sz="1100" b="0" dirty="0" smtClean="0">
                          <a:solidFill>
                            <a:schemeClr val="tx1"/>
                          </a:solidFill>
                        </a:rPr>
                        <a:t>Dis </a:t>
                      </a:r>
                      <a:r>
                        <a:rPr lang="en-GB" sz="1100" b="1" dirty="0" err="1" smtClean="0">
                          <a:solidFill>
                            <a:srgbClr val="FF0000"/>
                          </a:solidFill>
                        </a:rPr>
                        <a:t>a</a:t>
                      </a:r>
                      <a:r>
                        <a:rPr lang="en-GB" sz="1100" b="1" baseline="0" dirty="0" err="1" smtClean="0">
                          <a:solidFill>
                            <a:srgbClr val="FF0000"/>
                          </a:solidFill>
                        </a:rPr>
                        <a:t>p</a:t>
                      </a:r>
                      <a:r>
                        <a:rPr lang="en-GB" sz="1100" b="1" baseline="0" dirty="0" smtClean="0">
                          <a:solidFill>
                            <a:srgbClr val="FF0000"/>
                          </a:solidFill>
                        </a:rPr>
                        <a:t> p</a:t>
                      </a:r>
                      <a:r>
                        <a:rPr lang="en-GB" sz="1100" b="0" baseline="0" dirty="0" smtClean="0">
                          <a:solidFill>
                            <a:schemeClr val="tx1"/>
                          </a:solidFill>
                        </a:rPr>
                        <a:t>oint</a:t>
                      </a:r>
                      <a:endParaRPr lang="en-GB" sz="1100" b="0" dirty="0">
                        <a:solidFill>
                          <a:schemeClr val="tx1"/>
                        </a:solidFill>
                      </a:endParaRPr>
                    </a:p>
                  </a:txBody>
                  <a:tcPr marL="68580" marR="68580" marT="34290" marB="34290"/>
                </a:tc>
                <a:tc>
                  <a:txBody>
                    <a:bodyPr/>
                    <a:lstStyle/>
                    <a:p>
                      <a:pPr algn="ctr"/>
                      <a:r>
                        <a:rPr lang="en-GB" sz="1500" b="1" dirty="0" smtClean="0">
                          <a:solidFill>
                            <a:srgbClr val="00B0F0"/>
                          </a:solidFill>
                        </a:rPr>
                        <a:t>Calendar</a:t>
                      </a:r>
                    </a:p>
                    <a:p>
                      <a:pPr algn="ctr"/>
                      <a:r>
                        <a:rPr lang="en-GB" sz="1100" b="0" dirty="0" smtClean="0">
                          <a:solidFill>
                            <a:schemeClr val="tx1"/>
                          </a:solidFill>
                        </a:rPr>
                        <a:t>Cal </a:t>
                      </a:r>
                      <a:r>
                        <a:rPr lang="en-GB" sz="1100" b="1" dirty="0" err="1" smtClean="0">
                          <a:solidFill>
                            <a:srgbClr val="FF0000"/>
                          </a:solidFill>
                        </a:rPr>
                        <a:t>en</a:t>
                      </a:r>
                      <a:r>
                        <a:rPr lang="en-GB" sz="1100" b="0" dirty="0" smtClean="0">
                          <a:solidFill>
                            <a:schemeClr val="tx1"/>
                          </a:solidFill>
                        </a:rPr>
                        <a:t> </a:t>
                      </a:r>
                      <a:r>
                        <a:rPr lang="en-GB" sz="1100" b="0" dirty="0" err="1" smtClean="0">
                          <a:solidFill>
                            <a:schemeClr val="tx1"/>
                          </a:solidFill>
                        </a:rPr>
                        <a:t>d</a:t>
                      </a:r>
                      <a:r>
                        <a:rPr lang="en-GB" sz="1100" b="1" dirty="0" err="1" smtClean="0">
                          <a:solidFill>
                            <a:srgbClr val="FF0000"/>
                          </a:solidFill>
                        </a:rPr>
                        <a:t>a</a:t>
                      </a:r>
                      <a:r>
                        <a:rPr lang="en-GB" sz="1100" b="0" dirty="0" err="1" smtClean="0">
                          <a:solidFill>
                            <a:schemeClr val="tx1"/>
                          </a:solidFill>
                        </a:rPr>
                        <a:t>r</a:t>
                      </a:r>
                      <a:r>
                        <a:rPr lang="en-GB" sz="1100" b="0" dirty="0" smtClean="0">
                          <a:solidFill>
                            <a:schemeClr val="tx1"/>
                          </a:solidFill>
                        </a:rPr>
                        <a:t> </a:t>
                      </a:r>
                      <a:endParaRPr lang="en-GB" sz="1100" b="0" dirty="0">
                        <a:solidFill>
                          <a:schemeClr val="tx1"/>
                        </a:solidFill>
                      </a:endParaRPr>
                    </a:p>
                  </a:txBody>
                  <a:tcPr marL="68580" marR="68580" marT="34290" marB="34290"/>
                </a:tc>
                <a:tc>
                  <a:txBody>
                    <a:bodyPr/>
                    <a:lstStyle/>
                    <a:p>
                      <a:pPr algn="ctr"/>
                      <a:r>
                        <a:rPr lang="en-GB" sz="1500" b="1" dirty="0" smtClean="0">
                          <a:solidFill>
                            <a:srgbClr val="00B0F0"/>
                          </a:solidFill>
                        </a:rPr>
                        <a:t>Occasion</a:t>
                      </a:r>
                    </a:p>
                    <a:p>
                      <a:pPr algn="ctr"/>
                      <a:r>
                        <a:rPr lang="en-GB" sz="1100" b="0" dirty="0" smtClean="0">
                          <a:solidFill>
                            <a:schemeClr val="tx1"/>
                          </a:solidFill>
                        </a:rPr>
                        <a:t>O </a:t>
                      </a:r>
                      <a:r>
                        <a:rPr lang="en-GB" sz="1100" b="1" dirty="0" err="1" smtClean="0">
                          <a:solidFill>
                            <a:srgbClr val="FF0000"/>
                          </a:solidFill>
                        </a:rPr>
                        <a:t>cc</a:t>
                      </a:r>
                      <a:r>
                        <a:rPr lang="en-GB" sz="1100" b="0" dirty="0" err="1" smtClean="0">
                          <a:solidFill>
                            <a:schemeClr val="tx1"/>
                          </a:solidFill>
                        </a:rPr>
                        <a:t>a</a:t>
                      </a:r>
                      <a:r>
                        <a:rPr lang="en-GB" sz="1100" b="0" dirty="0" smtClean="0">
                          <a:solidFill>
                            <a:schemeClr val="tx1"/>
                          </a:solidFill>
                        </a:rPr>
                        <a:t> </a:t>
                      </a:r>
                      <a:r>
                        <a:rPr lang="en-GB" sz="1100" b="1" dirty="0" err="1" smtClean="0">
                          <a:solidFill>
                            <a:srgbClr val="FF0000"/>
                          </a:solidFill>
                        </a:rPr>
                        <a:t>s</a:t>
                      </a:r>
                      <a:r>
                        <a:rPr lang="en-GB" sz="1100" b="0" dirty="0" err="1" smtClean="0">
                          <a:solidFill>
                            <a:schemeClr val="tx1"/>
                          </a:solidFill>
                        </a:rPr>
                        <a:t>ion</a:t>
                      </a:r>
                      <a:r>
                        <a:rPr lang="en-GB" sz="1100" b="0" dirty="0" smtClean="0">
                          <a:solidFill>
                            <a:schemeClr val="tx1"/>
                          </a:solidFill>
                        </a:rPr>
                        <a:t> </a:t>
                      </a:r>
                      <a:endParaRPr lang="en-GB" sz="1100" b="0" dirty="0">
                        <a:solidFill>
                          <a:schemeClr val="tx1"/>
                        </a:solidFill>
                      </a:endParaRPr>
                    </a:p>
                  </a:txBody>
                  <a:tcPr marL="68580" marR="68580" marT="34290" marB="34290"/>
                </a:tc>
                <a:extLst>
                  <a:ext uri="{0D108BD9-81ED-4DB2-BD59-A6C34878D82A}">
                    <a16:rowId xmlns:a16="http://schemas.microsoft.com/office/drawing/2014/main" xmlns="" val="10006"/>
                  </a:ext>
                </a:extLst>
              </a:tr>
              <a:tr h="457200">
                <a:tc>
                  <a:txBody>
                    <a:bodyPr/>
                    <a:lstStyle/>
                    <a:p>
                      <a:pPr algn="ctr"/>
                      <a:r>
                        <a:rPr lang="en-GB" sz="1500" b="1" dirty="0" smtClean="0">
                          <a:solidFill>
                            <a:srgbClr val="00B0F0"/>
                          </a:solidFill>
                        </a:rPr>
                        <a:t>Achieve</a:t>
                      </a:r>
                    </a:p>
                    <a:p>
                      <a:pPr algn="ctr"/>
                      <a:r>
                        <a:rPr lang="en-GB" sz="1100" b="0" dirty="0" smtClean="0">
                          <a:solidFill>
                            <a:schemeClr val="tx1"/>
                          </a:solidFill>
                        </a:rPr>
                        <a:t>Ach </a:t>
                      </a:r>
                      <a:r>
                        <a:rPr lang="en-GB" sz="1100" b="1" dirty="0" err="1" smtClean="0">
                          <a:solidFill>
                            <a:srgbClr val="FF0000"/>
                          </a:solidFill>
                        </a:rPr>
                        <a:t>ie</a:t>
                      </a:r>
                      <a:r>
                        <a:rPr lang="en-GB" sz="1100" b="0" dirty="0" smtClean="0">
                          <a:solidFill>
                            <a:schemeClr val="tx1"/>
                          </a:solidFill>
                        </a:rPr>
                        <a:t> </a:t>
                      </a:r>
                      <a:r>
                        <a:rPr lang="en-GB" sz="1100" b="0" dirty="0" err="1" smtClean="0">
                          <a:solidFill>
                            <a:schemeClr val="tx1"/>
                          </a:solidFill>
                        </a:rPr>
                        <a:t>ve</a:t>
                      </a:r>
                      <a:endParaRPr lang="en-GB" sz="1100" b="0" dirty="0">
                        <a:solidFill>
                          <a:schemeClr val="tx1"/>
                        </a:solidFill>
                      </a:endParaRPr>
                    </a:p>
                  </a:txBody>
                  <a:tcPr marL="68580" marR="68580" marT="34290" marB="34290"/>
                </a:tc>
                <a:tc>
                  <a:txBody>
                    <a:bodyPr/>
                    <a:lstStyle/>
                    <a:p>
                      <a:pPr algn="ctr"/>
                      <a:r>
                        <a:rPr lang="en-GB" sz="1500" b="1" dirty="0" smtClean="0">
                          <a:solidFill>
                            <a:srgbClr val="00B0F0"/>
                          </a:solidFill>
                        </a:rPr>
                        <a:t>Familiar</a:t>
                      </a:r>
                    </a:p>
                    <a:p>
                      <a:pPr algn="ctr"/>
                      <a:r>
                        <a:rPr lang="en-GB" sz="1100" b="0" dirty="0" smtClean="0">
                          <a:solidFill>
                            <a:schemeClr val="tx1"/>
                          </a:solidFill>
                        </a:rPr>
                        <a:t>Fam </a:t>
                      </a:r>
                      <a:r>
                        <a:rPr lang="en-GB" sz="1100" b="1" dirty="0" err="1" smtClean="0">
                          <a:solidFill>
                            <a:srgbClr val="FF0000"/>
                          </a:solidFill>
                        </a:rPr>
                        <a:t>i</a:t>
                      </a:r>
                      <a:r>
                        <a:rPr lang="en-GB" sz="1100" b="0" dirty="0" err="1" smtClean="0">
                          <a:solidFill>
                            <a:schemeClr val="tx1"/>
                          </a:solidFill>
                        </a:rPr>
                        <a:t>l</a:t>
                      </a:r>
                      <a:r>
                        <a:rPr lang="en-GB" sz="1100" b="0" dirty="0" smtClean="0">
                          <a:solidFill>
                            <a:schemeClr val="tx1"/>
                          </a:solidFill>
                        </a:rPr>
                        <a:t> </a:t>
                      </a:r>
                      <a:r>
                        <a:rPr lang="en-GB" sz="1100" b="1" dirty="0" err="1" smtClean="0">
                          <a:solidFill>
                            <a:srgbClr val="FF0000"/>
                          </a:solidFill>
                        </a:rPr>
                        <a:t>ia</a:t>
                      </a:r>
                      <a:r>
                        <a:rPr lang="en-GB" sz="1100" b="0" dirty="0" err="1" smtClean="0">
                          <a:solidFill>
                            <a:schemeClr val="tx1"/>
                          </a:solidFill>
                        </a:rPr>
                        <a:t>r</a:t>
                      </a:r>
                      <a:endParaRPr lang="en-GB" sz="1100" b="0" dirty="0">
                        <a:solidFill>
                          <a:schemeClr val="tx1"/>
                        </a:solidFill>
                      </a:endParaRPr>
                    </a:p>
                  </a:txBody>
                  <a:tcPr marL="68580" marR="68580" marT="34290" marB="34290"/>
                </a:tc>
                <a:tc>
                  <a:txBody>
                    <a:bodyPr/>
                    <a:lstStyle/>
                    <a:p>
                      <a:pPr algn="ctr"/>
                      <a:r>
                        <a:rPr lang="en-GB" sz="1500" b="1" dirty="0" smtClean="0">
                          <a:solidFill>
                            <a:srgbClr val="00B0F0"/>
                          </a:solidFill>
                        </a:rPr>
                        <a:t>Receive </a:t>
                      </a:r>
                    </a:p>
                    <a:p>
                      <a:pPr algn="ctr"/>
                      <a:r>
                        <a:rPr lang="en-GB" sz="1100" b="0" dirty="0" smtClean="0">
                          <a:solidFill>
                            <a:schemeClr val="tx1"/>
                          </a:solidFill>
                        </a:rPr>
                        <a:t>Re </a:t>
                      </a:r>
                      <a:r>
                        <a:rPr lang="en-GB" sz="1100" b="0" dirty="0" err="1" smtClean="0">
                          <a:solidFill>
                            <a:schemeClr val="tx1"/>
                          </a:solidFill>
                        </a:rPr>
                        <a:t>c</a:t>
                      </a:r>
                      <a:r>
                        <a:rPr lang="en-GB" sz="1100" b="1" dirty="0" err="1" smtClean="0">
                          <a:solidFill>
                            <a:srgbClr val="FF0000"/>
                          </a:solidFill>
                        </a:rPr>
                        <a:t>ei</a:t>
                      </a:r>
                      <a:r>
                        <a:rPr lang="en-GB" sz="1100" b="0" dirty="0" err="1" smtClean="0">
                          <a:solidFill>
                            <a:schemeClr val="tx1"/>
                          </a:solidFill>
                        </a:rPr>
                        <a:t>ve</a:t>
                      </a:r>
                      <a:r>
                        <a:rPr lang="en-GB" sz="1100" b="0" dirty="0" smtClean="0">
                          <a:solidFill>
                            <a:schemeClr val="tx1"/>
                          </a:solidFill>
                        </a:rPr>
                        <a:t> </a:t>
                      </a:r>
                      <a:endParaRPr lang="en-GB" sz="1100" b="0" dirty="0">
                        <a:solidFill>
                          <a:schemeClr val="tx1"/>
                        </a:solidFill>
                      </a:endParaRPr>
                    </a:p>
                  </a:txBody>
                  <a:tcPr marL="68580" marR="68580" marT="34290" marB="34290"/>
                </a:tc>
                <a:extLst>
                  <a:ext uri="{0D108BD9-81ED-4DB2-BD59-A6C34878D82A}">
                    <a16:rowId xmlns:a16="http://schemas.microsoft.com/office/drawing/2014/main" xmlns="" val="10007"/>
                  </a:ext>
                </a:extLst>
              </a:tr>
            </a:tbl>
          </a:graphicData>
        </a:graphic>
      </p:graphicFrame>
      <p:sp>
        <p:nvSpPr>
          <p:cNvPr id="4" name="Rectangle 3"/>
          <p:cNvSpPr/>
          <p:nvPr/>
        </p:nvSpPr>
        <p:spPr>
          <a:xfrm>
            <a:off x="2175219" y="1063061"/>
            <a:ext cx="5652787" cy="339580"/>
          </a:xfrm>
          <a:prstGeom prst="rect">
            <a:avLst/>
          </a:prstGeom>
        </p:spPr>
        <p:txBody>
          <a:bodyPr wrap="square">
            <a:spAutoFit/>
          </a:bodyPr>
          <a:lstStyle/>
          <a:p>
            <a:pPr>
              <a:lnSpc>
                <a:spcPct val="119000"/>
              </a:lnSpc>
              <a:spcAft>
                <a:spcPts val="450"/>
              </a:spcAft>
            </a:pPr>
            <a:r>
              <a:rPr lang="en-GB" sz="1350" b="1" kern="1400" dirty="0">
                <a:solidFill>
                  <a:srgbClr val="000099"/>
                </a:solidFill>
                <a:latin typeface="Comic Sans MS" panose="030F0702030302020204" pitchFamily="66" charset="0"/>
              </a:rPr>
              <a:t>Term 1b Writing focus: Common spelling mistakes. </a:t>
            </a:r>
            <a:endParaRPr lang="en-GB" sz="788" kern="1400" dirty="0">
              <a:solidFill>
                <a:srgbClr val="000000"/>
              </a:solidFill>
              <a:latin typeface="Calibri" panose="020F0502020204030204" pitchFamily="34" charset="0"/>
            </a:endParaRPr>
          </a:p>
        </p:txBody>
      </p:sp>
      <p:pic>
        <p:nvPicPr>
          <p:cNvPr id="1026" name="Picture 2" descr="Ghost-Writing-iStock_000014841485Larg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602" y="1149828"/>
            <a:ext cx="782460" cy="7824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2" descr="Ghost-Writing-iStock_000014841485Larg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645919" y="1149828"/>
            <a:ext cx="781389" cy="7824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972847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783" t="16977" r="17099" b="10284"/>
          <a:stretch/>
        </p:blipFill>
        <p:spPr>
          <a:xfrm>
            <a:off x="698156" y="919035"/>
            <a:ext cx="7105136" cy="5002109"/>
          </a:xfrm>
          <a:prstGeom prst="rect">
            <a:avLst/>
          </a:prstGeom>
        </p:spPr>
      </p:pic>
    </p:spTree>
    <p:extLst>
      <p:ext uri="{BB962C8B-B14F-4D97-AF65-F5344CB8AC3E}">
        <p14:creationId xmlns:p14="http://schemas.microsoft.com/office/powerpoint/2010/main" val="973743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8000"/>
          <a:stretch/>
        </p:blipFill>
        <p:spPr>
          <a:xfrm>
            <a:off x="323528" y="548680"/>
            <a:ext cx="8572500" cy="6309320"/>
          </a:xfrm>
          <a:prstGeom prst="rect">
            <a:avLst/>
          </a:prstGeom>
        </p:spPr>
      </p:pic>
      <p:sp>
        <p:nvSpPr>
          <p:cNvPr id="3" name="Rectangle 2"/>
          <p:cNvSpPr/>
          <p:nvPr/>
        </p:nvSpPr>
        <p:spPr>
          <a:xfrm>
            <a:off x="302217" y="209100"/>
            <a:ext cx="5652787" cy="322974"/>
          </a:xfrm>
          <a:prstGeom prst="rect">
            <a:avLst/>
          </a:prstGeom>
        </p:spPr>
        <p:txBody>
          <a:bodyPr wrap="square">
            <a:spAutoFit/>
          </a:bodyPr>
          <a:lstStyle/>
          <a:p>
            <a:pPr>
              <a:lnSpc>
                <a:spcPct val="119000"/>
              </a:lnSpc>
              <a:spcAft>
                <a:spcPts val="450"/>
              </a:spcAft>
            </a:pPr>
            <a:r>
              <a:rPr lang="en-GB" sz="1350" b="1" kern="1400" dirty="0">
                <a:solidFill>
                  <a:srgbClr val="000099"/>
                </a:solidFill>
                <a:latin typeface="Comic Sans MS" panose="030F0702030302020204" pitchFamily="66" charset="0"/>
              </a:rPr>
              <a:t>Term 1b Writing focus: </a:t>
            </a:r>
            <a:r>
              <a:rPr lang="en-GB" sz="1350" b="1" kern="1400" dirty="0" smtClean="0">
                <a:solidFill>
                  <a:srgbClr val="000099"/>
                </a:solidFill>
                <a:latin typeface="Comic Sans MS" panose="030F0702030302020204" pitchFamily="66" charset="0"/>
              </a:rPr>
              <a:t>Homophones</a:t>
            </a:r>
            <a:endParaRPr lang="en-GB" sz="788" kern="1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1565881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yberall-access.com/uploads/9/3/0/5/9305505/79837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1190625" cy="11858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7" y="292006"/>
            <a:ext cx="8314431" cy="1477328"/>
          </a:xfrm>
          <a:prstGeom prst="rect">
            <a:avLst/>
          </a:prstGeom>
          <a:noFill/>
          <a:ln>
            <a:solidFill>
              <a:srgbClr val="00B050"/>
            </a:solidFill>
          </a:ln>
        </p:spPr>
        <p:txBody>
          <a:bodyPr wrap="square" rtlCol="0">
            <a:spAutoFit/>
          </a:bodyPr>
          <a:lstStyle/>
          <a:p>
            <a:r>
              <a:rPr lang="en-GB" b="1" dirty="0"/>
              <a:t>	</a:t>
            </a:r>
            <a:r>
              <a:rPr lang="en-GB" b="1" u="sng" dirty="0" smtClean="0"/>
              <a:t>Lesson evaluation</a:t>
            </a:r>
          </a:p>
          <a:p>
            <a:endParaRPr lang="en-GB" b="1" u="sng" dirty="0"/>
          </a:p>
          <a:p>
            <a:endParaRPr lang="en-GB" b="1" u="sng" dirty="0" smtClean="0"/>
          </a:p>
          <a:p>
            <a:endParaRPr lang="en-GB" b="1" u="sng" dirty="0"/>
          </a:p>
          <a:p>
            <a:endParaRPr lang="en-GB" b="1" u="sng" dirty="0"/>
          </a:p>
        </p:txBody>
      </p:sp>
    </p:spTree>
    <p:extLst>
      <p:ext uri="{BB962C8B-B14F-4D97-AF65-F5344CB8AC3E}">
        <p14:creationId xmlns:p14="http://schemas.microsoft.com/office/powerpoint/2010/main" val="2494110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548680"/>
            <a:ext cx="7992888" cy="4832092"/>
          </a:xfrm>
          <a:prstGeom prst="rect">
            <a:avLst/>
          </a:prstGeom>
        </p:spPr>
        <p:txBody>
          <a:bodyPr wrap="square">
            <a:spAutoFit/>
          </a:bodyPr>
          <a:lstStyle/>
          <a:p>
            <a:r>
              <a:rPr lang="en-GB" sz="2800" b="1" dirty="0"/>
              <a:t>Trends affecting </a:t>
            </a:r>
            <a:r>
              <a:rPr lang="en-GB" sz="2800" b="1" dirty="0" smtClean="0"/>
              <a:t>business</a:t>
            </a:r>
          </a:p>
          <a:p>
            <a:endParaRPr lang="en-GB" sz="2800" b="1" dirty="0"/>
          </a:p>
          <a:p>
            <a:r>
              <a:rPr lang="en-GB" sz="2800" u="sng" dirty="0">
                <a:solidFill>
                  <a:srgbClr val="FF0000"/>
                </a:solidFill>
              </a:rPr>
              <a:t>● Social trends, e.g.:</a:t>
            </a:r>
          </a:p>
          <a:p>
            <a:pPr marL="457200" indent="-457200">
              <a:buFont typeface="Arial" panose="020B0604020202020204" pitchFamily="34" charset="0"/>
              <a:buChar char="•"/>
            </a:pPr>
            <a:r>
              <a:rPr lang="en-GB" sz="2800" dirty="0" smtClean="0"/>
              <a:t>population changes </a:t>
            </a:r>
          </a:p>
          <a:p>
            <a:pPr marL="457200" indent="-457200">
              <a:buFont typeface="Arial" panose="020B0604020202020204" pitchFamily="34" charset="0"/>
              <a:buChar char="•"/>
            </a:pPr>
            <a:r>
              <a:rPr lang="en-GB" sz="2800" dirty="0" smtClean="0"/>
              <a:t>increasing </a:t>
            </a:r>
            <a:r>
              <a:rPr lang="en-GB" sz="2800" dirty="0"/>
              <a:t>life </a:t>
            </a:r>
            <a:r>
              <a:rPr lang="en-GB" sz="2800" dirty="0" smtClean="0"/>
              <a:t>expectancy (more older people)</a:t>
            </a:r>
          </a:p>
          <a:p>
            <a:endParaRPr lang="en-GB" sz="2800" dirty="0"/>
          </a:p>
          <a:p>
            <a:pPr marL="457200" indent="-457200">
              <a:buFont typeface="Arial" panose="020B0604020202020204" pitchFamily="34" charset="0"/>
              <a:buChar char="•"/>
            </a:pPr>
            <a:r>
              <a:rPr lang="en-GB" sz="2800" dirty="0" smtClean="0"/>
              <a:t>education</a:t>
            </a:r>
            <a:r>
              <a:rPr lang="en-GB" sz="2800" dirty="0"/>
              <a:t>, e.g. increasing achievements at </a:t>
            </a:r>
            <a:r>
              <a:rPr lang="en-GB" sz="2800" dirty="0" smtClean="0"/>
              <a:t>GCSE/apprenticeships</a:t>
            </a:r>
          </a:p>
          <a:p>
            <a:endParaRPr lang="en-GB" sz="2800" dirty="0"/>
          </a:p>
          <a:p>
            <a:pPr marL="457200" indent="-457200">
              <a:buFont typeface="Arial" panose="020B0604020202020204" pitchFamily="34" charset="0"/>
              <a:buChar char="•"/>
            </a:pPr>
            <a:r>
              <a:rPr lang="en-GB" sz="2800" dirty="0" smtClean="0"/>
              <a:t>labour </a:t>
            </a:r>
            <a:r>
              <a:rPr lang="en-GB" sz="2800" dirty="0"/>
              <a:t>market, e.g. increase in flexible </a:t>
            </a:r>
            <a:r>
              <a:rPr lang="en-GB" sz="2800" dirty="0" smtClean="0"/>
              <a:t>working/zero hours/ gig economy</a:t>
            </a:r>
            <a:endParaRPr lang="en-GB" sz="2800" dirty="0"/>
          </a:p>
        </p:txBody>
      </p:sp>
      <p:sp>
        <p:nvSpPr>
          <p:cNvPr id="4" name="Rectangle 3"/>
          <p:cNvSpPr/>
          <p:nvPr/>
        </p:nvSpPr>
        <p:spPr>
          <a:xfrm>
            <a:off x="277074" y="5931998"/>
            <a:ext cx="5040560" cy="369332"/>
          </a:xfrm>
          <a:prstGeom prst="rect">
            <a:avLst/>
          </a:prstGeom>
        </p:spPr>
        <p:txBody>
          <a:bodyPr wrap="square">
            <a:spAutoFit/>
          </a:bodyPr>
          <a:lstStyle/>
          <a:p>
            <a:r>
              <a:rPr lang="en-GB" dirty="0"/>
              <a:t>https://www.youtube.com/watch?v=bnTbiiFgziU</a:t>
            </a:r>
          </a:p>
        </p:txBody>
      </p:sp>
      <p:sp>
        <p:nvSpPr>
          <p:cNvPr id="5" name="Rectangle 4"/>
          <p:cNvSpPr/>
          <p:nvPr/>
        </p:nvSpPr>
        <p:spPr>
          <a:xfrm>
            <a:off x="395536" y="6286704"/>
            <a:ext cx="4353564" cy="369332"/>
          </a:xfrm>
          <a:prstGeom prst="rect">
            <a:avLst/>
          </a:prstGeom>
        </p:spPr>
        <p:txBody>
          <a:bodyPr wrap="none">
            <a:spAutoFit/>
          </a:bodyPr>
          <a:lstStyle/>
          <a:p>
            <a:r>
              <a:rPr lang="en-GB" dirty="0"/>
              <a:t>https://www.gov.uk/part-time-worker-rights</a:t>
            </a:r>
          </a:p>
        </p:txBody>
      </p:sp>
    </p:spTree>
    <p:extLst>
      <p:ext uri="{BB962C8B-B14F-4D97-AF65-F5344CB8AC3E}">
        <p14:creationId xmlns:p14="http://schemas.microsoft.com/office/powerpoint/2010/main" val="2566353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536" y="188640"/>
            <a:ext cx="8280920" cy="6264696"/>
          </a:xfrm>
          <a:prstGeom prst="rect">
            <a:avLst/>
          </a:prstGeom>
        </p:spPr>
      </p:pic>
    </p:spTree>
    <p:extLst>
      <p:ext uri="{BB962C8B-B14F-4D97-AF65-F5344CB8AC3E}">
        <p14:creationId xmlns:p14="http://schemas.microsoft.com/office/powerpoint/2010/main" val="596166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208" y="908720"/>
            <a:ext cx="8902436" cy="4032448"/>
          </a:xfrm>
          <a:prstGeom prst="rect">
            <a:avLst/>
          </a:prstGeom>
        </p:spPr>
      </p:pic>
    </p:spTree>
    <p:extLst>
      <p:ext uri="{BB962C8B-B14F-4D97-AF65-F5344CB8AC3E}">
        <p14:creationId xmlns:p14="http://schemas.microsoft.com/office/powerpoint/2010/main" val="2823795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04664"/>
            <a:ext cx="7128792" cy="6046906"/>
          </a:xfrm>
          <a:prstGeom prst="rect">
            <a:avLst/>
          </a:prstGeom>
        </p:spPr>
      </p:pic>
    </p:spTree>
    <p:extLst>
      <p:ext uri="{BB962C8B-B14F-4D97-AF65-F5344CB8AC3E}">
        <p14:creationId xmlns:p14="http://schemas.microsoft.com/office/powerpoint/2010/main" val="888173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7761"/>
          <a:stretch/>
        </p:blipFill>
        <p:spPr>
          <a:xfrm>
            <a:off x="3491880" y="116632"/>
            <a:ext cx="5328592" cy="2187624"/>
          </a:xfrm>
          <a:prstGeom prst="rect">
            <a:avLst/>
          </a:prstGeom>
        </p:spPr>
      </p:pic>
      <p:sp>
        <p:nvSpPr>
          <p:cNvPr id="4" name="Rectangle 3"/>
          <p:cNvSpPr/>
          <p:nvPr/>
        </p:nvSpPr>
        <p:spPr>
          <a:xfrm>
            <a:off x="2848487" y="6381328"/>
            <a:ext cx="6154475" cy="369332"/>
          </a:xfrm>
          <a:prstGeom prst="rect">
            <a:avLst/>
          </a:prstGeom>
        </p:spPr>
        <p:txBody>
          <a:bodyPr wrap="square">
            <a:spAutoFit/>
          </a:bodyPr>
          <a:lstStyle/>
          <a:p>
            <a:r>
              <a:rPr lang="en-GB" dirty="0"/>
              <a:t>https://www.youtube.com/watch?v=NGRXQGScWf8</a:t>
            </a:r>
          </a:p>
        </p:txBody>
      </p:sp>
      <p:pic>
        <p:nvPicPr>
          <p:cNvPr id="5" name="Picture 4"/>
          <p:cNvPicPr>
            <a:picLocks noChangeAspect="1"/>
          </p:cNvPicPr>
          <p:nvPr/>
        </p:nvPicPr>
        <p:blipFill>
          <a:blip r:embed="rId3"/>
          <a:stretch>
            <a:fillRect/>
          </a:stretch>
        </p:blipFill>
        <p:spPr>
          <a:xfrm>
            <a:off x="683568" y="2636912"/>
            <a:ext cx="6419850" cy="2857500"/>
          </a:xfrm>
          <a:prstGeom prst="rect">
            <a:avLst/>
          </a:prstGeom>
        </p:spPr>
      </p:pic>
    </p:spTree>
    <p:extLst>
      <p:ext uri="{BB962C8B-B14F-4D97-AF65-F5344CB8AC3E}">
        <p14:creationId xmlns:p14="http://schemas.microsoft.com/office/powerpoint/2010/main" val="1712626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04664"/>
            <a:ext cx="7992888" cy="6986528"/>
          </a:xfrm>
          <a:prstGeom prst="rect">
            <a:avLst/>
          </a:prstGeom>
        </p:spPr>
        <p:txBody>
          <a:bodyPr wrap="square">
            <a:spAutoFit/>
          </a:bodyPr>
          <a:lstStyle/>
          <a:p>
            <a:r>
              <a:rPr lang="en-GB" sz="2800" u="sng" dirty="0">
                <a:solidFill>
                  <a:srgbClr val="FF0000"/>
                </a:solidFill>
              </a:rPr>
              <a:t>Technology trends, </a:t>
            </a:r>
            <a:r>
              <a:rPr lang="en-GB" sz="2800" dirty="0"/>
              <a:t>e.g. increasing use of information technology, telephony </a:t>
            </a:r>
            <a:r>
              <a:rPr lang="en-GB" sz="2800" dirty="0" smtClean="0"/>
              <a:t>and </a:t>
            </a:r>
            <a:r>
              <a:rPr lang="en-GB" sz="2800" dirty="0"/>
              <a:t>web </a:t>
            </a:r>
            <a:r>
              <a:rPr lang="en-GB" sz="2800" dirty="0" smtClean="0"/>
              <a:t>developments</a:t>
            </a:r>
          </a:p>
          <a:p>
            <a:endParaRPr lang="en-GB" sz="2800" dirty="0"/>
          </a:p>
          <a:p>
            <a:pPr marL="457200" indent="-457200">
              <a:buFont typeface="Arial" panose="020B0604020202020204" pitchFamily="34" charset="0"/>
              <a:buChar char="•"/>
            </a:pPr>
            <a:r>
              <a:rPr lang="en-GB" sz="2800" dirty="0" smtClean="0"/>
              <a:t>Mobiles</a:t>
            </a:r>
          </a:p>
          <a:p>
            <a:pPr marL="457200" indent="-457200">
              <a:buFont typeface="Arial" panose="020B0604020202020204" pitchFamily="34" charset="0"/>
              <a:buChar char="•"/>
            </a:pPr>
            <a:r>
              <a:rPr lang="en-GB" sz="2800" dirty="0" smtClean="0"/>
              <a:t>Internet </a:t>
            </a:r>
          </a:p>
          <a:p>
            <a:pPr marL="457200" indent="-457200">
              <a:buFont typeface="Arial" panose="020B0604020202020204" pitchFamily="34" charset="0"/>
              <a:buChar char="•"/>
            </a:pPr>
            <a:r>
              <a:rPr lang="en-GB" sz="2800" dirty="0" smtClean="0"/>
              <a:t>Social Media</a:t>
            </a:r>
          </a:p>
          <a:p>
            <a:pPr marL="457200" indent="-457200">
              <a:buFont typeface="Arial" panose="020B0604020202020204" pitchFamily="34" charset="0"/>
              <a:buChar char="•"/>
            </a:pPr>
            <a:r>
              <a:rPr lang="en-GB" sz="2800" dirty="0" smtClean="0"/>
              <a:t>Webpages</a:t>
            </a:r>
          </a:p>
          <a:p>
            <a:pPr marL="457200" indent="-457200">
              <a:buFont typeface="Arial" panose="020B0604020202020204" pitchFamily="34" charset="0"/>
              <a:buChar char="•"/>
            </a:pPr>
            <a:r>
              <a:rPr lang="en-GB" sz="2800" dirty="0" smtClean="0"/>
              <a:t>Skype/Face-time</a:t>
            </a:r>
          </a:p>
          <a:p>
            <a:pPr marL="457200" indent="-457200">
              <a:buFont typeface="Arial" panose="020B0604020202020204" pitchFamily="34" charset="0"/>
              <a:buChar char="•"/>
            </a:pPr>
            <a:r>
              <a:rPr lang="en-GB" sz="2800" dirty="0" smtClean="0"/>
              <a:t>Apps</a:t>
            </a:r>
          </a:p>
          <a:p>
            <a:pPr marL="457200" indent="-457200">
              <a:buFont typeface="Arial" panose="020B0604020202020204" pitchFamily="34" charset="0"/>
              <a:buChar char="•"/>
            </a:pPr>
            <a:r>
              <a:rPr lang="en-GB" sz="2800" dirty="0" smtClean="0"/>
              <a:t>Smart Watches</a:t>
            </a:r>
          </a:p>
          <a:p>
            <a:pPr marL="457200" indent="-457200">
              <a:buFont typeface="Arial" panose="020B0604020202020204" pitchFamily="34" charset="0"/>
              <a:buChar char="•"/>
            </a:pPr>
            <a:r>
              <a:rPr lang="en-GB" sz="2800" dirty="0" smtClean="0"/>
              <a:t>Smart Textiles</a:t>
            </a:r>
          </a:p>
          <a:p>
            <a:pPr marL="457200" indent="-457200">
              <a:buFont typeface="Arial" panose="020B0604020202020204" pitchFamily="34" charset="0"/>
              <a:buChar char="•"/>
            </a:pPr>
            <a:r>
              <a:rPr lang="en-GB" sz="2800" dirty="0" smtClean="0"/>
              <a:t>Virtual Reality</a:t>
            </a:r>
          </a:p>
          <a:p>
            <a:endParaRPr lang="en-GB" sz="2800" dirty="0" smtClean="0"/>
          </a:p>
          <a:p>
            <a:endParaRPr lang="en-GB" sz="2800" dirty="0" smtClean="0"/>
          </a:p>
          <a:p>
            <a:endParaRPr lang="en-GB" sz="2800" dirty="0"/>
          </a:p>
          <a:p>
            <a:endParaRPr lang="en-GB" sz="2800" dirty="0"/>
          </a:p>
        </p:txBody>
      </p:sp>
    </p:spTree>
    <p:extLst>
      <p:ext uri="{BB962C8B-B14F-4D97-AF65-F5344CB8AC3E}">
        <p14:creationId xmlns:p14="http://schemas.microsoft.com/office/powerpoint/2010/main" val="421449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1457</Words>
  <Application>Microsoft Office PowerPoint</Application>
  <PresentationFormat>On-screen Show (4:3)</PresentationFormat>
  <Paragraphs>248</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Berlin Sans FB</vt:lpstr>
      <vt:lpstr>Calibri</vt:lpstr>
      <vt:lpstr>Century Gothic</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Trends Affecting Businesses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Wright</dc:creator>
  <cp:lastModifiedBy>Tracy Robinson</cp:lastModifiedBy>
  <cp:revision>63</cp:revision>
  <dcterms:created xsi:type="dcterms:W3CDTF">2013-04-16T14:08:07Z</dcterms:created>
  <dcterms:modified xsi:type="dcterms:W3CDTF">2020-03-13T09:43:01Z</dcterms:modified>
</cp:coreProperties>
</file>