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72" r:id="rId5"/>
    <p:sldId id="273" r:id="rId6"/>
    <p:sldId id="258" r:id="rId7"/>
    <p:sldId id="274" r:id="rId8"/>
    <p:sldId id="275" r:id="rId9"/>
    <p:sldId id="259" r:id="rId10"/>
    <p:sldId id="260" r:id="rId11"/>
    <p:sldId id="263" r:id="rId12"/>
    <p:sldId id="264" r:id="rId13"/>
    <p:sldId id="265" r:id="rId14"/>
    <p:sldId id="266" r:id="rId15"/>
    <p:sldId id="267" r:id="rId16"/>
    <p:sldId id="268"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311959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10452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271241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133615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7C490-53B0-4457-B304-C79BC52C0598}" type="datetimeFigureOut">
              <a:rPr lang="en-GB" smtClean="0"/>
              <a:t>21/08/2018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25052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17C490-53B0-4457-B304-C79BC52C0598}" type="datetimeFigureOut">
              <a:rPr lang="en-GB" smtClean="0"/>
              <a:t>21/08/2018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97636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17C490-53B0-4457-B304-C79BC52C0598}" type="datetimeFigureOut">
              <a:rPr lang="en-GB" smtClean="0"/>
              <a:t>21/08/2018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89901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17C490-53B0-4457-B304-C79BC52C0598}" type="datetimeFigureOut">
              <a:rPr lang="en-GB" smtClean="0"/>
              <a:t>21/08/2018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128645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7C490-53B0-4457-B304-C79BC52C0598}" type="datetimeFigureOut">
              <a:rPr lang="en-GB" smtClean="0"/>
              <a:t>21/08/2018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67876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7C490-53B0-4457-B304-C79BC52C0598}" type="datetimeFigureOut">
              <a:rPr lang="en-GB" smtClean="0"/>
              <a:t>21/08/2018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46170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7C490-53B0-4457-B304-C79BC52C0598}" type="datetimeFigureOut">
              <a:rPr lang="en-GB" smtClean="0"/>
              <a:t>21/08/2018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DAE91-A3A1-47A0-8236-A57DCB5AAC33}" type="slidenum">
              <a:rPr lang="en-GB" smtClean="0"/>
              <a:t>‹#›</a:t>
            </a:fld>
            <a:endParaRPr lang="en-GB"/>
          </a:p>
        </p:txBody>
      </p:sp>
    </p:spTree>
    <p:extLst>
      <p:ext uri="{BB962C8B-B14F-4D97-AF65-F5344CB8AC3E}">
        <p14:creationId xmlns:p14="http://schemas.microsoft.com/office/powerpoint/2010/main" val="251908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7C490-53B0-4457-B304-C79BC52C0598}" type="datetimeFigureOut">
              <a:rPr lang="en-GB" smtClean="0"/>
              <a:t>21/08/2018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DAE91-A3A1-47A0-8236-A57DCB5AAC33}" type="slidenum">
              <a:rPr lang="en-GB" smtClean="0"/>
              <a:t>‹#›</a:t>
            </a:fld>
            <a:endParaRPr lang="en-GB"/>
          </a:p>
        </p:txBody>
      </p:sp>
    </p:spTree>
    <p:extLst>
      <p:ext uri="{BB962C8B-B14F-4D97-AF65-F5344CB8AC3E}">
        <p14:creationId xmlns:p14="http://schemas.microsoft.com/office/powerpoint/2010/main" val="317135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adstalking.com/wp-content/uploads/2012/03/conne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826" y="97776"/>
            <a:ext cx="1580062" cy="1053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1680" y="97776"/>
            <a:ext cx="3528392" cy="1015663"/>
          </a:xfrm>
          <a:prstGeom prst="rect">
            <a:avLst/>
          </a:prstGeom>
          <a:noFill/>
        </p:spPr>
        <p:txBody>
          <a:bodyPr wrap="square" rtlCol="0">
            <a:spAutoFit/>
          </a:bodyPr>
          <a:lstStyle/>
          <a:p>
            <a:r>
              <a:rPr lang="en-GB" sz="6000" dirty="0">
                <a:solidFill>
                  <a:srgbClr val="FF0000"/>
                </a:solidFill>
              </a:rPr>
              <a:t>C</a:t>
            </a:r>
            <a:r>
              <a:rPr lang="en-GB" sz="6000" smtClean="0">
                <a:solidFill>
                  <a:srgbClr val="00B0F0"/>
                </a:solidFill>
              </a:rPr>
              <a:t>o</a:t>
            </a:r>
            <a:r>
              <a:rPr lang="en-GB" sz="6000" smtClean="0">
                <a:solidFill>
                  <a:srgbClr val="00B050"/>
                </a:solidFill>
              </a:rPr>
              <a:t>n</a:t>
            </a:r>
            <a:r>
              <a:rPr lang="en-GB" sz="6000" smtClean="0">
                <a:solidFill>
                  <a:srgbClr val="00B0F0"/>
                </a:solidFill>
              </a:rPr>
              <a:t>n</a:t>
            </a:r>
            <a:r>
              <a:rPr lang="en-GB" sz="6000" smtClean="0">
                <a:solidFill>
                  <a:srgbClr val="FF0000"/>
                </a:solidFill>
              </a:rPr>
              <a:t>e</a:t>
            </a:r>
            <a:r>
              <a:rPr lang="en-GB" sz="6000" smtClean="0">
                <a:solidFill>
                  <a:srgbClr val="00B050"/>
                </a:solidFill>
              </a:rPr>
              <a:t>c</a:t>
            </a:r>
            <a:r>
              <a:rPr lang="en-GB" sz="6000" smtClean="0">
                <a:solidFill>
                  <a:srgbClr val="00B0F0"/>
                </a:solidFill>
              </a:rPr>
              <a:t>t</a:t>
            </a:r>
            <a:endParaRPr lang="en-GB" sz="6000"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47823"/>
            <a:ext cx="8280920" cy="502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788024" y="162630"/>
            <a:ext cx="4032448" cy="1384995"/>
          </a:xfrm>
          <a:prstGeom prst="rect">
            <a:avLst/>
          </a:prstGeom>
        </p:spPr>
        <p:txBody>
          <a:bodyPr wrap="square">
            <a:spAutoFit/>
          </a:bodyPr>
          <a:lstStyle/>
          <a:p>
            <a:r>
              <a:rPr lang="en-GB" sz="2800" dirty="0" smtClean="0">
                <a:solidFill>
                  <a:srgbClr val="000000"/>
                </a:solidFill>
              </a:rPr>
              <a:t>Write down anything you know about VAT</a:t>
            </a:r>
            <a:r>
              <a:rPr lang="en-GB" sz="2800" dirty="0">
                <a:solidFill>
                  <a:srgbClr val="000000"/>
                </a:solidFill>
              </a:rPr>
              <a:t> </a:t>
            </a:r>
            <a:r>
              <a:rPr lang="en-GB" sz="2800" dirty="0" smtClean="0">
                <a:solidFill>
                  <a:srgbClr val="000000"/>
                </a:solidFill>
              </a:rPr>
              <a:t>(Value Added Tax).</a:t>
            </a:r>
            <a:endParaRPr lang="en-GB" sz="2800" dirty="0" smtClean="0">
              <a:solidFill>
                <a:srgbClr val="000000"/>
              </a:solidFill>
            </a:endParaRPr>
          </a:p>
        </p:txBody>
      </p:sp>
    </p:spTree>
    <p:extLst>
      <p:ext uri="{BB962C8B-B14F-4D97-AF65-F5344CB8AC3E}">
        <p14:creationId xmlns:p14="http://schemas.microsoft.com/office/powerpoint/2010/main" val="1146600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332656"/>
            <a:ext cx="5616624" cy="1384995"/>
          </a:xfrm>
          <a:prstGeom prst="rect">
            <a:avLst/>
          </a:prstGeom>
          <a:noFill/>
        </p:spPr>
        <p:txBody>
          <a:bodyPr wrap="square" rtlCol="0">
            <a:spAutoFit/>
          </a:bodyPr>
          <a:lstStyle/>
          <a:p>
            <a:r>
              <a:rPr lang="en-GB" sz="2800" dirty="0" smtClean="0"/>
              <a:t>Homework task:</a:t>
            </a:r>
          </a:p>
          <a:p>
            <a:endParaRPr lang="en-GB" sz="2800" dirty="0"/>
          </a:p>
          <a:p>
            <a:r>
              <a:rPr lang="en-GB" sz="2800" dirty="0" smtClean="0"/>
              <a:t>Due in: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76672"/>
            <a:ext cx="2267744" cy="1418794"/>
          </a:xfrm>
          <a:prstGeom prst="rect">
            <a:avLst/>
          </a:prstGeom>
        </p:spPr>
      </p:pic>
    </p:spTree>
    <p:extLst>
      <p:ext uri="{BB962C8B-B14F-4D97-AF65-F5344CB8AC3E}">
        <p14:creationId xmlns:p14="http://schemas.microsoft.com/office/powerpoint/2010/main" val="3428007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2471739"/>
              </p:ext>
            </p:extLst>
          </p:nvPr>
        </p:nvGraphicFramePr>
        <p:xfrm>
          <a:off x="539552" y="548680"/>
          <a:ext cx="6119035" cy="3515944"/>
        </p:xfrm>
        <a:graphic>
          <a:graphicData uri="http://schemas.openxmlformats.org/drawingml/2006/table">
            <a:tbl>
              <a:tblPr firstRow="1" bandRow="1">
                <a:tableStyleId>{5940675A-B579-460E-94D1-54222C63F5DA}</a:tableStyleId>
              </a:tblPr>
              <a:tblGrid>
                <a:gridCol w="1223807"/>
                <a:gridCol w="1223807"/>
                <a:gridCol w="1223807"/>
                <a:gridCol w="1223807"/>
                <a:gridCol w="1223807"/>
              </a:tblGrid>
              <a:tr h="790179">
                <a:tc gridSpan="5">
                  <a:txBody>
                    <a:bodyPr/>
                    <a:lstStyle/>
                    <a:p>
                      <a:pPr algn="ctr"/>
                      <a:r>
                        <a:rPr lang="en-GB" sz="1200" b="1" dirty="0" smtClean="0">
                          <a:solidFill>
                            <a:srgbClr val="002060"/>
                          </a:solidFill>
                        </a:rPr>
                        <a:t>Term 1b Reading</a:t>
                      </a:r>
                      <a:r>
                        <a:rPr lang="en-GB" sz="1200" b="1" baseline="0" dirty="0" smtClean="0">
                          <a:solidFill>
                            <a:srgbClr val="002060"/>
                          </a:solidFill>
                        </a:rPr>
                        <a:t> Focus: </a:t>
                      </a:r>
                      <a:r>
                        <a:rPr lang="en-GB" sz="1200" b="1" baseline="0" dirty="0" smtClean="0">
                          <a:solidFill>
                            <a:srgbClr val="00B0F0"/>
                          </a:solidFill>
                        </a:rPr>
                        <a:t>Sequencing </a:t>
                      </a:r>
                      <a:endParaRPr lang="en-GB" sz="1200" b="1" dirty="0" smtClean="0">
                        <a:solidFill>
                          <a:srgbClr val="00B0F0"/>
                        </a:solidFill>
                      </a:endParaRPr>
                    </a:p>
                    <a:p>
                      <a:pPr algn="ctr"/>
                      <a:r>
                        <a:rPr lang="en-GB" sz="1200" dirty="0" smtClean="0"/>
                        <a:t>Time Order Words</a:t>
                      </a:r>
                      <a:r>
                        <a:rPr lang="en-GB" sz="1200" baseline="0" dirty="0" smtClean="0"/>
                        <a:t> – that will help me develop my ability to write in </a:t>
                      </a:r>
                      <a:r>
                        <a:rPr lang="en-GB" sz="1200" b="1" baseline="0" dirty="0" smtClean="0">
                          <a:solidFill>
                            <a:srgbClr val="00B0F0"/>
                          </a:solidFill>
                        </a:rPr>
                        <a:t>sequence</a:t>
                      </a:r>
                      <a:endParaRPr lang="en-GB" sz="1200" b="1" dirty="0">
                        <a:solidFill>
                          <a:srgbClr val="00B0F0"/>
                        </a:solidFill>
                      </a:endParaRPr>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93702">
                <a:tc>
                  <a:txBody>
                    <a:bodyPr/>
                    <a:lstStyle/>
                    <a:p>
                      <a:pPr algn="ctr"/>
                      <a:r>
                        <a:rPr lang="en-GB" sz="1100" b="1" dirty="0" smtClean="0">
                          <a:solidFill>
                            <a:srgbClr val="9966FF"/>
                          </a:solidFill>
                        </a:rPr>
                        <a:t>Before</a:t>
                      </a:r>
                      <a:endParaRPr lang="en-GB" sz="1100" b="1" dirty="0">
                        <a:solidFill>
                          <a:srgbClr val="9966FF"/>
                        </a:solidFill>
                      </a:endParaRPr>
                    </a:p>
                  </a:txBody>
                  <a:tcPr marL="68580" marR="68580" marT="34290" marB="34290"/>
                </a:tc>
                <a:tc>
                  <a:txBody>
                    <a:bodyPr/>
                    <a:lstStyle/>
                    <a:p>
                      <a:pPr algn="ctr"/>
                      <a:r>
                        <a:rPr lang="en-GB" sz="1100" b="1" dirty="0" smtClean="0">
                          <a:solidFill>
                            <a:srgbClr val="00B050"/>
                          </a:solidFill>
                        </a:rPr>
                        <a:t>First</a:t>
                      </a:r>
                      <a:endParaRPr lang="en-GB" sz="1100" b="1" dirty="0">
                        <a:solidFill>
                          <a:srgbClr val="00B050"/>
                        </a:solidFill>
                      </a:endParaRPr>
                    </a:p>
                  </a:txBody>
                  <a:tcPr marL="68580" marR="68580" marT="34290" marB="34290"/>
                </a:tc>
                <a:tc>
                  <a:txBody>
                    <a:bodyPr/>
                    <a:lstStyle/>
                    <a:p>
                      <a:pPr algn="ctr"/>
                      <a:r>
                        <a:rPr lang="en-GB" sz="1100" b="1" dirty="0" smtClean="0">
                          <a:solidFill>
                            <a:srgbClr val="FF00FF"/>
                          </a:solidFill>
                        </a:rPr>
                        <a:t>Next </a:t>
                      </a:r>
                      <a:endParaRPr lang="en-GB" sz="1100" b="1" dirty="0">
                        <a:solidFill>
                          <a:srgbClr val="FF00FF"/>
                        </a:solidFill>
                      </a:endParaRPr>
                    </a:p>
                  </a:txBody>
                  <a:tcPr marL="68580" marR="68580" marT="34290" marB="34290"/>
                </a:tc>
                <a:tc>
                  <a:txBody>
                    <a:bodyPr/>
                    <a:lstStyle/>
                    <a:p>
                      <a:pPr algn="ctr"/>
                      <a:r>
                        <a:rPr lang="en-GB" sz="1100" b="1" dirty="0" smtClean="0">
                          <a:solidFill>
                            <a:srgbClr val="FF0000"/>
                          </a:solidFill>
                        </a:rPr>
                        <a:t>Last </a:t>
                      </a:r>
                      <a:endParaRPr lang="en-GB" sz="1100" b="1" dirty="0">
                        <a:solidFill>
                          <a:srgbClr val="FF0000"/>
                        </a:solidFill>
                      </a:endParaRPr>
                    </a:p>
                  </a:txBody>
                  <a:tcPr marL="68580" marR="68580" marT="34290" marB="34290"/>
                </a:tc>
                <a:tc>
                  <a:txBody>
                    <a:bodyPr/>
                    <a:lstStyle/>
                    <a:p>
                      <a:pPr algn="ctr"/>
                      <a:r>
                        <a:rPr lang="en-GB" sz="1100" b="1" dirty="0" smtClean="0">
                          <a:solidFill>
                            <a:srgbClr val="FFC000"/>
                          </a:solidFill>
                        </a:rPr>
                        <a:t>Sometimes</a:t>
                      </a:r>
                      <a:endParaRPr lang="en-GB" sz="1100" b="1" dirty="0">
                        <a:solidFill>
                          <a:srgbClr val="FFC000"/>
                        </a:solidFill>
                      </a:endParaRPr>
                    </a:p>
                  </a:txBody>
                  <a:tcPr marL="68580" marR="68580" marT="34290" marB="34290"/>
                </a:tc>
              </a:tr>
              <a:tr h="329485">
                <a:tc>
                  <a:txBody>
                    <a:bodyPr/>
                    <a:lstStyle/>
                    <a:p>
                      <a:pPr algn="ctr"/>
                      <a:r>
                        <a:rPr lang="en-GB" sz="1100" dirty="0" smtClean="0">
                          <a:solidFill>
                            <a:srgbClr val="9966FF"/>
                          </a:solidFill>
                        </a:rPr>
                        <a:t>Earlier </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First</a:t>
                      </a:r>
                      <a:r>
                        <a:rPr lang="en-GB" sz="1100" baseline="0" dirty="0" smtClean="0">
                          <a:solidFill>
                            <a:srgbClr val="00B050"/>
                          </a:solidFill>
                        </a:rPr>
                        <a:t>ly</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After </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Afterwards</a:t>
                      </a:r>
                      <a:endParaRPr lang="en-GB" sz="1100" dirty="0">
                        <a:solidFill>
                          <a:srgbClr val="FF000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FFC000"/>
                          </a:solidFill>
                        </a:rPr>
                        <a:t>At times</a:t>
                      </a:r>
                    </a:p>
                  </a:txBody>
                  <a:tcPr marL="68580" marR="68580" marT="34290" marB="34290"/>
                </a:tc>
              </a:tr>
              <a:tr h="4277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9966FF"/>
                          </a:solidFill>
                        </a:rPr>
                        <a:t>Once</a:t>
                      </a:r>
                    </a:p>
                  </a:txBody>
                  <a:tcPr marL="68580" marR="68580" marT="34290" marB="34290"/>
                </a:tc>
                <a:tc>
                  <a:txBody>
                    <a:bodyPr/>
                    <a:lstStyle/>
                    <a:p>
                      <a:pPr algn="ctr"/>
                      <a:r>
                        <a:rPr lang="en-GB" sz="1100" dirty="0" smtClean="0">
                          <a:solidFill>
                            <a:srgbClr val="00B050"/>
                          </a:solidFill>
                        </a:rPr>
                        <a:t>At the onset</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As soon as</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Eventually</a:t>
                      </a:r>
                    </a:p>
                  </a:txBody>
                  <a:tcPr marL="68580" marR="68580" marT="34290" marB="34290"/>
                </a:tc>
                <a:tc>
                  <a:txBody>
                    <a:bodyPr/>
                    <a:lstStyle/>
                    <a:p>
                      <a:pPr algn="ctr"/>
                      <a:r>
                        <a:rPr lang="en-GB" sz="1100" dirty="0" smtClean="0">
                          <a:solidFill>
                            <a:srgbClr val="FFC000"/>
                          </a:solidFill>
                        </a:rPr>
                        <a:t>Gradually</a:t>
                      </a:r>
                      <a:endParaRPr lang="en-GB" sz="1100" dirty="0">
                        <a:solidFill>
                          <a:srgbClr val="FFC000"/>
                        </a:solidFill>
                      </a:endParaRPr>
                    </a:p>
                  </a:txBody>
                  <a:tcPr marL="68580" marR="68580" marT="34290" marB="34290"/>
                </a:tc>
              </a:tr>
              <a:tr h="393702">
                <a:tc>
                  <a:txBody>
                    <a:bodyPr/>
                    <a:lstStyle/>
                    <a:p>
                      <a:pPr algn="ctr"/>
                      <a:r>
                        <a:rPr lang="en-GB" sz="1100" dirty="0" smtClean="0">
                          <a:solidFill>
                            <a:srgbClr val="9966FF"/>
                          </a:solidFill>
                        </a:rPr>
                        <a:t>In the past</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Before</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Consequently</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Finally</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Occasionally</a:t>
                      </a:r>
                      <a:endParaRPr lang="en-GB" sz="1100" dirty="0">
                        <a:solidFill>
                          <a:srgbClr val="FFC000"/>
                        </a:solidFill>
                      </a:endParaRPr>
                    </a:p>
                  </a:txBody>
                  <a:tcPr marL="68580" marR="68580" marT="34290" marB="34290"/>
                </a:tc>
              </a:tr>
              <a:tr h="393702">
                <a:tc>
                  <a:txBody>
                    <a:bodyPr/>
                    <a:lstStyle/>
                    <a:p>
                      <a:pPr algn="ctr"/>
                      <a:r>
                        <a:rPr lang="en-GB" sz="1100" dirty="0" smtClean="0">
                          <a:solidFill>
                            <a:srgbClr val="9966FF"/>
                          </a:solidFill>
                        </a:rPr>
                        <a:t>Not long ago</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Embark</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Not long after</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In conclusion</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Periodically </a:t>
                      </a:r>
                      <a:endParaRPr lang="en-GB" sz="1100" dirty="0">
                        <a:solidFill>
                          <a:srgbClr val="FFC000"/>
                        </a:solidFill>
                      </a:endParaRPr>
                    </a:p>
                  </a:txBody>
                  <a:tcPr marL="68580" marR="68580" marT="34290" marB="34290"/>
                </a:tc>
              </a:tr>
              <a:tr h="393702">
                <a:tc>
                  <a:txBody>
                    <a:bodyPr/>
                    <a:lstStyle/>
                    <a:p>
                      <a:pPr algn="ctr"/>
                      <a:r>
                        <a:rPr lang="en-GB" sz="1100" dirty="0" smtClean="0">
                          <a:solidFill>
                            <a:srgbClr val="9966FF"/>
                          </a:solidFill>
                        </a:rPr>
                        <a:t>Preceding</a:t>
                      </a:r>
                      <a:endParaRPr lang="en-GB" sz="1100" dirty="0">
                        <a:solidFill>
                          <a:srgbClr val="9966FF"/>
                        </a:solidFill>
                      </a:endParaRPr>
                    </a:p>
                  </a:txBody>
                  <a:tcPr marL="68580" marR="68580" marT="34290" marB="34290"/>
                </a:tc>
                <a:tc>
                  <a:txBody>
                    <a:bodyPr/>
                    <a:lstStyle/>
                    <a:p>
                      <a:pPr algn="ctr"/>
                      <a:r>
                        <a:rPr lang="en-GB" sz="1100" dirty="0" smtClean="0">
                          <a:solidFill>
                            <a:srgbClr val="00B050"/>
                          </a:solidFill>
                        </a:rPr>
                        <a:t>Starting with</a:t>
                      </a:r>
                      <a:endParaRPr lang="en-GB" sz="1100" dirty="0">
                        <a:solidFill>
                          <a:srgbClr val="00B050"/>
                        </a:solidFill>
                      </a:endParaRPr>
                    </a:p>
                  </a:txBody>
                  <a:tcPr marL="68580" marR="68580" marT="34290" marB="34290"/>
                </a:tc>
                <a:tc>
                  <a:txBody>
                    <a:bodyPr/>
                    <a:lstStyle/>
                    <a:p>
                      <a:pPr algn="ctr"/>
                      <a:r>
                        <a:rPr lang="en-GB" sz="1100" dirty="0" smtClean="0">
                          <a:solidFill>
                            <a:srgbClr val="FF00FF"/>
                          </a:solidFill>
                        </a:rPr>
                        <a:t>Soon after</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Ultimately</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Rarely</a:t>
                      </a:r>
                      <a:endParaRPr lang="en-GB" sz="1100" dirty="0">
                        <a:solidFill>
                          <a:srgbClr val="FFC000"/>
                        </a:solidFill>
                      </a:endParaRPr>
                    </a:p>
                  </a:txBody>
                  <a:tcPr marL="68580" marR="68580" marT="34290" marB="34290"/>
                </a:tc>
              </a:tr>
              <a:tr h="393702">
                <a:tc>
                  <a:txBody>
                    <a:bodyPr/>
                    <a:lstStyle/>
                    <a:p>
                      <a:pPr algn="ctr"/>
                      <a:r>
                        <a:rPr lang="en-GB" sz="1100" dirty="0" smtClean="0">
                          <a:solidFill>
                            <a:srgbClr val="9966FF"/>
                          </a:solidFill>
                        </a:rPr>
                        <a:t>Previously</a:t>
                      </a:r>
                      <a:endParaRPr lang="en-GB" sz="1100" dirty="0">
                        <a:solidFill>
                          <a:srgbClr val="9966FF"/>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rgbClr val="00B050"/>
                          </a:solidFill>
                        </a:rPr>
                        <a:t>To begin</a:t>
                      </a:r>
                    </a:p>
                  </a:txBody>
                  <a:tcPr marL="68580" marR="68580" marT="34290" marB="34290"/>
                </a:tc>
                <a:tc>
                  <a:txBody>
                    <a:bodyPr/>
                    <a:lstStyle/>
                    <a:p>
                      <a:pPr algn="ctr"/>
                      <a:r>
                        <a:rPr lang="en-GB" sz="1100" dirty="0" smtClean="0">
                          <a:solidFill>
                            <a:srgbClr val="FF00FF"/>
                          </a:solidFill>
                        </a:rPr>
                        <a:t>Shortly</a:t>
                      </a:r>
                      <a:endParaRPr lang="en-GB" sz="1100" dirty="0">
                        <a:solidFill>
                          <a:srgbClr val="FF00FF"/>
                        </a:solidFill>
                      </a:endParaRPr>
                    </a:p>
                  </a:txBody>
                  <a:tcPr marL="68580" marR="68580" marT="34290" marB="34290"/>
                </a:tc>
                <a:tc>
                  <a:txBody>
                    <a:bodyPr/>
                    <a:lstStyle/>
                    <a:p>
                      <a:pPr algn="ctr"/>
                      <a:r>
                        <a:rPr lang="en-GB" sz="1100" dirty="0" smtClean="0">
                          <a:solidFill>
                            <a:srgbClr val="FF0000"/>
                          </a:solidFill>
                        </a:rPr>
                        <a:t>Until</a:t>
                      </a:r>
                      <a:endParaRPr lang="en-GB" sz="1100" dirty="0">
                        <a:solidFill>
                          <a:srgbClr val="FF0000"/>
                        </a:solidFill>
                      </a:endParaRPr>
                    </a:p>
                  </a:txBody>
                  <a:tcPr marL="68580" marR="68580" marT="34290" marB="34290"/>
                </a:tc>
                <a:tc>
                  <a:txBody>
                    <a:bodyPr/>
                    <a:lstStyle/>
                    <a:p>
                      <a:pPr algn="ctr"/>
                      <a:r>
                        <a:rPr lang="en-GB" sz="1100" dirty="0" smtClean="0">
                          <a:solidFill>
                            <a:srgbClr val="FFC000"/>
                          </a:solidFill>
                        </a:rPr>
                        <a:t>seldom</a:t>
                      </a:r>
                      <a:endParaRPr lang="en-GB" sz="1100" dirty="0">
                        <a:solidFill>
                          <a:srgbClr val="FFC000"/>
                        </a:solidFill>
                      </a:endParaRPr>
                    </a:p>
                  </a:txBody>
                  <a:tcPr marL="68580" marR="68580" marT="34290" marB="34290"/>
                </a:tc>
              </a:tr>
            </a:tbl>
          </a:graphicData>
        </a:graphic>
      </p:graphicFrame>
      <p:sp>
        <p:nvSpPr>
          <p:cNvPr id="5" name="TextBox 4"/>
          <p:cNvSpPr txBox="1"/>
          <p:nvPr/>
        </p:nvSpPr>
        <p:spPr>
          <a:xfrm>
            <a:off x="109150" y="5682563"/>
            <a:ext cx="1392197" cy="300082"/>
          </a:xfrm>
          <a:prstGeom prst="rect">
            <a:avLst/>
          </a:prstGeom>
          <a:noFill/>
        </p:spPr>
        <p:txBody>
          <a:bodyPr wrap="square" rtlCol="0">
            <a:spAutoFit/>
          </a:bodyPr>
          <a:lstStyle/>
          <a:p>
            <a:r>
              <a:rPr lang="en-GB" sz="1350" dirty="0"/>
              <a:t>Editable </a:t>
            </a:r>
          </a:p>
        </p:txBody>
      </p:sp>
    </p:spTree>
    <p:extLst>
      <p:ext uri="{BB962C8B-B14F-4D97-AF65-F5344CB8AC3E}">
        <p14:creationId xmlns:p14="http://schemas.microsoft.com/office/powerpoint/2010/main" val="2810449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162" t="24050" r="35851" b="36852"/>
          <a:stretch/>
        </p:blipFill>
        <p:spPr>
          <a:xfrm>
            <a:off x="67962" y="857250"/>
            <a:ext cx="3472250" cy="1736126"/>
          </a:xfrm>
          <a:prstGeom prst="rect">
            <a:avLst/>
          </a:prstGeom>
        </p:spPr>
      </p:pic>
      <p:pic>
        <p:nvPicPr>
          <p:cNvPr id="3" name="Picture 2"/>
          <p:cNvPicPr>
            <a:picLocks noChangeAspect="1"/>
          </p:cNvPicPr>
          <p:nvPr/>
        </p:nvPicPr>
        <p:blipFill rotWithShape="1">
          <a:blip r:embed="rId2"/>
          <a:srcRect l="20162" t="24050" r="35851" b="36852"/>
          <a:stretch/>
        </p:blipFill>
        <p:spPr>
          <a:xfrm>
            <a:off x="67962" y="2593375"/>
            <a:ext cx="3472250" cy="1736126"/>
          </a:xfrm>
          <a:prstGeom prst="rect">
            <a:avLst/>
          </a:prstGeom>
        </p:spPr>
      </p:pic>
      <p:pic>
        <p:nvPicPr>
          <p:cNvPr id="4" name="Picture 3"/>
          <p:cNvPicPr>
            <a:picLocks noChangeAspect="1"/>
          </p:cNvPicPr>
          <p:nvPr/>
        </p:nvPicPr>
        <p:blipFill rotWithShape="1">
          <a:blip r:embed="rId2"/>
          <a:srcRect l="20162" t="24050" r="35851" b="36852"/>
          <a:stretch/>
        </p:blipFill>
        <p:spPr>
          <a:xfrm>
            <a:off x="67962" y="4329501"/>
            <a:ext cx="3472250" cy="1736126"/>
          </a:xfrm>
          <a:prstGeom prst="rect">
            <a:avLst/>
          </a:prstGeom>
        </p:spPr>
      </p:pic>
      <p:pic>
        <p:nvPicPr>
          <p:cNvPr id="5" name="Picture 4"/>
          <p:cNvPicPr>
            <a:picLocks noChangeAspect="1"/>
          </p:cNvPicPr>
          <p:nvPr/>
        </p:nvPicPr>
        <p:blipFill rotWithShape="1">
          <a:blip r:embed="rId2"/>
          <a:srcRect l="20162" t="24050" r="35851" b="36852"/>
          <a:stretch/>
        </p:blipFill>
        <p:spPr>
          <a:xfrm>
            <a:off x="3540211" y="857250"/>
            <a:ext cx="3472250" cy="1736126"/>
          </a:xfrm>
          <a:prstGeom prst="rect">
            <a:avLst/>
          </a:prstGeom>
        </p:spPr>
      </p:pic>
      <p:pic>
        <p:nvPicPr>
          <p:cNvPr id="6" name="Picture 5"/>
          <p:cNvPicPr>
            <a:picLocks noChangeAspect="1"/>
          </p:cNvPicPr>
          <p:nvPr/>
        </p:nvPicPr>
        <p:blipFill rotWithShape="1">
          <a:blip r:embed="rId2"/>
          <a:srcRect l="20162" t="24050" r="35851" b="36852"/>
          <a:stretch/>
        </p:blipFill>
        <p:spPr>
          <a:xfrm>
            <a:off x="3540211" y="2593375"/>
            <a:ext cx="3472250" cy="1736126"/>
          </a:xfrm>
          <a:prstGeom prst="rect">
            <a:avLst/>
          </a:prstGeom>
        </p:spPr>
      </p:pic>
      <p:pic>
        <p:nvPicPr>
          <p:cNvPr id="7" name="Picture 6"/>
          <p:cNvPicPr>
            <a:picLocks noChangeAspect="1"/>
          </p:cNvPicPr>
          <p:nvPr/>
        </p:nvPicPr>
        <p:blipFill rotWithShape="1">
          <a:blip r:embed="rId2"/>
          <a:srcRect l="20162" t="24050" r="35851" b="36852"/>
          <a:stretch/>
        </p:blipFill>
        <p:spPr>
          <a:xfrm>
            <a:off x="3540211" y="4329501"/>
            <a:ext cx="3472250" cy="1736126"/>
          </a:xfrm>
          <a:prstGeom prst="rect">
            <a:avLst/>
          </a:prstGeom>
        </p:spPr>
      </p:pic>
      <p:pic>
        <p:nvPicPr>
          <p:cNvPr id="8" name="Picture 7"/>
          <p:cNvPicPr>
            <a:picLocks noChangeAspect="1"/>
          </p:cNvPicPr>
          <p:nvPr/>
        </p:nvPicPr>
        <p:blipFill rotWithShape="1">
          <a:blip r:embed="rId2"/>
          <a:srcRect l="20162" t="24050" r="35851" b="36852"/>
          <a:stretch/>
        </p:blipFill>
        <p:spPr>
          <a:xfrm rot="16200000">
            <a:off x="6196915" y="1725313"/>
            <a:ext cx="3472250" cy="1736126"/>
          </a:xfrm>
          <a:prstGeom prst="rect">
            <a:avLst/>
          </a:prstGeom>
        </p:spPr>
      </p:pic>
    </p:spTree>
    <p:extLst>
      <p:ext uri="{BB962C8B-B14F-4D97-AF65-F5344CB8AC3E}">
        <p14:creationId xmlns:p14="http://schemas.microsoft.com/office/powerpoint/2010/main" val="570263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32718" y="1063061"/>
          <a:ext cx="2695835" cy="4661416"/>
        </p:xfrm>
        <a:graphic>
          <a:graphicData uri="http://schemas.openxmlformats.org/drawingml/2006/table">
            <a:tbl>
              <a:tblPr firstRow="1" bandRow="1">
                <a:tableStyleId>{5940675A-B579-460E-94D1-54222C63F5DA}</a:tableStyleId>
              </a:tblPr>
              <a:tblGrid>
                <a:gridCol w="1313936"/>
                <a:gridCol w="656968"/>
                <a:gridCol w="724931"/>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bl>
          </a:graphicData>
        </a:graphic>
      </p:graphicFrame>
      <p:graphicFrame>
        <p:nvGraphicFramePr>
          <p:cNvPr id="4" name="Table 3"/>
          <p:cNvGraphicFramePr>
            <a:graphicFrameLocks noGrp="1"/>
          </p:cNvGraphicFramePr>
          <p:nvPr>
            <p:extLst/>
          </p:nvPr>
        </p:nvGraphicFramePr>
        <p:xfrm>
          <a:off x="3040791" y="1063061"/>
          <a:ext cx="2695835" cy="4661416"/>
        </p:xfrm>
        <a:graphic>
          <a:graphicData uri="http://schemas.openxmlformats.org/drawingml/2006/table">
            <a:tbl>
              <a:tblPr firstRow="1" bandRow="1">
                <a:tableStyleId>{5940675A-B579-460E-94D1-54222C63F5DA}</a:tableStyleId>
              </a:tblPr>
              <a:tblGrid>
                <a:gridCol w="1313936"/>
                <a:gridCol w="656968"/>
                <a:gridCol w="724931"/>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bl>
          </a:graphicData>
        </a:graphic>
      </p:graphicFrame>
      <p:graphicFrame>
        <p:nvGraphicFramePr>
          <p:cNvPr id="5" name="Table 4"/>
          <p:cNvGraphicFramePr>
            <a:graphicFrameLocks noGrp="1"/>
          </p:cNvGraphicFramePr>
          <p:nvPr>
            <p:extLst/>
          </p:nvPr>
        </p:nvGraphicFramePr>
        <p:xfrm>
          <a:off x="5913737" y="1063060"/>
          <a:ext cx="2695835" cy="4661416"/>
        </p:xfrm>
        <a:graphic>
          <a:graphicData uri="http://schemas.openxmlformats.org/drawingml/2006/table">
            <a:tbl>
              <a:tblPr firstRow="1" bandRow="1">
                <a:tableStyleId>{5940675A-B579-460E-94D1-54222C63F5DA}</a:tableStyleId>
              </a:tblPr>
              <a:tblGrid>
                <a:gridCol w="1313936"/>
                <a:gridCol w="656968"/>
                <a:gridCol w="724931"/>
              </a:tblGrid>
              <a:tr h="961903">
                <a:tc>
                  <a:txBody>
                    <a:bodyPr/>
                    <a:lstStyle/>
                    <a:p>
                      <a:pPr algn="ctr"/>
                      <a:r>
                        <a:rPr lang="en-GB" sz="900" b="1" dirty="0" smtClean="0">
                          <a:solidFill>
                            <a:srgbClr val="FF0000"/>
                          </a:solidFill>
                        </a:rPr>
                        <a:t>Top ten </a:t>
                      </a:r>
                      <a:r>
                        <a:rPr lang="en-GB" sz="900" dirty="0" smtClean="0"/>
                        <a:t>misused </a:t>
                      </a:r>
                      <a:r>
                        <a:rPr lang="en-GB" sz="900" b="1" dirty="0" smtClean="0">
                          <a:solidFill>
                            <a:srgbClr val="00B0F0"/>
                          </a:solidFill>
                        </a:rPr>
                        <a:t>homophones</a:t>
                      </a:r>
                    </a:p>
                    <a:p>
                      <a:pPr algn="ctr"/>
                      <a:r>
                        <a:rPr lang="en-GB" sz="900" b="1" dirty="0" smtClean="0">
                          <a:solidFill>
                            <a:schemeClr val="tx1"/>
                          </a:solidFill>
                        </a:rPr>
                        <a:t>Check your work – and that you have used them in the correct place </a:t>
                      </a:r>
                      <a:endParaRPr lang="en-GB" sz="900" b="1" dirty="0">
                        <a:solidFill>
                          <a:schemeClr val="tx1"/>
                        </a:solidFill>
                      </a:endParaRPr>
                    </a:p>
                  </a:txBody>
                  <a:tcPr marL="68580" marR="68580" marT="34290" marB="34290"/>
                </a:tc>
                <a:tc>
                  <a:txBody>
                    <a:bodyPr/>
                    <a:lstStyle/>
                    <a:p>
                      <a:pPr algn="ctr"/>
                      <a:r>
                        <a:rPr lang="en-GB" sz="1100" dirty="0" smtClean="0"/>
                        <a:t>Used correctly </a:t>
                      </a:r>
                      <a:endParaRPr lang="en-GB" sz="1100" dirty="0"/>
                    </a:p>
                  </a:txBody>
                  <a:tcPr marL="68580" marR="68580" marT="34290" marB="34290"/>
                </a:tc>
                <a:tc>
                  <a:txBody>
                    <a:bodyPr/>
                    <a:lstStyle/>
                    <a:p>
                      <a:pPr algn="ctr"/>
                      <a:r>
                        <a:rPr lang="en-GB" sz="1100" b="1" dirty="0" smtClean="0">
                          <a:solidFill>
                            <a:srgbClr val="7030A0"/>
                          </a:solidFill>
                        </a:rPr>
                        <a:t>Corrected</a:t>
                      </a:r>
                      <a:endParaRPr lang="en-GB" sz="1100" b="1" dirty="0">
                        <a:solidFill>
                          <a:srgbClr val="7030A0"/>
                        </a:solidFill>
                      </a:endParaRPr>
                    </a:p>
                  </a:txBody>
                  <a:tcPr marL="68580" marR="68580" marT="34290" marB="34290"/>
                </a:tc>
              </a:tr>
              <a:tr h="411057">
                <a:tc>
                  <a:txBody>
                    <a:bodyPr/>
                    <a:lstStyle/>
                    <a:p>
                      <a:r>
                        <a:rPr lang="en-GB" sz="1100" b="1" dirty="0" smtClean="0">
                          <a:solidFill>
                            <a:srgbClr val="00B0F0"/>
                          </a:solidFill>
                        </a:rPr>
                        <a:t>Too: </a:t>
                      </a:r>
                      <a:r>
                        <a:rPr lang="en-GB" sz="1100" dirty="0" smtClean="0"/>
                        <a:t>in addition</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There: </a:t>
                      </a:r>
                      <a:r>
                        <a:rPr lang="en-GB" sz="1100" dirty="0" smtClean="0"/>
                        <a:t>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Their: </a:t>
                      </a:r>
                      <a:r>
                        <a:rPr lang="en-GB" sz="1100" dirty="0" smtClean="0"/>
                        <a:t>belonging to</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It’s: </a:t>
                      </a:r>
                      <a:r>
                        <a:rPr lang="en-GB" sz="1100" dirty="0" smtClean="0"/>
                        <a:t>contraction of:   it is</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Our: </a:t>
                      </a:r>
                      <a:r>
                        <a:rPr lang="en-GB" sz="1100" dirty="0" smtClean="0"/>
                        <a:t>group belonging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Know: </a:t>
                      </a:r>
                      <a:r>
                        <a:rPr lang="en-GB" sz="1100" dirty="0" smtClean="0"/>
                        <a:t>having knowledge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You’re: </a:t>
                      </a:r>
                      <a:r>
                        <a:rPr lang="en-GB" sz="1100" dirty="0" smtClean="0"/>
                        <a:t>contraction of: you are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Where: </a:t>
                      </a:r>
                      <a:r>
                        <a:rPr lang="en-GB" sz="1100" dirty="0" smtClean="0"/>
                        <a:t>question of place</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r h="411057">
                <a:tc>
                  <a:txBody>
                    <a:bodyPr/>
                    <a:lstStyle/>
                    <a:p>
                      <a:r>
                        <a:rPr lang="en-GB" sz="1100" b="1" dirty="0" smtClean="0">
                          <a:solidFill>
                            <a:srgbClr val="00B0F0"/>
                          </a:solidFill>
                        </a:rPr>
                        <a:t>Through: </a:t>
                      </a:r>
                      <a:r>
                        <a:rPr lang="en-GB" sz="1100" dirty="0" smtClean="0"/>
                        <a:t>passing </a:t>
                      </a:r>
                      <a:endParaRPr lang="en-GB" sz="1100" dirty="0"/>
                    </a:p>
                  </a:txBody>
                  <a:tcPr marL="68580" marR="68580" marT="34290" marB="34290"/>
                </a:tc>
                <a:tc>
                  <a:txBody>
                    <a:bodyPr/>
                    <a:lstStyle/>
                    <a:p>
                      <a:endParaRPr lang="en-GB" sz="1100" dirty="0"/>
                    </a:p>
                  </a:txBody>
                  <a:tcPr marL="68580" marR="68580" marT="34290" marB="34290"/>
                </a:tc>
                <a:tc>
                  <a:txBody>
                    <a:bodyPr/>
                    <a:lstStyle/>
                    <a:p>
                      <a:endParaRPr lang="en-GB" sz="1100" dirty="0"/>
                    </a:p>
                  </a:txBody>
                  <a:tcPr marL="68580" marR="68580" marT="34290" marB="34290"/>
                </a:tc>
              </a:tr>
            </a:tbl>
          </a:graphicData>
        </a:graphic>
      </p:graphicFrame>
    </p:spTree>
    <p:extLst>
      <p:ext uri="{BB962C8B-B14F-4D97-AF65-F5344CB8AC3E}">
        <p14:creationId xmlns:p14="http://schemas.microsoft.com/office/powerpoint/2010/main" val="843044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2717" y="1063061"/>
          <a:ext cx="8534402" cy="4236720"/>
        </p:xfrm>
        <a:graphic>
          <a:graphicData uri="http://schemas.openxmlformats.org/drawingml/2006/table">
            <a:tbl>
              <a:tblPr firstRow="1" bandRow="1">
                <a:tableStyleId>{5940675A-B579-460E-94D1-54222C63F5DA}</a:tableStyleId>
              </a:tblPr>
              <a:tblGrid>
                <a:gridCol w="1985321"/>
                <a:gridCol w="4254115"/>
                <a:gridCol w="2294966"/>
              </a:tblGrid>
              <a:tr h="982980">
                <a:tc gridSpan="3">
                  <a:txBody>
                    <a:bodyPr/>
                    <a:lstStyle/>
                    <a:p>
                      <a:pPr algn="ctr"/>
                      <a:endParaRPr lang="en-GB" sz="1500" b="1" dirty="0" smtClean="0">
                        <a:solidFill>
                          <a:srgbClr val="FF0000"/>
                        </a:solidFill>
                      </a:endParaRPr>
                    </a:p>
                    <a:p>
                      <a:pPr algn="ctr"/>
                      <a:r>
                        <a:rPr lang="en-GB" sz="1500" b="1" dirty="0" smtClean="0">
                          <a:solidFill>
                            <a:srgbClr val="FF0000"/>
                          </a:solidFill>
                        </a:rPr>
                        <a:t>Top twenty one!</a:t>
                      </a:r>
                    </a:p>
                    <a:p>
                      <a:pPr algn="ctr"/>
                      <a:r>
                        <a:rPr lang="en-GB" sz="1500" b="1" dirty="0" smtClean="0">
                          <a:solidFill>
                            <a:srgbClr val="00B0F0"/>
                          </a:solidFill>
                        </a:rPr>
                        <a:t>Term 1b writing focus: Frequently misspelled  words</a:t>
                      </a:r>
                    </a:p>
                    <a:p>
                      <a:pPr algn="ctr"/>
                      <a:r>
                        <a:rPr lang="en-GB" sz="1500" b="1" dirty="0" smtClean="0">
                          <a:solidFill>
                            <a:schemeClr val="tx1"/>
                          </a:solidFill>
                        </a:rPr>
                        <a:t>Check your work – and that you have used them in the correct place </a:t>
                      </a:r>
                      <a:endParaRPr lang="en-GB" sz="1500" b="1" dirty="0">
                        <a:solidFill>
                          <a:schemeClr val="tx1"/>
                        </a:solidFill>
                      </a:endParaRPr>
                    </a:p>
                  </a:txBody>
                  <a:tcPr marL="68580" marR="68580" marT="34290" marB="34290"/>
                </a:tc>
                <a:tc hMerge="1">
                  <a:txBody>
                    <a:bodyPr/>
                    <a:lstStyle/>
                    <a:p>
                      <a:pPr algn="ctr"/>
                      <a:endParaRPr lang="en-GB" sz="1400" dirty="0"/>
                    </a:p>
                  </a:txBody>
                  <a:tcPr/>
                </a:tc>
                <a:tc hMerge="1">
                  <a:txBody>
                    <a:bodyPr/>
                    <a:lstStyle/>
                    <a:p>
                      <a:pPr algn="ctr"/>
                      <a:endParaRPr lang="en-GB" sz="1400" b="1" dirty="0">
                        <a:solidFill>
                          <a:srgbClr val="7030A0"/>
                        </a:solidFill>
                      </a:endParaRPr>
                    </a:p>
                  </a:txBody>
                  <a:tcPr/>
                </a:tc>
              </a:tr>
              <a:tr h="457200">
                <a:tc>
                  <a:txBody>
                    <a:bodyPr/>
                    <a:lstStyle/>
                    <a:p>
                      <a:pPr algn="ctr"/>
                      <a:r>
                        <a:rPr lang="en-GB" sz="1500" b="1" dirty="0" smtClean="0">
                          <a:solidFill>
                            <a:srgbClr val="00B0F0"/>
                          </a:solidFill>
                        </a:rPr>
                        <a:t>Separate</a:t>
                      </a:r>
                    </a:p>
                    <a:p>
                      <a:pPr algn="ctr"/>
                      <a:r>
                        <a:rPr lang="en-GB" sz="1100" dirty="0" smtClean="0"/>
                        <a:t>Sep </a:t>
                      </a:r>
                      <a:r>
                        <a:rPr lang="en-GB" sz="1100" b="1" dirty="0" smtClean="0">
                          <a:solidFill>
                            <a:srgbClr val="FF0000"/>
                          </a:solidFill>
                        </a:rPr>
                        <a:t>a</a:t>
                      </a:r>
                      <a:r>
                        <a:rPr lang="en-GB" sz="1100" dirty="0" smtClean="0"/>
                        <a:t> rate</a:t>
                      </a:r>
                    </a:p>
                  </a:txBody>
                  <a:tcPr marL="68580" marR="68580" marT="34290" marB="34290"/>
                </a:tc>
                <a:tc>
                  <a:txBody>
                    <a:bodyPr/>
                    <a:lstStyle/>
                    <a:p>
                      <a:pPr algn="ctr"/>
                      <a:r>
                        <a:rPr lang="en-GB" sz="1500" b="1" dirty="0" smtClean="0">
                          <a:solidFill>
                            <a:srgbClr val="00B0F0"/>
                          </a:solidFill>
                        </a:rPr>
                        <a:t>Apparently</a:t>
                      </a:r>
                    </a:p>
                    <a:p>
                      <a:pPr algn="ctr"/>
                      <a:r>
                        <a:rPr lang="en-GB" sz="1100" b="0" dirty="0" err="1" smtClean="0">
                          <a:solidFill>
                            <a:schemeClr val="tx1"/>
                          </a:solidFill>
                        </a:rPr>
                        <a:t>Ap</a:t>
                      </a:r>
                      <a:r>
                        <a:rPr lang="en-GB" sz="1100" b="0" dirty="0" smtClean="0">
                          <a:solidFill>
                            <a:schemeClr val="tx1"/>
                          </a:solidFill>
                        </a:rPr>
                        <a:t> </a:t>
                      </a:r>
                      <a:r>
                        <a:rPr lang="en-GB" sz="1100" b="1" dirty="0" smtClean="0">
                          <a:solidFill>
                            <a:srgbClr val="FF0000"/>
                          </a:solidFill>
                        </a:rPr>
                        <a:t>par</a:t>
                      </a:r>
                      <a:r>
                        <a:rPr lang="en-GB" sz="1100" b="0" dirty="0" smtClean="0">
                          <a:solidFill>
                            <a:schemeClr val="tx1"/>
                          </a:solidFill>
                        </a:rPr>
                        <a:t>ent </a:t>
                      </a:r>
                      <a:r>
                        <a:rPr lang="en-GB" sz="1100" b="0" dirty="0" err="1" smtClean="0">
                          <a:solidFill>
                            <a:schemeClr val="tx1"/>
                          </a:solidFill>
                        </a:rPr>
                        <a:t>ly</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Further</a:t>
                      </a:r>
                    </a:p>
                    <a:p>
                      <a:pPr algn="ctr"/>
                      <a:r>
                        <a:rPr lang="en-GB" sz="1100" b="0" dirty="0" smtClean="0">
                          <a:solidFill>
                            <a:schemeClr val="tx1"/>
                          </a:solidFill>
                        </a:rPr>
                        <a:t>F</a:t>
                      </a:r>
                      <a:r>
                        <a:rPr lang="en-GB" sz="1100" b="1" dirty="0" smtClean="0">
                          <a:solidFill>
                            <a:srgbClr val="FF0000"/>
                          </a:solidFill>
                        </a:rPr>
                        <a:t>ur</a:t>
                      </a:r>
                      <a:r>
                        <a:rPr lang="en-GB" sz="1100" b="0" dirty="0" smtClean="0">
                          <a:solidFill>
                            <a:schemeClr val="tx1"/>
                          </a:solidFill>
                        </a:rPr>
                        <a:t> </a:t>
                      </a:r>
                      <a:r>
                        <a:rPr lang="en-GB" sz="1100" b="0" dirty="0" err="1" smtClean="0">
                          <a:solidFill>
                            <a:schemeClr val="tx1"/>
                          </a:solidFill>
                        </a:rPr>
                        <a:t>ther</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Definitely</a:t>
                      </a:r>
                    </a:p>
                    <a:p>
                      <a:pPr algn="ctr"/>
                      <a:r>
                        <a:rPr lang="en-GB" sz="1100" dirty="0" smtClean="0"/>
                        <a:t>Def in </a:t>
                      </a:r>
                      <a:r>
                        <a:rPr lang="en-GB" sz="1100" b="1" dirty="0" smtClean="0">
                          <a:solidFill>
                            <a:srgbClr val="FF0000"/>
                          </a:solidFill>
                        </a:rPr>
                        <a:t>it</a:t>
                      </a:r>
                      <a:r>
                        <a:rPr lang="en-GB" sz="1100" dirty="0" smtClean="0"/>
                        <a:t> </a:t>
                      </a:r>
                      <a:r>
                        <a:rPr lang="en-GB" sz="1100" dirty="0" err="1" smtClean="0"/>
                        <a:t>ely</a:t>
                      </a:r>
                      <a:endParaRPr lang="en-GB" sz="1100" dirty="0"/>
                    </a:p>
                  </a:txBody>
                  <a:tcPr marL="68580" marR="68580" marT="34290" marB="34290"/>
                </a:tc>
                <a:tc>
                  <a:txBody>
                    <a:bodyPr/>
                    <a:lstStyle/>
                    <a:p>
                      <a:pPr algn="ctr"/>
                      <a:r>
                        <a:rPr lang="en-GB" sz="1500" b="1" dirty="0" smtClean="0">
                          <a:solidFill>
                            <a:srgbClr val="00B0F0"/>
                          </a:solidFill>
                        </a:rPr>
                        <a:t>Across</a:t>
                      </a:r>
                    </a:p>
                    <a:p>
                      <a:pPr algn="ctr"/>
                      <a:r>
                        <a:rPr lang="en-GB" sz="1100" b="0" dirty="0" smtClean="0">
                          <a:solidFill>
                            <a:schemeClr val="tx1"/>
                          </a:solidFill>
                        </a:rPr>
                        <a:t>A</a:t>
                      </a:r>
                      <a:r>
                        <a:rPr lang="en-GB" sz="1100" b="1" dirty="0" smtClean="0">
                          <a:solidFill>
                            <a:srgbClr val="FF0000"/>
                          </a:solidFill>
                        </a:rPr>
                        <a:t>c</a:t>
                      </a:r>
                      <a:r>
                        <a:rPr lang="en-GB" sz="1100" b="0" dirty="0" smtClean="0">
                          <a:solidFill>
                            <a:schemeClr val="tx1"/>
                          </a:solidFill>
                        </a:rPr>
                        <a:t>ro</a:t>
                      </a:r>
                      <a:r>
                        <a:rPr lang="en-GB" sz="1100" b="1" dirty="0" smtClean="0">
                          <a:solidFill>
                            <a:srgbClr val="FF0000"/>
                          </a:solidFill>
                        </a:rPr>
                        <a:t>ss</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Government </a:t>
                      </a:r>
                    </a:p>
                    <a:p>
                      <a:pPr algn="ctr"/>
                      <a:r>
                        <a:rPr lang="en-GB" sz="1100" b="0" dirty="0" err="1" smtClean="0">
                          <a:solidFill>
                            <a:schemeClr val="tx1"/>
                          </a:solidFill>
                        </a:rPr>
                        <a:t>Gov</a:t>
                      </a:r>
                      <a:r>
                        <a:rPr lang="en-GB" sz="1100" b="0" baseline="0" dirty="0" smtClean="0">
                          <a:solidFill>
                            <a:schemeClr val="tx1"/>
                          </a:solidFill>
                        </a:rPr>
                        <a:t> </a:t>
                      </a:r>
                      <a:r>
                        <a:rPr lang="en-GB" sz="1100" b="1" dirty="0" smtClean="0">
                          <a:solidFill>
                            <a:srgbClr val="FF0000"/>
                          </a:solidFill>
                        </a:rPr>
                        <a:t>ern</a:t>
                      </a:r>
                      <a:r>
                        <a:rPr lang="en-GB" sz="1100" b="0" dirty="0" smtClean="0">
                          <a:solidFill>
                            <a:schemeClr val="tx1"/>
                          </a:solidFill>
                        </a:rPr>
                        <a:t> </a:t>
                      </a:r>
                      <a:r>
                        <a:rPr lang="en-GB" sz="1100" b="0" dirty="0" err="1" smtClean="0">
                          <a:solidFill>
                            <a:schemeClr val="tx1"/>
                          </a:solidFill>
                        </a:rPr>
                        <a:t>ment</a:t>
                      </a:r>
                      <a:r>
                        <a:rPr lang="en-GB" sz="1100" b="0" dirty="0" smtClean="0">
                          <a:solidFill>
                            <a:schemeClr val="tx1"/>
                          </a:solidFill>
                        </a:rPr>
                        <a:t> </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A lot</a:t>
                      </a:r>
                      <a:endParaRPr lang="en-GB" sz="1100" b="1" dirty="0" smtClean="0">
                        <a:solidFill>
                          <a:srgbClr val="00B0F0"/>
                        </a:solidFill>
                      </a:endParaRPr>
                    </a:p>
                    <a:p>
                      <a:pPr algn="ctr"/>
                      <a:r>
                        <a:rPr lang="en-GB" sz="1100" dirty="0" smtClean="0">
                          <a:solidFill>
                            <a:schemeClr val="tx1"/>
                          </a:solidFill>
                        </a:rPr>
                        <a:t>Not</a:t>
                      </a:r>
                      <a:r>
                        <a:rPr lang="en-GB" sz="1100" dirty="0" smtClean="0">
                          <a:solidFill>
                            <a:srgbClr val="00B0F0"/>
                          </a:solidFill>
                        </a:rPr>
                        <a:t> </a:t>
                      </a:r>
                      <a:r>
                        <a:rPr lang="en-GB" sz="1100" b="1" dirty="0" err="1" smtClean="0">
                          <a:solidFill>
                            <a:srgbClr val="FF0000"/>
                          </a:solidFill>
                        </a:rPr>
                        <a:t>alot</a:t>
                      </a:r>
                      <a:endParaRPr lang="en-GB" sz="1500" b="1" dirty="0">
                        <a:solidFill>
                          <a:srgbClr val="FF0000"/>
                        </a:solidFill>
                      </a:endParaRPr>
                    </a:p>
                  </a:txBody>
                  <a:tcPr marL="68580" marR="68580" marT="34290" marB="34290"/>
                </a:tc>
                <a:tc>
                  <a:txBody>
                    <a:bodyPr/>
                    <a:lstStyle/>
                    <a:p>
                      <a:pPr algn="ctr"/>
                      <a:r>
                        <a:rPr lang="en-GB" sz="1500" b="1" dirty="0" smtClean="0">
                          <a:solidFill>
                            <a:srgbClr val="00B0F0"/>
                          </a:solidFill>
                        </a:rPr>
                        <a:t>Believe</a:t>
                      </a:r>
                    </a:p>
                    <a:p>
                      <a:pPr algn="ctr"/>
                      <a:r>
                        <a:rPr lang="en-GB" sz="1100" b="0" dirty="0" smtClean="0">
                          <a:solidFill>
                            <a:schemeClr val="tx1"/>
                          </a:solidFill>
                        </a:rPr>
                        <a:t>Be </a:t>
                      </a:r>
                      <a:r>
                        <a:rPr lang="en-GB" sz="1100" b="0" dirty="0" smtClean="0">
                          <a:solidFill>
                            <a:srgbClr val="FF0000"/>
                          </a:solidFill>
                        </a:rPr>
                        <a:t>lie</a:t>
                      </a:r>
                      <a:r>
                        <a:rPr lang="en-GB" sz="1100" b="0" dirty="0" smtClean="0">
                          <a:solidFill>
                            <a:schemeClr val="tx1"/>
                          </a:solidFill>
                        </a:rPr>
                        <a:t> </a:t>
                      </a:r>
                      <a:r>
                        <a:rPr lang="en-GB" sz="1100" b="0" dirty="0" err="1" smtClean="0">
                          <a:solidFill>
                            <a:schemeClr val="tx1"/>
                          </a:solidFill>
                        </a:rPr>
                        <a:t>ve</a:t>
                      </a:r>
                      <a:r>
                        <a:rPr lang="en-GB" sz="1100" b="0" baseline="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Honest</a:t>
                      </a:r>
                    </a:p>
                    <a:p>
                      <a:pPr algn="ctr"/>
                      <a:r>
                        <a:rPr lang="en-GB" sz="1100" b="1" dirty="0" smtClean="0">
                          <a:solidFill>
                            <a:srgbClr val="FF0000"/>
                          </a:solidFill>
                        </a:rPr>
                        <a:t>h</a:t>
                      </a:r>
                      <a:r>
                        <a:rPr lang="en-GB" sz="1100" b="0" dirty="0" smtClean="0">
                          <a:solidFill>
                            <a:schemeClr val="tx1"/>
                          </a:solidFill>
                        </a:rPr>
                        <a:t>onest</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Embarrass</a:t>
                      </a:r>
                    </a:p>
                    <a:p>
                      <a:pPr algn="ctr"/>
                      <a:r>
                        <a:rPr lang="en-GB" sz="1100" b="0" dirty="0" err="1" smtClean="0">
                          <a:solidFill>
                            <a:schemeClr val="tx1"/>
                          </a:solidFill>
                        </a:rPr>
                        <a:t>Em</a:t>
                      </a:r>
                      <a:r>
                        <a:rPr lang="en-GB" sz="1100" b="0" baseline="0" dirty="0" smtClean="0">
                          <a:solidFill>
                            <a:schemeClr val="tx1"/>
                          </a:solidFill>
                        </a:rPr>
                        <a:t> </a:t>
                      </a:r>
                      <a:r>
                        <a:rPr lang="en-GB" sz="1100" b="0" baseline="0" dirty="0" err="1" smtClean="0">
                          <a:solidFill>
                            <a:schemeClr val="tx1"/>
                          </a:solidFill>
                        </a:rPr>
                        <a:t>ba</a:t>
                      </a:r>
                      <a:r>
                        <a:rPr lang="en-GB" sz="1100" b="1" baseline="0" dirty="0" err="1" smtClean="0">
                          <a:solidFill>
                            <a:srgbClr val="FF0000"/>
                          </a:solidFill>
                        </a:rPr>
                        <a:t>rr</a:t>
                      </a:r>
                      <a:r>
                        <a:rPr lang="en-GB" sz="1100" b="0" baseline="0" dirty="0" smtClean="0">
                          <a:solidFill>
                            <a:srgbClr val="00B0F0"/>
                          </a:solidFill>
                        </a:rPr>
                        <a:t> </a:t>
                      </a:r>
                      <a:r>
                        <a:rPr lang="en-GB" sz="1100" b="0" baseline="0" dirty="0" smtClean="0">
                          <a:solidFill>
                            <a:schemeClr val="tx1"/>
                          </a:solidFill>
                        </a:rPr>
                        <a:t>a</a:t>
                      </a:r>
                      <a:r>
                        <a:rPr lang="en-GB" sz="1100" b="1" baseline="0" dirty="0" smtClean="0">
                          <a:solidFill>
                            <a:srgbClr val="FF0000"/>
                          </a:solidFill>
                        </a:rPr>
                        <a:t>ss</a:t>
                      </a:r>
                      <a:endParaRPr lang="en-GB" sz="1100" b="1" dirty="0">
                        <a:solidFill>
                          <a:srgbClr val="FF0000"/>
                        </a:solidFill>
                      </a:endParaRPr>
                    </a:p>
                  </a:txBody>
                  <a:tcPr marL="68580" marR="68580" marT="34290" marB="34290"/>
                </a:tc>
                <a:tc>
                  <a:txBody>
                    <a:bodyPr/>
                    <a:lstStyle/>
                    <a:p>
                      <a:pPr algn="ctr"/>
                      <a:r>
                        <a:rPr lang="en-GB" sz="1500" b="1" dirty="0" smtClean="0">
                          <a:solidFill>
                            <a:srgbClr val="00B0F0"/>
                          </a:solidFill>
                        </a:rPr>
                        <a:t>Business</a:t>
                      </a:r>
                    </a:p>
                    <a:p>
                      <a:pPr algn="ctr"/>
                      <a:r>
                        <a:rPr lang="en-GB" sz="1100" b="0" dirty="0" smtClean="0">
                          <a:solidFill>
                            <a:schemeClr val="tx1"/>
                          </a:solidFill>
                        </a:rPr>
                        <a:t>Bu</a:t>
                      </a:r>
                      <a:r>
                        <a:rPr lang="en-GB" sz="1100" b="1" dirty="0" smtClean="0">
                          <a:solidFill>
                            <a:srgbClr val="FF0000"/>
                          </a:solidFill>
                        </a:rPr>
                        <a:t>s in </a:t>
                      </a:r>
                      <a:r>
                        <a:rPr lang="en-GB" sz="1100" b="0" dirty="0" err="1" smtClean="0">
                          <a:solidFill>
                            <a:schemeClr val="tx1"/>
                          </a:solidFill>
                        </a:rPr>
                        <a:t>ess</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Knowledge</a:t>
                      </a:r>
                    </a:p>
                    <a:p>
                      <a:pPr algn="ctr"/>
                      <a:r>
                        <a:rPr lang="en-GB" sz="1100" b="0" dirty="0" smtClean="0">
                          <a:solidFill>
                            <a:schemeClr val="tx1"/>
                          </a:solidFill>
                        </a:rPr>
                        <a:t>Know </a:t>
                      </a:r>
                      <a:r>
                        <a:rPr lang="en-GB" sz="1100" b="1" dirty="0" smtClean="0">
                          <a:solidFill>
                            <a:srgbClr val="FF0000"/>
                          </a:solidFill>
                        </a:rPr>
                        <a:t>led</a:t>
                      </a:r>
                      <a:r>
                        <a:rPr lang="en-GB" sz="1100" b="0" dirty="0" smtClean="0">
                          <a:solidFill>
                            <a:schemeClr val="tx1"/>
                          </a:solidFill>
                        </a:rPr>
                        <a:t> </a:t>
                      </a:r>
                      <a:r>
                        <a:rPr lang="en-GB" sz="1100" b="0" dirty="0" err="1" smtClean="0">
                          <a:solidFill>
                            <a:schemeClr val="tx1"/>
                          </a:solidFill>
                        </a:rPr>
                        <a:t>ge</a:t>
                      </a:r>
                      <a:r>
                        <a:rPr lang="en-GB" sz="1100" b="0" dirty="0" smtClean="0">
                          <a:solidFill>
                            <a:schemeClr val="tx1"/>
                          </a:solidFill>
                        </a:rPr>
                        <a:t> </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Unnecessary</a:t>
                      </a:r>
                    </a:p>
                    <a:p>
                      <a:pPr algn="ctr"/>
                      <a:r>
                        <a:rPr lang="en-GB" sz="1100" b="0" dirty="0" err="1" smtClean="0">
                          <a:solidFill>
                            <a:schemeClr val="tx1"/>
                          </a:solidFill>
                        </a:rPr>
                        <a:t>U</a:t>
                      </a:r>
                      <a:r>
                        <a:rPr lang="en-GB" sz="1100" b="1" dirty="0" err="1" smtClean="0">
                          <a:solidFill>
                            <a:srgbClr val="FF0000"/>
                          </a:solidFill>
                        </a:rPr>
                        <a:t>nn</a:t>
                      </a:r>
                      <a:r>
                        <a:rPr lang="en-GB" sz="1100" b="0" dirty="0" smtClean="0">
                          <a:solidFill>
                            <a:schemeClr val="tx1"/>
                          </a:solidFill>
                        </a:rPr>
                        <a:t> e </a:t>
                      </a:r>
                      <a:r>
                        <a:rPr lang="en-GB" sz="1100" b="0" dirty="0" err="1" smtClean="0">
                          <a:solidFill>
                            <a:schemeClr val="tx1"/>
                          </a:solidFill>
                        </a:rPr>
                        <a:t>ce</a:t>
                      </a:r>
                      <a:r>
                        <a:rPr lang="en-GB" sz="1100" b="0" dirty="0" smtClean="0">
                          <a:solidFill>
                            <a:schemeClr val="tx1"/>
                          </a:solidFill>
                        </a:rPr>
                        <a:t> </a:t>
                      </a:r>
                      <a:r>
                        <a:rPr lang="en-GB" sz="1100" b="1" dirty="0" err="1" smtClean="0">
                          <a:solidFill>
                            <a:srgbClr val="FF0000"/>
                          </a:solidFill>
                        </a:rPr>
                        <a:t>ss</a:t>
                      </a:r>
                      <a:r>
                        <a:rPr lang="en-GB" sz="1100" b="0" dirty="0" err="1" smtClean="0">
                          <a:solidFill>
                            <a:schemeClr val="tx1"/>
                          </a:solidFill>
                        </a:rPr>
                        <a:t>ary</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Beginning</a:t>
                      </a:r>
                    </a:p>
                    <a:p>
                      <a:pPr algn="ctr"/>
                      <a:r>
                        <a:rPr lang="en-GB" sz="1100" b="0" dirty="0" smtClean="0">
                          <a:solidFill>
                            <a:schemeClr val="tx1"/>
                          </a:solidFill>
                        </a:rPr>
                        <a:t>Be </a:t>
                      </a:r>
                      <a:r>
                        <a:rPr lang="en-GB" sz="1100" b="0" dirty="0" err="1" smtClean="0">
                          <a:solidFill>
                            <a:schemeClr val="tx1"/>
                          </a:solidFill>
                        </a:rPr>
                        <a:t>gi</a:t>
                      </a:r>
                      <a:r>
                        <a:rPr lang="en-GB" sz="1100" b="1" dirty="0" err="1" smtClean="0">
                          <a:solidFill>
                            <a:srgbClr val="FF0000"/>
                          </a:solidFill>
                        </a:rPr>
                        <a:t>nn</a:t>
                      </a:r>
                      <a:r>
                        <a:rPr lang="en-GB" sz="1100" b="0" dirty="0" smtClean="0">
                          <a:solidFill>
                            <a:schemeClr val="tx1"/>
                          </a:solidFill>
                        </a:rPr>
                        <a:t> </a:t>
                      </a:r>
                      <a:r>
                        <a:rPr lang="en-GB" sz="1100" b="0" dirty="0" err="1" smtClean="0">
                          <a:solidFill>
                            <a:schemeClr val="tx1"/>
                          </a:solidFill>
                        </a:rPr>
                        <a:t>ing</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Irresistible </a:t>
                      </a:r>
                    </a:p>
                    <a:p>
                      <a:pPr algn="ctr"/>
                      <a:r>
                        <a:rPr lang="en-GB" sz="1100" b="0" dirty="0" err="1" smtClean="0">
                          <a:solidFill>
                            <a:schemeClr val="tx1"/>
                          </a:solidFill>
                        </a:rPr>
                        <a:t>Irre</a:t>
                      </a:r>
                      <a:r>
                        <a:rPr lang="en-GB" sz="1100" b="0" dirty="0" smtClean="0">
                          <a:solidFill>
                            <a:schemeClr val="tx1"/>
                          </a:solidFill>
                        </a:rPr>
                        <a:t> </a:t>
                      </a:r>
                      <a:r>
                        <a:rPr lang="en-GB" sz="1100" b="0" dirty="0" err="1" smtClean="0">
                          <a:solidFill>
                            <a:schemeClr val="tx1"/>
                          </a:solidFill>
                        </a:rPr>
                        <a:t>sist</a:t>
                      </a:r>
                      <a:r>
                        <a:rPr lang="en-GB" sz="1100" b="0" dirty="0" smtClean="0">
                          <a:solidFill>
                            <a:schemeClr val="tx1"/>
                          </a:solidFill>
                        </a:rPr>
                        <a:t> </a:t>
                      </a:r>
                      <a:r>
                        <a:rPr lang="en-GB" sz="1100" b="1" dirty="0" err="1" smtClean="0">
                          <a:solidFill>
                            <a:srgbClr val="FF0000"/>
                          </a:solidFill>
                        </a:rPr>
                        <a:t>ible</a:t>
                      </a:r>
                      <a:r>
                        <a:rPr lang="en-GB" sz="1100" b="1" dirty="0" smtClean="0">
                          <a:solidFill>
                            <a:srgbClr val="FF0000"/>
                          </a:solidFill>
                        </a:rPr>
                        <a:t> </a:t>
                      </a:r>
                      <a:endParaRPr lang="en-GB" sz="1100" b="1" dirty="0">
                        <a:solidFill>
                          <a:srgbClr val="FF0000"/>
                        </a:solidFill>
                      </a:endParaRPr>
                    </a:p>
                  </a:txBody>
                  <a:tcPr marL="68580" marR="68580" marT="34290" marB="34290"/>
                </a:tc>
              </a:tr>
              <a:tr h="457200">
                <a:tc>
                  <a:txBody>
                    <a:bodyPr/>
                    <a:lstStyle/>
                    <a:p>
                      <a:pPr algn="ctr"/>
                      <a:r>
                        <a:rPr lang="en-GB" sz="1500" b="1" dirty="0" smtClean="0">
                          <a:solidFill>
                            <a:srgbClr val="00B0F0"/>
                          </a:solidFill>
                        </a:rPr>
                        <a:t>Disappoint </a:t>
                      </a:r>
                    </a:p>
                    <a:p>
                      <a:pPr algn="ctr"/>
                      <a:r>
                        <a:rPr lang="en-GB" sz="1100" b="0" dirty="0" smtClean="0">
                          <a:solidFill>
                            <a:schemeClr val="tx1"/>
                          </a:solidFill>
                        </a:rPr>
                        <a:t>Dis </a:t>
                      </a:r>
                      <a:r>
                        <a:rPr lang="en-GB" sz="1100" b="1" dirty="0" err="1" smtClean="0">
                          <a:solidFill>
                            <a:srgbClr val="FF0000"/>
                          </a:solidFill>
                        </a:rPr>
                        <a:t>a</a:t>
                      </a:r>
                      <a:r>
                        <a:rPr lang="en-GB" sz="1100" b="1" baseline="0" dirty="0" err="1" smtClean="0">
                          <a:solidFill>
                            <a:srgbClr val="FF0000"/>
                          </a:solidFill>
                        </a:rPr>
                        <a:t>p</a:t>
                      </a:r>
                      <a:r>
                        <a:rPr lang="en-GB" sz="1100" b="1" baseline="0" dirty="0" smtClean="0">
                          <a:solidFill>
                            <a:srgbClr val="FF0000"/>
                          </a:solidFill>
                        </a:rPr>
                        <a:t> p</a:t>
                      </a:r>
                      <a:r>
                        <a:rPr lang="en-GB" sz="1100" b="0" baseline="0" dirty="0" smtClean="0">
                          <a:solidFill>
                            <a:schemeClr val="tx1"/>
                          </a:solidFill>
                        </a:rPr>
                        <a:t>oint</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Calendar</a:t>
                      </a:r>
                    </a:p>
                    <a:p>
                      <a:pPr algn="ctr"/>
                      <a:r>
                        <a:rPr lang="en-GB" sz="1100" b="0" dirty="0" smtClean="0">
                          <a:solidFill>
                            <a:schemeClr val="tx1"/>
                          </a:solidFill>
                        </a:rPr>
                        <a:t>Cal </a:t>
                      </a:r>
                      <a:r>
                        <a:rPr lang="en-GB" sz="1100" b="1" dirty="0" err="1" smtClean="0">
                          <a:solidFill>
                            <a:srgbClr val="FF0000"/>
                          </a:solidFill>
                        </a:rPr>
                        <a:t>en</a:t>
                      </a:r>
                      <a:r>
                        <a:rPr lang="en-GB" sz="1100" b="0" dirty="0" smtClean="0">
                          <a:solidFill>
                            <a:schemeClr val="tx1"/>
                          </a:solidFill>
                        </a:rPr>
                        <a:t> </a:t>
                      </a:r>
                      <a:r>
                        <a:rPr lang="en-GB" sz="1100" b="0" dirty="0" err="1" smtClean="0">
                          <a:solidFill>
                            <a:schemeClr val="tx1"/>
                          </a:solidFill>
                        </a:rPr>
                        <a:t>d</a:t>
                      </a:r>
                      <a:r>
                        <a:rPr lang="en-GB" sz="1100" b="1" dirty="0" err="1" smtClean="0">
                          <a:solidFill>
                            <a:srgbClr val="FF0000"/>
                          </a:solidFill>
                        </a:rPr>
                        <a:t>a</a:t>
                      </a:r>
                      <a:r>
                        <a:rPr lang="en-GB" sz="1100" b="0" dirty="0" err="1" smtClean="0">
                          <a:solidFill>
                            <a:schemeClr val="tx1"/>
                          </a:solidFill>
                        </a:rPr>
                        <a:t>r</a:t>
                      </a:r>
                      <a:r>
                        <a:rPr lang="en-GB" sz="1100" b="0" dirty="0" smtClean="0">
                          <a:solidFill>
                            <a:schemeClr val="tx1"/>
                          </a:solidFill>
                        </a:rPr>
                        <a:t> </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Occasion</a:t>
                      </a:r>
                    </a:p>
                    <a:p>
                      <a:pPr algn="ctr"/>
                      <a:r>
                        <a:rPr lang="en-GB" sz="1100" b="0" dirty="0" smtClean="0">
                          <a:solidFill>
                            <a:schemeClr val="tx1"/>
                          </a:solidFill>
                        </a:rPr>
                        <a:t>O </a:t>
                      </a:r>
                      <a:r>
                        <a:rPr lang="en-GB" sz="1100" b="1" dirty="0" err="1" smtClean="0">
                          <a:solidFill>
                            <a:srgbClr val="FF0000"/>
                          </a:solidFill>
                        </a:rPr>
                        <a:t>cc</a:t>
                      </a:r>
                      <a:r>
                        <a:rPr lang="en-GB" sz="1100" b="0" dirty="0" err="1" smtClean="0">
                          <a:solidFill>
                            <a:schemeClr val="tx1"/>
                          </a:solidFill>
                        </a:rPr>
                        <a:t>a</a:t>
                      </a:r>
                      <a:r>
                        <a:rPr lang="en-GB" sz="1100" b="0" dirty="0" smtClean="0">
                          <a:solidFill>
                            <a:schemeClr val="tx1"/>
                          </a:solidFill>
                        </a:rPr>
                        <a:t> </a:t>
                      </a:r>
                      <a:r>
                        <a:rPr lang="en-GB" sz="1100" b="1" dirty="0" err="1" smtClean="0">
                          <a:solidFill>
                            <a:srgbClr val="FF0000"/>
                          </a:solidFill>
                        </a:rPr>
                        <a:t>s</a:t>
                      </a:r>
                      <a:r>
                        <a:rPr lang="en-GB" sz="1100" b="0" dirty="0" err="1" smtClean="0">
                          <a:solidFill>
                            <a:schemeClr val="tx1"/>
                          </a:solidFill>
                        </a:rPr>
                        <a:t>ion</a:t>
                      </a:r>
                      <a:r>
                        <a:rPr lang="en-GB" sz="1100" b="0" dirty="0" smtClean="0">
                          <a:solidFill>
                            <a:schemeClr val="tx1"/>
                          </a:solidFill>
                        </a:rPr>
                        <a:t> </a:t>
                      </a:r>
                      <a:endParaRPr lang="en-GB" sz="1100" b="0" dirty="0">
                        <a:solidFill>
                          <a:schemeClr val="tx1"/>
                        </a:solidFill>
                      </a:endParaRPr>
                    </a:p>
                  </a:txBody>
                  <a:tcPr marL="68580" marR="68580" marT="34290" marB="34290"/>
                </a:tc>
              </a:tr>
              <a:tr h="457200">
                <a:tc>
                  <a:txBody>
                    <a:bodyPr/>
                    <a:lstStyle/>
                    <a:p>
                      <a:pPr algn="ctr"/>
                      <a:r>
                        <a:rPr lang="en-GB" sz="1500" b="1" dirty="0" smtClean="0">
                          <a:solidFill>
                            <a:srgbClr val="00B0F0"/>
                          </a:solidFill>
                        </a:rPr>
                        <a:t>Achieve</a:t>
                      </a:r>
                    </a:p>
                    <a:p>
                      <a:pPr algn="ctr"/>
                      <a:r>
                        <a:rPr lang="en-GB" sz="1100" b="0" dirty="0" smtClean="0">
                          <a:solidFill>
                            <a:schemeClr val="tx1"/>
                          </a:solidFill>
                        </a:rPr>
                        <a:t>Ach </a:t>
                      </a:r>
                      <a:r>
                        <a:rPr lang="en-GB" sz="1100" b="1" dirty="0" err="1" smtClean="0">
                          <a:solidFill>
                            <a:srgbClr val="FF0000"/>
                          </a:solidFill>
                        </a:rPr>
                        <a:t>ie</a:t>
                      </a:r>
                      <a:r>
                        <a:rPr lang="en-GB" sz="1100" b="0" dirty="0" smtClean="0">
                          <a:solidFill>
                            <a:schemeClr val="tx1"/>
                          </a:solidFill>
                        </a:rPr>
                        <a:t> </a:t>
                      </a:r>
                      <a:r>
                        <a:rPr lang="en-GB" sz="1100" b="0" dirty="0" err="1" smtClean="0">
                          <a:solidFill>
                            <a:schemeClr val="tx1"/>
                          </a:solidFill>
                        </a:rPr>
                        <a:t>ve</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Familiar</a:t>
                      </a:r>
                    </a:p>
                    <a:p>
                      <a:pPr algn="ctr"/>
                      <a:r>
                        <a:rPr lang="en-GB" sz="1100" b="0" dirty="0" smtClean="0">
                          <a:solidFill>
                            <a:schemeClr val="tx1"/>
                          </a:solidFill>
                        </a:rPr>
                        <a:t>Fam </a:t>
                      </a:r>
                      <a:r>
                        <a:rPr lang="en-GB" sz="1100" b="1" dirty="0" err="1" smtClean="0">
                          <a:solidFill>
                            <a:srgbClr val="FF0000"/>
                          </a:solidFill>
                        </a:rPr>
                        <a:t>i</a:t>
                      </a:r>
                      <a:r>
                        <a:rPr lang="en-GB" sz="1100" b="0" dirty="0" err="1" smtClean="0">
                          <a:solidFill>
                            <a:schemeClr val="tx1"/>
                          </a:solidFill>
                        </a:rPr>
                        <a:t>l</a:t>
                      </a:r>
                      <a:r>
                        <a:rPr lang="en-GB" sz="1100" b="0" dirty="0" smtClean="0">
                          <a:solidFill>
                            <a:schemeClr val="tx1"/>
                          </a:solidFill>
                        </a:rPr>
                        <a:t> </a:t>
                      </a:r>
                      <a:r>
                        <a:rPr lang="en-GB" sz="1100" b="1" dirty="0" err="1" smtClean="0">
                          <a:solidFill>
                            <a:srgbClr val="FF0000"/>
                          </a:solidFill>
                        </a:rPr>
                        <a:t>ia</a:t>
                      </a:r>
                      <a:r>
                        <a:rPr lang="en-GB" sz="1100" b="0" dirty="0" err="1" smtClean="0">
                          <a:solidFill>
                            <a:schemeClr val="tx1"/>
                          </a:solidFill>
                        </a:rPr>
                        <a:t>r</a:t>
                      </a:r>
                      <a:endParaRPr lang="en-GB" sz="1100" b="0" dirty="0">
                        <a:solidFill>
                          <a:schemeClr val="tx1"/>
                        </a:solidFill>
                      </a:endParaRPr>
                    </a:p>
                  </a:txBody>
                  <a:tcPr marL="68580" marR="68580" marT="34290" marB="34290"/>
                </a:tc>
                <a:tc>
                  <a:txBody>
                    <a:bodyPr/>
                    <a:lstStyle/>
                    <a:p>
                      <a:pPr algn="ctr"/>
                      <a:r>
                        <a:rPr lang="en-GB" sz="1500" b="1" dirty="0" smtClean="0">
                          <a:solidFill>
                            <a:srgbClr val="00B0F0"/>
                          </a:solidFill>
                        </a:rPr>
                        <a:t>Receive </a:t>
                      </a:r>
                    </a:p>
                    <a:p>
                      <a:pPr algn="ctr"/>
                      <a:r>
                        <a:rPr lang="en-GB" sz="1100" b="0" dirty="0" smtClean="0">
                          <a:solidFill>
                            <a:schemeClr val="tx1"/>
                          </a:solidFill>
                        </a:rPr>
                        <a:t>Re </a:t>
                      </a:r>
                      <a:r>
                        <a:rPr lang="en-GB" sz="1100" b="0" dirty="0" err="1" smtClean="0">
                          <a:solidFill>
                            <a:schemeClr val="tx1"/>
                          </a:solidFill>
                        </a:rPr>
                        <a:t>c</a:t>
                      </a:r>
                      <a:r>
                        <a:rPr lang="en-GB" sz="1100" b="1" dirty="0" err="1" smtClean="0">
                          <a:solidFill>
                            <a:srgbClr val="FF0000"/>
                          </a:solidFill>
                        </a:rPr>
                        <a:t>ei</a:t>
                      </a:r>
                      <a:r>
                        <a:rPr lang="en-GB" sz="1100" b="0" dirty="0" err="1" smtClean="0">
                          <a:solidFill>
                            <a:schemeClr val="tx1"/>
                          </a:solidFill>
                        </a:rPr>
                        <a:t>ve</a:t>
                      </a:r>
                      <a:r>
                        <a:rPr lang="en-GB" sz="1100" b="0" dirty="0" smtClean="0">
                          <a:solidFill>
                            <a:schemeClr val="tx1"/>
                          </a:solidFill>
                        </a:rPr>
                        <a:t> </a:t>
                      </a:r>
                      <a:endParaRPr lang="en-GB" sz="1100" b="0" dirty="0">
                        <a:solidFill>
                          <a:schemeClr val="tx1"/>
                        </a:solidFill>
                      </a:endParaRPr>
                    </a:p>
                  </a:txBody>
                  <a:tcPr marL="68580" marR="68580" marT="34290" marB="34290"/>
                </a:tc>
              </a:tr>
            </a:tbl>
          </a:graphicData>
        </a:graphic>
      </p:graphicFrame>
      <p:sp>
        <p:nvSpPr>
          <p:cNvPr id="4" name="Rectangle 3"/>
          <p:cNvSpPr/>
          <p:nvPr/>
        </p:nvSpPr>
        <p:spPr>
          <a:xfrm>
            <a:off x="2175219" y="1063061"/>
            <a:ext cx="5652787" cy="339580"/>
          </a:xfrm>
          <a:prstGeom prst="rect">
            <a:avLst/>
          </a:prstGeom>
        </p:spPr>
        <p:txBody>
          <a:bodyPr wrap="square">
            <a:spAutoFit/>
          </a:bodyPr>
          <a:lstStyle/>
          <a:p>
            <a:pPr>
              <a:lnSpc>
                <a:spcPct val="119000"/>
              </a:lnSpc>
              <a:spcAft>
                <a:spcPts val="450"/>
              </a:spcAft>
            </a:pPr>
            <a:r>
              <a:rPr lang="en-GB" sz="1350" b="1" kern="1400" dirty="0">
                <a:solidFill>
                  <a:srgbClr val="000099"/>
                </a:solidFill>
                <a:latin typeface="Comic Sans MS" panose="030F0702030302020204" pitchFamily="66" charset="0"/>
              </a:rPr>
              <a:t>Term 1b Writing focus: Common spelling mistakes. </a:t>
            </a:r>
            <a:endParaRPr lang="en-GB" sz="788" kern="1400" dirty="0">
              <a:solidFill>
                <a:srgbClr val="000000"/>
              </a:solidFill>
              <a:latin typeface="Calibri" panose="020F0502020204030204" pitchFamily="34" charset="0"/>
            </a:endParaRPr>
          </a:p>
        </p:txBody>
      </p:sp>
      <p:pic>
        <p:nvPicPr>
          <p:cNvPr id="1026" name="Picture 2" descr="Ghost-Writing-iStock_000014841485Lar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602" y="1149828"/>
            <a:ext cx="782460" cy="782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descr="Ghost-Writing-iStock_000014841485Lar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45919" y="1149828"/>
            <a:ext cx="781389" cy="782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7284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783" t="16977" r="17099" b="10284"/>
          <a:stretch/>
        </p:blipFill>
        <p:spPr>
          <a:xfrm>
            <a:off x="698156" y="919035"/>
            <a:ext cx="7105136" cy="5002109"/>
          </a:xfrm>
          <a:prstGeom prst="rect">
            <a:avLst/>
          </a:prstGeom>
        </p:spPr>
      </p:pic>
    </p:spTree>
    <p:extLst>
      <p:ext uri="{BB962C8B-B14F-4D97-AF65-F5344CB8AC3E}">
        <p14:creationId xmlns:p14="http://schemas.microsoft.com/office/powerpoint/2010/main" val="97374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00"/>
          <a:stretch/>
        </p:blipFill>
        <p:spPr>
          <a:xfrm>
            <a:off x="323528" y="548680"/>
            <a:ext cx="8572500" cy="6309320"/>
          </a:xfrm>
          <a:prstGeom prst="rect">
            <a:avLst/>
          </a:prstGeom>
        </p:spPr>
      </p:pic>
      <p:sp>
        <p:nvSpPr>
          <p:cNvPr id="3" name="Rectangle 2"/>
          <p:cNvSpPr/>
          <p:nvPr/>
        </p:nvSpPr>
        <p:spPr>
          <a:xfrm>
            <a:off x="302217" y="209100"/>
            <a:ext cx="5652787" cy="322974"/>
          </a:xfrm>
          <a:prstGeom prst="rect">
            <a:avLst/>
          </a:prstGeom>
        </p:spPr>
        <p:txBody>
          <a:bodyPr wrap="square">
            <a:spAutoFit/>
          </a:bodyPr>
          <a:lstStyle/>
          <a:p>
            <a:pPr>
              <a:lnSpc>
                <a:spcPct val="119000"/>
              </a:lnSpc>
              <a:spcAft>
                <a:spcPts val="450"/>
              </a:spcAft>
            </a:pPr>
            <a:r>
              <a:rPr lang="en-GB" sz="1350" b="1" kern="1400" dirty="0">
                <a:solidFill>
                  <a:srgbClr val="000099"/>
                </a:solidFill>
                <a:latin typeface="Comic Sans MS" panose="030F0702030302020204" pitchFamily="66" charset="0"/>
              </a:rPr>
              <a:t>Term 1b Writing focus: </a:t>
            </a:r>
            <a:r>
              <a:rPr lang="en-GB" sz="1350" b="1" kern="1400" dirty="0" smtClean="0">
                <a:solidFill>
                  <a:srgbClr val="000099"/>
                </a:solidFill>
                <a:latin typeface="Comic Sans MS" panose="030F0702030302020204" pitchFamily="66" charset="0"/>
              </a:rPr>
              <a:t>Homophones</a:t>
            </a:r>
            <a:endParaRPr lang="en-GB" sz="788" kern="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56588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yberall-access.com/uploads/9/3/0/5/9305505/79837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1190625" cy="11858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7" y="292006"/>
            <a:ext cx="8314431" cy="1477328"/>
          </a:xfrm>
          <a:prstGeom prst="rect">
            <a:avLst/>
          </a:prstGeom>
          <a:noFill/>
          <a:ln>
            <a:solidFill>
              <a:srgbClr val="00B050"/>
            </a:solidFill>
          </a:ln>
        </p:spPr>
        <p:txBody>
          <a:bodyPr wrap="square" rtlCol="0">
            <a:spAutoFit/>
          </a:bodyPr>
          <a:lstStyle/>
          <a:p>
            <a:r>
              <a:rPr lang="en-GB" b="1" dirty="0"/>
              <a:t>	</a:t>
            </a:r>
            <a:r>
              <a:rPr lang="en-GB" b="1" u="sng" dirty="0" smtClean="0"/>
              <a:t>Lesson evaluation</a:t>
            </a:r>
          </a:p>
          <a:p>
            <a:endParaRPr lang="en-GB" b="1" u="sng" dirty="0"/>
          </a:p>
          <a:p>
            <a:endParaRPr lang="en-GB" b="1" u="sng" dirty="0" smtClean="0"/>
          </a:p>
          <a:p>
            <a:endParaRPr lang="en-GB" b="1" u="sng" dirty="0"/>
          </a:p>
          <a:p>
            <a:endParaRPr lang="en-GB" b="1" u="sng" dirty="0"/>
          </a:p>
        </p:txBody>
      </p:sp>
    </p:spTree>
    <p:extLst>
      <p:ext uri="{BB962C8B-B14F-4D97-AF65-F5344CB8AC3E}">
        <p14:creationId xmlns:p14="http://schemas.microsoft.com/office/powerpoint/2010/main" val="249411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 y="0"/>
            <a:ext cx="9144125" cy="6924973"/>
          </a:xfrm>
          <a:prstGeom prst="rect">
            <a:avLst/>
          </a:prstGeom>
          <a:noFill/>
        </p:spPr>
        <p:txBody>
          <a:bodyPr wrap="square" rtlCol="0">
            <a:spAutoFit/>
          </a:bodyPr>
          <a:lstStyle/>
          <a:p>
            <a:r>
              <a:rPr lang="en-GB" sz="3200" u="sng" dirty="0" smtClean="0">
                <a:solidFill>
                  <a:srgbClr val="7030A0"/>
                </a:solidFill>
              </a:rPr>
              <a:t>Title: </a:t>
            </a:r>
            <a:r>
              <a:rPr lang="en-GB" sz="3200" u="sng" dirty="0" smtClean="0">
                <a:solidFill>
                  <a:srgbClr val="7030A0"/>
                </a:solidFill>
              </a:rPr>
              <a:t>External Factors</a:t>
            </a:r>
            <a:endParaRPr lang="en-GB" sz="3200" u="sng" dirty="0" smtClean="0">
              <a:solidFill>
                <a:srgbClr val="7030A0"/>
              </a:solidFill>
            </a:endParaRPr>
          </a:p>
          <a:p>
            <a:endParaRPr lang="en-GB" sz="3200" u="sng" dirty="0"/>
          </a:p>
          <a:p>
            <a:r>
              <a:rPr lang="en-GB" sz="3200" dirty="0" smtClean="0"/>
              <a:t>LO: To </a:t>
            </a:r>
            <a:r>
              <a:rPr lang="en-GB" sz="3200" dirty="0" smtClean="0"/>
              <a:t>investigate how changes in cost and legislation (laws) impact on an enterprise.</a:t>
            </a:r>
            <a:endParaRPr lang="en-GB" sz="3200" dirty="0" smtClean="0"/>
          </a:p>
          <a:p>
            <a:endParaRPr lang="en-GB" sz="3200" dirty="0"/>
          </a:p>
          <a:p>
            <a:r>
              <a:rPr lang="en-GB" sz="3200" dirty="0"/>
              <a:t>Success criteria:</a:t>
            </a:r>
          </a:p>
          <a:p>
            <a:pPr marL="457200" indent="-457200">
              <a:buFont typeface="Arial" panose="020B0604020202020204" pitchFamily="34" charset="0"/>
              <a:buChar char="•"/>
            </a:pPr>
            <a:r>
              <a:rPr lang="en-GB" sz="3200" dirty="0">
                <a:solidFill>
                  <a:srgbClr val="FF0000"/>
                </a:solidFill>
              </a:rPr>
              <a:t>I </a:t>
            </a:r>
            <a:r>
              <a:rPr lang="en-GB" sz="3200" dirty="0" smtClean="0">
                <a:solidFill>
                  <a:srgbClr val="FF0000"/>
                </a:solidFill>
              </a:rPr>
              <a:t>can </a:t>
            </a:r>
            <a:r>
              <a:rPr lang="en-GB" sz="3200" dirty="0" smtClean="0">
                <a:solidFill>
                  <a:srgbClr val="FF0000"/>
                </a:solidFill>
              </a:rPr>
              <a:t>explain how the costs of marketing and selling may change and impact on an enterprise</a:t>
            </a:r>
            <a:endParaRPr lang="en-GB" sz="3200" dirty="0">
              <a:solidFill>
                <a:srgbClr val="FF0000"/>
              </a:solidFill>
            </a:endParaRPr>
          </a:p>
          <a:p>
            <a:pPr marL="457200" indent="-457200">
              <a:buFont typeface="Arial" panose="020B0604020202020204" pitchFamily="34" charset="0"/>
              <a:buChar char="•"/>
            </a:pPr>
            <a:r>
              <a:rPr lang="en-GB" sz="3200" b="1" dirty="0">
                <a:solidFill>
                  <a:srgbClr val="FFC000"/>
                </a:solidFill>
              </a:rPr>
              <a:t>I </a:t>
            </a:r>
            <a:r>
              <a:rPr lang="en-GB" sz="3200" b="1" dirty="0" smtClean="0">
                <a:solidFill>
                  <a:srgbClr val="FFC000"/>
                </a:solidFill>
              </a:rPr>
              <a:t>can </a:t>
            </a:r>
            <a:r>
              <a:rPr lang="en-GB" sz="3200" b="1" dirty="0" smtClean="0">
                <a:solidFill>
                  <a:srgbClr val="FFC000"/>
                </a:solidFill>
              </a:rPr>
              <a:t>explain the impact of changes to wages or VAT may impact on an enterprise</a:t>
            </a:r>
            <a:endParaRPr lang="en-GB" sz="3200" b="1" dirty="0">
              <a:solidFill>
                <a:srgbClr val="FFC000"/>
              </a:solidFill>
            </a:endParaRPr>
          </a:p>
          <a:p>
            <a:pPr marL="457200" indent="-457200">
              <a:buFont typeface="Arial" panose="020B0604020202020204" pitchFamily="34" charset="0"/>
              <a:buChar char="•"/>
            </a:pPr>
            <a:r>
              <a:rPr lang="en-GB" sz="3200" dirty="0">
                <a:solidFill>
                  <a:srgbClr val="00B050"/>
                </a:solidFill>
              </a:rPr>
              <a:t>I </a:t>
            </a:r>
            <a:r>
              <a:rPr lang="en-GB" sz="3200" dirty="0" smtClean="0">
                <a:solidFill>
                  <a:srgbClr val="00B050"/>
                </a:solidFill>
              </a:rPr>
              <a:t>can </a:t>
            </a:r>
            <a:r>
              <a:rPr lang="en-GB" sz="3200" dirty="0" smtClean="0">
                <a:solidFill>
                  <a:srgbClr val="00B050"/>
                </a:solidFill>
              </a:rPr>
              <a:t>explain how the law may change and impact on an enterprise</a:t>
            </a:r>
            <a:endParaRPr lang="en-GB" sz="3200" dirty="0">
              <a:solidFill>
                <a:srgbClr val="00B050"/>
              </a:solidFill>
            </a:endParaRPr>
          </a:p>
          <a:p>
            <a:r>
              <a:rPr lang="en-GB" sz="2000" b="1" dirty="0" smtClean="0">
                <a:solidFill>
                  <a:srgbClr val="0000CC"/>
                </a:solidFill>
              </a:rPr>
              <a:t>Literacy Foci Term 1b</a:t>
            </a:r>
            <a:endParaRPr lang="en-GB" sz="2000" dirty="0" smtClean="0">
              <a:solidFill>
                <a:srgbClr val="0000CC"/>
              </a:solidFill>
            </a:endParaRPr>
          </a:p>
          <a:p>
            <a:r>
              <a:rPr lang="en-GB" sz="2000" dirty="0" smtClean="0">
                <a:solidFill>
                  <a:srgbClr val="0000CC"/>
                </a:solidFill>
              </a:rPr>
              <a:t>Reading: Sequencing</a:t>
            </a:r>
          </a:p>
          <a:p>
            <a:r>
              <a:rPr lang="en-GB" sz="2000" dirty="0" smtClean="0">
                <a:solidFill>
                  <a:srgbClr val="0000CC"/>
                </a:solidFill>
              </a:rPr>
              <a:t>Writing: homophones and common spelling mistakes</a:t>
            </a:r>
            <a:endParaRPr lang="en-GB" sz="2000" dirty="0">
              <a:solidFill>
                <a:srgbClr val="0000CC"/>
              </a:solidFill>
            </a:endParaRPr>
          </a:p>
        </p:txBody>
      </p:sp>
    </p:spTree>
    <p:extLst>
      <p:ext uri="{BB962C8B-B14F-4D97-AF65-F5344CB8AC3E}">
        <p14:creationId xmlns:p14="http://schemas.microsoft.com/office/powerpoint/2010/main" val="3177815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earchenginejournal.com/wp-content/uploads/2012/04/shutterstock_77869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18" y="194812"/>
            <a:ext cx="1753886" cy="1136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310" y="1410529"/>
            <a:ext cx="3528392" cy="523220"/>
          </a:xfrm>
          <a:prstGeom prst="rect">
            <a:avLst/>
          </a:prstGeom>
          <a:noFill/>
        </p:spPr>
        <p:txBody>
          <a:bodyPr wrap="square" rtlCol="0">
            <a:spAutoFit/>
          </a:bodyPr>
          <a:lstStyle/>
          <a:p>
            <a:r>
              <a:rPr lang="en-GB" sz="2800" dirty="0" smtClean="0">
                <a:solidFill>
                  <a:srgbClr val="FF0000"/>
                </a:solidFill>
              </a:rPr>
              <a:t>A</a:t>
            </a:r>
            <a:r>
              <a:rPr lang="en-GB" sz="2800" dirty="0" smtClean="0">
                <a:solidFill>
                  <a:srgbClr val="00B0F0"/>
                </a:solidFill>
              </a:rPr>
              <a:t>c</a:t>
            </a:r>
            <a:r>
              <a:rPr lang="en-GB" sz="2800" dirty="0" smtClean="0">
                <a:solidFill>
                  <a:srgbClr val="00B050"/>
                </a:solidFill>
              </a:rPr>
              <a:t>t</a:t>
            </a:r>
            <a:r>
              <a:rPr lang="en-GB" sz="2800" dirty="0" smtClean="0">
                <a:solidFill>
                  <a:srgbClr val="00B0F0"/>
                </a:solidFill>
              </a:rPr>
              <a:t>i</a:t>
            </a:r>
            <a:r>
              <a:rPr lang="en-GB" sz="2800" dirty="0" smtClean="0">
                <a:solidFill>
                  <a:srgbClr val="FF0000"/>
                </a:solidFill>
              </a:rPr>
              <a:t>v</a:t>
            </a:r>
            <a:r>
              <a:rPr lang="en-GB" sz="2800" dirty="0" smtClean="0">
                <a:solidFill>
                  <a:srgbClr val="00B050"/>
                </a:solidFill>
              </a:rPr>
              <a:t>a</a:t>
            </a:r>
            <a:r>
              <a:rPr lang="en-GB" sz="2800" dirty="0" smtClean="0">
                <a:solidFill>
                  <a:srgbClr val="00B0F0"/>
                </a:solidFill>
              </a:rPr>
              <a:t>t</a:t>
            </a:r>
            <a:r>
              <a:rPr lang="en-GB" sz="2800" dirty="0" smtClean="0">
                <a:solidFill>
                  <a:srgbClr val="FF0000"/>
                </a:solidFill>
              </a:rPr>
              <a:t>e</a:t>
            </a:r>
            <a:endParaRPr lang="en-GB" sz="2800" dirty="0">
              <a:solidFill>
                <a:srgbClr val="FF0000"/>
              </a:solidFill>
            </a:endParaRPr>
          </a:p>
        </p:txBody>
      </p:sp>
      <p:sp>
        <p:nvSpPr>
          <p:cNvPr id="5" name="Rectangle 4"/>
          <p:cNvSpPr/>
          <p:nvPr/>
        </p:nvSpPr>
        <p:spPr>
          <a:xfrm>
            <a:off x="2051720" y="240978"/>
            <a:ext cx="6928912" cy="954107"/>
          </a:xfrm>
          <a:prstGeom prst="rect">
            <a:avLst/>
          </a:prstGeom>
        </p:spPr>
        <p:txBody>
          <a:bodyPr wrap="square">
            <a:spAutoFit/>
          </a:bodyPr>
          <a:lstStyle/>
          <a:p>
            <a:r>
              <a:rPr lang="en-GB" sz="2800" dirty="0" smtClean="0">
                <a:solidFill>
                  <a:srgbClr val="000000"/>
                </a:solidFill>
              </a:rPr>
              <a:t>If VAT rises from 20% to 21%; how could this impact on an enterprise?</a:t>
            </a:r>
            <a:endParaRPr lang="en-GB" sz="2800" dirty="0" smtClean="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0" y="1915168"/>
            <a:ext cx="5688826" cy="473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20801" y="2574813"/>
            <a:ext cx="3059831" cy="3416320"/>
          </a:xfrm>
          <a:prstGeom prst="rect">
            <a:avLst/>
          </a:prstGeom>
          <a:noFill/>
        </p:spPr>
        <p:txBody>
          <a:bodyPr wrap="square" rtlCol="0">
            <a:spAutoFit/>
          </a:bodyPr>
          <a:lstStyle/>
          <a:p>
            <a:r>
              <a:rPr lang="en-GB" sz="2400" dirty="0"/>
              <a:t>P</a:t>
            </a:r>
            <a:r>
              <a:rPr lang="en-GB" sz="2400" dirty="0" smtClean="0"/>
              <a:t>rice is £100</a:t>
            </a:r>
          </a:p>
          <a:p>
            <a:r>
              <a:rPr lang="en-GB" sz="2400" dirty="0"/>
              <a:t>+</a:t>
            </a:r>
            <a:r>
              <a:rPr lang="en-GB" sz="2400" dirty="0" smtClean="0"/>
              <a:t>20% VAT £20  to the government.</a:t>
            </a:r>
          </a:p>
          <a:p>
            <a:r>
              <a:rPr lang="en-GB" sz="2400" dirty="0" smtClean="0"/>
              <a:t>= Sells for £120</a:t>
            </a:r>
          </a:p>
          <a:p>
            <a:endParaRPr lang="en-GB" sz="2400" dirty="0"/>
          </a:p>
          <a:p>
            <a:r>
              <a:rPr lang="en-GB" sz="2400" dirty="0" smtClean="0"/>
              <a:t>Price is £100</a:t>
            </a:r>
            <a:endParaRPr lang="en-GB" sz="2400" dirty="0"/>
          </a:p>
          <a:p>
            <a:r>
              <a:rPr lang="en-GB" sz="2400" dirty="0" smtClean="0"/>
              <a:t>+21%  VAT £21 to government</a:t>
            </a:r>
          </a:p>
          <a:p>
            <a:r>
              <a:rPr lang="en-GB" sz="2400" dirty="0" smtClean="0"/>
              <a:t>=Sells for £121</a:t>
            </a:r>
          </a:p>
        </p:txBody>
      </p:sp>
    </p:spTree>
    <p:extLst>
      <p:ext uri="{BB962C8B-B14F-4D97-AF65-F5344CB8AC3E}">
        <p14:creationId xmlns:p14="http://schemas.microsoft.com/office/powerpoint/2010/main" val="1029576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17" y="2055624"/>
            <a:ext cx="64960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416" y="4332522"/>
            <a:ext cx="5310584" cy="252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4616" y="116632"/>
            <a:ext cx="8279831" cy="1938992"/>
          </a:xfrm>
          <a:prstGeom prst="rect">
            <a:avLst/>
          </a:prstGeom>
        </p:spPr>
        <p:txBody>
          <a:bodyPr wrap="square">
            <a:spAutoFit/>
          </a:bodyPr>
          <a:lstStyle/>
          <a:p>
            <a:r>
              <a:rPr lang="en-GB" sz="2400" dirty="0"/>
              <a:t>The National Minimum Wage (NMW) is the minimum pay per hour most workers under the age of 25 are entitled to by law. The government's National Living Wage (NLW) is the minimum pay per hour most workers aged 25 and over are entitled to by law. </a:t>
            </a:r>
          </a:p>
        </p:txBody>
      </p:sp>
    </p:spTree>
    <p:extLst>
      <p:ext uri="{BB962C8B-B14F-4D97-AF65-F5344CB8AC3E}">
        <p14:creationId xmlns:p14="http://schemas.microsoft.com/office/powerpoint/2010/main" val="206422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68952"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7962900" cy="29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rot="5400000">
            <a:off x="6653670" y="4376968"/>
            <a:ext cx="4592732" cy="369332"/>
          </a:xfrm>
          <a:prstGeom prst="rect">
            <a:avLst/>
          </a:prstGeom>
        </p:spPr>
        <p:txBody>
          <a:bodyPr wrap="none">
            <a:spAutoFit/>
          </a:bodyPr>
          <a:lstStyle/>
          <a:p>
            <a:r>
              <a:rPr lang="en-GB" dirty="0"/>
              <a:t>https://nilehq.com/journal/gdpr-for-dummies/</a:t>
            </a:r>
          </a:p>
        </p:txBody>
      </p:sp>
    </p:spTree>
    <p:extLst>
      <p:ext uri="{BB962C8B-B14F-4D97-AF65-F5344CB8AC3E}">
        <p14:creationId xmlns:p14="http://schemas.microsoft.com/office/powerpoint/2010/main" val="298707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651" y="21036"/>
            <a:ext cx="4896544" cy="523220"/>
          </a:xfrm>
          <a:prstGeom prst="rect">
            <a:avLst/>
          </a:prstGeom>
          <a:noFill/>
        </p:spPr>
        <p:txBody>
          <a:bodyPr wrap="square" rtlCol="0">
            <a:spAutoFit/>
          </a:bodyPr>
          <a:lstStyle/>
          <a:p>
            <a:r>
              <a:rPr lang="en-GB" sz="2800" dirty="0" smtClean="0">
                <a:solidFill>
                  <a:srgbClr val="FF0000"/>
                </a:solidFill>
              </a:rPr>
              <a:t>D</a:t>
            </a:r>
            <a:r>
              <a:rPr lang="en-GB" sz="2800" dirty="0" smtClean="0">
                <a:solidFill>
                  <a:srgbClr val="00B0F0"/>
                </a:solidFill>
              </a:rPr>
              <a:t>e</a:t>
            </a:r>
            <a:r>
              <a:rPr lang="en-GB" sz="2800" dirty="0" smtClean="0">
                <a:solidFill>
                  <a:srgbClr val="00B050"/>
                </a:solidFill>
              </a:rPr>
              <a:t>m</a:t>
            </a:r>
            <a:r>
              <a:rPr lang="en-GB" sz="2800" dirty="0" smtClean="0">
                <a:solidFill>
                  <a:srgbClr val="FF00FF"/>
                </a:solidFill>
              </a:rPr>
              <a:t>o</a:t>
            </a:r>
            <a:r>
              <a:rPr lang="en-GB" sz="2800" dirty="0" smtClean="0">
                <a:solidFill>
                  <a:srgbClr val="FF0000"/>
                </a:solidFill>
              </a:rPr>
              <a:t>n</a:t>
            </a:r>
            <a:r>
              <a:rPr lang="en-GB" sz="2800" dirty="0" smtClean="0">
                <a:solidFill>
                  <a:srgbClr val="00B050"/>
                </a:solidFill>
              </a:rPr>
              <a:t>s</a:t>
            </a:r>
            <a:r>
              <a:rPr lang="en-GB" sz="2800" dirty="0" smtClean="0">
                <a:solidFill>
                  <a:srgbClr val="FF0000"/>
                </a:solidFill>
              </a:rPr>
              <a:t>t</a:t>
            </a:r>
            <a:r>
              <a:rPr lang="en-GB" sz="2800" dirty="0" smtClean="0">
                <a:solidFill>
                  <a:srgbClr val="00B0F0"/>
                </a:solidFill>
              </a:rPr>
              <a:t>r</a:t>
            </a:r>
            <a:r>
              <a:rPr lang="en-GB" sz="2800" dirty="0" smtClean="0">
                <a:solidFill>
                  <a:srgbClr val="FF00FF"/>
                </a:solidFill>
              </a:rPr>
              <a:t>a</a:t>
            </a:r>
            <a:r>
              <a:rPr lang="en-GB" sz="2800" dirty="0" smtClean="0">
                <a:solidFill>
                  <a:srgbClr val="00B050"/>
                </a:solidFill>
              </a:rPr>
              <a:t>t</a:t>
            </a:r>
            <a:r>
              <a:rPr lang="en-GB" sz="2800" dirty="0" smtClean="0">
                <a:solidFill>
                  <a:srgbClr val="FF0000"/>
                </a:solidFill>
              </a:rPr>
              <a:t>e</a:t>
            </a:r>
            <a:endParaRPr lang="en-GB" sz="28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66970431"/>
              </p:ext>
            </p:extLst>
          </p:nvPr>
        </p:nvGraphicFramePr>
        <p:xfrm>
          <a:off x="251520" y="620688"/>
          <a:ext cx="8640960" cy="5948680"/>
        </p:xfrm>
        <a:graphic>
          <a:graphicData uri="http://schemas.openxmlformats.org/drawingml/2006/table">
            <a:tbl>
              <a:tblPr firstRow="1" bandRow="1">
                <a:tableStyleId>{5C22544A-7EE6-4342-B048-85BDC9FD1C3A}</a:tableStyleId>
              </a:tblPr>
              <a:tblGrid>
                <a:gridCol w="1728192"/>
                <a:gridCol w="2808312"/>
                <a:gridCol w="4104456"/>
              </a:tblGrid>
              <a:tr h="370840">
                <a:tc>
                  <a:txBody>
                    <a:bodyPr/>
                    <a:lstStyle/>
                    <a:p>
                      <a:r>
                        <a:rPr lang="en-GB" dirty="0" smtClean="0"/>
                        <a:t>Factor</a:t>
                      </a:r>
                      <a:endParaRPr lang="en-GB" dirty="0"/>
                    </a:p>
                  </a:txBody>
                  <a:tcPr/>
                </a:tc>
                <a:tc>
                  <a:txBody>
                    <a:bodyPr/>
                    <a:lstStyle/>
                    <a:p>
                      <a:r>
                        <a:rPr lang="en-GB" dirty="0" smtClean="0"/>
                        <a:t>Changes</a:t>
                      </a:r>
                      <a:endParaRPr lang="en-GB" dirty="0"/>
                    </a:p>
                  </a:txBody>
                  <a:tcPr/>
                </a:tc>
                <a:tc>
                  <a:txBody>
                    <a:bodyPr/>
                    <a:lstStyle/>
                    <a:p>
                      <a:r>
                        <a:rPr lang="en-GB" dirty="0" smtClean="0"/>
                        <a:t>Impact on  enterprises</a:t>
                      </a:r>
                      <a:endParaRPr lang="en-GB" dirty="0"/>
                    </a:p>
                  </a:txBody>
                  <a:tcPr/>
                </a:tc>
              </a:tr>
              <a:tr h="370840">
                <a:tc>
                  <a:txBody>
                    <a:bodyPr/>
                    <a:lstStyle/>
                    <a:p>
                      <a:r>
                        <a:rPr lang="en-GB" b="1" dirty="0" smtClean="0"/>
                        <a:t>VAT</a:t>
                      </a:r>
                      <a:endParaRPr lang="en-GB" b="1" dirty="0"/>
                    </a:p>
                  </a:txBody>
                  <a:tcPr/>
                </a:tc>
                <a:tc>
                  <a:txBody>
                    <a:bodyPr/>
                    <a:lstStyle/>
                    <a:p>
                      <a:r>
                        <a:rPr lang="en-GB" dirty="0" smtClean="0"/>
                        <a:t>Increases from 20% to 21%</a:t>
                      </a:r>
                    </a:p>
                    <a:p>
                      <a:endParaRPr lang="en-GB" dirty="0" smtClean="0"/>
                    </a:p>
                    <a:p>
                      <a:endParaRPr lang="en-GB" dirty="0" smtClean="0"/>
                    </a:p>
                    <a:p>
                      <a:endParaRPr lang="en-GB" dirty="0"/>
                    </a:p>
                  </a:txBody>
                  <a:tcPr/>
                </a:tc>
                <a:tc>
                  <a:txBody>
                    <a:bodyPr/>
                    <a:lstStyle/>
                    <a:p>
                      <a:endParaRPr lang="en-GB" dirty="0" smtClean="0"/>
                    </a:p>
                    <a:p>
                      <a:endParaRPr lang="en-GB" dirty="0" smtClean="0"/>
                    </a:p>
                    <a:p>
                      <a:endParaRPr lang="en-GB" dirty="0" smtClean="0"/>
                    </a:p>
                    <a:p>
                      <a:endParaRPr lang="en-GB" dirty="0" smtClean="0"/>
                    </a:p>
                  </a:txBody>
                  <a:tcPr/>
                </a:tc>
              </a:tr>
              <a:tr h="370840">
                <a:tc>
                  <a:txBody>
                    <a:bodyPr/>
                    <a:lstStyle/>
                    <a:p>
                      <a:r>
                        <a:rPr lang="en-GB" b="1" dirty="0" smtClean="0"/>
                        <a:t>Costs of Leaflets</a:t>
                      </a:r>
                      <a:endParaRPr lang="en-GB" b="1" dirty="0"/>
                    </a:p>
                  </a:txBody>
                  <a:tcPr/>
                </a:tc>
                <a:tc>
                  <a:txBody>
                    <a:bodyPr/>
                    <a:lstStyle/>
                    <a:p>
                      <a:r>
                        <a:rPr lang="en-GB" dirty="0" smtClean="0"/>
                        <a:t>1000</a:t>
                      </a:r>
                      <a:r>
                        <a:rPr lang="en-GB" baseline="0" dirty="0" smtClean="0"/>
                        <a:t> </a:t>
                      </a:r>
                      <a:r>
                        <a:rPr lang="en-GB" dirty="0" smtClean="0"/>
                        <a:t>x A3</a:t>
                      </a:r>
                      <a:r>
                        <a:rPr lang="en-GB" baseline="0" dirty="0" smtClean="0"/>
                        <a:t> leaflets cost </a:t>
                      </a:r>
                      <a:r>
                        <a:rPr lang="en-GB" dirty="0" smtClean="0"/>
                        <a:t>£83.73 in August. Down from £111.64 in July.</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r h="370840">
                <a:tc>
                  <a:txBody>
                    <a:bodyPr/>
                    <a:lstStyle/>
                    <a:p>
                      <a:r>
                        <a:rPr lang="en-GB" b="1" dirty="0" smtClean="0"/>
                        <a:t>Wages</a:t>
                      </a:r>
                      <a:endParaRPr lang="en-GB" b="1" dirty="0"/>
                    </a:p>
                  </a:txBody>
                  <a:tcPr/>
                </a:tc>
                <a:tc>
                  <a:txBody>
                    <a:bodyPr/>
                    <a:lstStyle/>
                    <a:p>
                      <a:r>
                        <a:rPr lang="en-GB" dirty="0" smtClean="0"/>
                        <a:t>National Minimum Wage for 18-20 year olds increases from  £5.60 to £5.90 per hour.</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r h="370840">
                <a:tc>
                  <a:txBody>
                    <a:bodyPr/>
                    <a:lstStyle/>
                    <a:p>
                      <a:r>
                        <a:rPr lang="en-GB" b="1" dirty="0" smtClean="0"/>
                        <a:t>Laws</a:t>
                      </a:r>
                      <a:endParaRPr lang="en-GB" b="1" dirty="0"/>
                    </a:p>
                  </a:txBody>
                  <a:tcPr/>
                </a:tc>
                <a:tc>
                  <a:txBody>
                    <a:bodyPr/>
                    <a:lstStyle/>
                    <a:p>
                      <a:r>
                        <a:rPr lang="en-GB" dirty="0" smtClean="0"/>
                        <a:t>The General Data Protection Regulations (GDPR) were introduced in May 2018.</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bl>
          </a:graphicData>
        </a:graphic>
      </p:graphicFrame>
    </p:spTree>
    <p:extLst>
      <p:ext uri="{BB962C8B-B14F-4D97-AF65-F5344CB8AC3E}">
        <p14:creationId xmlns:p14="http://schemas.microsoft.com/office/powerpoint/2010/main" val="3784410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25651" y="21036"/>
            <a:ext cx="4896544" cy="523220"/>
          </a:xfrm>
          <a:prstGeom prst="rect">
            <a:avLst/>
          </a:prstGeom>
          <a:noFill/>
        </p:spPr>
        <p:txBody>
          <a:bodyPr wrap="square" rtlCol="0">
            <a:spAutoFit/>
          </a:bodyPr>
          <a:lstStyle/>
          <a:p>
            <a:r>
              <a:rPr lang="en-GB" sz="2800" dirty="0" smtClean="0">
                <a:solidFill>
                  <a:srgbClr val="FF0000"/>
                </a:solidFill>
              </a:rPr>
              <a:t>D</a:t>
            </a:r>
            <a:r>
              <a:rPr lang="en-GB" sz="2800" dirty="0" smtClean="0">
                <a:solidFill>
                  <a:srgbClr val="00B0F0"/>
                </a:solidFill>
              </a:rPr>
              <a:t>e</a:t>
            </a:r>
            <a:r>
              <a:rPr lang="en-GB" sz="2800" dirty="0" smtClean="0">
                <a:solidFill>
                  <a:srgbClr val="00B050"/>
                </a:solidFill>
              </a:rPr>
              <a:t>m</a:t>
            </a:r>
            <a:r>
              <a:rPr lang="en-GB" sz="2800" dirty="0" smtClean="0">
                <a:solidFill>
                  <a:srgbClr val="FF00FF"/>
                </a:solidFill>
              </a:rPr>
              <a:t>o</a:t>
            </a:r>
            <a:r>
              <a:rPr lang="en-GB" sz="2800" dirty="0" smtClean="0">
                <a:solidFill>
                  <a:srgbClr val="FF0000"/>
                </a:solidFill>
              </a:rPr>
              <a:t>n</a:t>
            </a:r>
            <a:r>
              <a:rPr lang="en-GB" sz="2800" dirty="0" smtClean="0">
                <a:solidFill>
                  <a:srgbClr val="00B050"/>
                </a:solidFill>
              </a:rPr>
              <a:t>s</a:t>
            </a:r>
            <a:r>
              <a:rPr lang="en-GB" sz="2800" dirty="0" smtClean="0">
                <a:solidFill>
                  <a:srgbClr val="FF0000"/>
                </a:solidFill>
              </a:rPr>
              <a:t>t</a:t>
            </a:r>
            <a:r>
              <a:rPr lang="en-GB" sz="2800" dirty="0" smtClean="0">
                <a:solidFill>
                  <a:srgbClr val="00B0F0"/>
                </a:solidFill>
              </a:rPr>
              <a:t>r</a:t>
            </a:r>
            <a:r>
              <a:rPr lang="en-GB" sz="2800" dirty="0" smtClean="0">
                <a:solidFill>
                  <a:srgbClr val="FF00FF"/>
                </a:solidFill>
              </a:rPr>
              <a:t>a</a:t>
            </a:r>
            <a:r>
              <a:rPr lang="en-GB" sz="2800" dirty="0" smtClean="0">
                <a:solidFill>
                  <a:srgbClr val="00B050"/>
                </a:solidFill>
              </a:rPr>
              <a:t>t</a:t>
            </a:r>
            <a:r>
              <a:rPr lang="en-GB" sz="2800" dirty="0" smtClean="0">
                <a:solidFill>
                  <a:srgbClr val="FF0000"/>
                </a:solidFill>
              </a:rPr>
              <a:t>e</a:t>
            </a:r>
            <a:endParaRPr lang="en-GB" sz="28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3297552"/>
              </p:ext>
            </p:extLst>
          </p:nvPr>
        </p:nvGraphicFramePr>
        <p:xfrm>
          <a:off x="251520" y="620688"/>
          <a:ext cx="8640960" cy="5948680"/>
        </p:xfrm>
        <a:graphic>
          <a:graphicData uri="http://schemas.openxmlformats.org/drawingml/2006/table">
            <a:tbl>
              <a:tblPr firstRow="1" bandRow="1">
                <a:tableStyleId>{5940675A-B579-460E-94D1-54222C63F5DA}</a:tableStyleId>
              </a:tblPr>
              <a:tblGrid>
                <a:gridCol w="1728192"/>
                <a:gridCol w="2808312"/>
                <a:gridCol w="4104456"/>
              </a:tblGrid>
              <a:tr h="370840">
                <a:tc>
                  <a:txBody>
                    <a:bodyPr/>
                    <a:lstStyle/>
                    <a:p>
                      <a:r>
                        <a:rPr lang="en-GB" dirty="0" smtClean="0"/>
                        <a:t>Factor</a:t>
                      </a:r>
                      <a:endParaRPr lang="en-GB" dirty="0"/>
                    </a:p>
                  </a:txBody>
                  <a:tcPr/>
                </a:tc>
                <a:tc>
                  <a:txBody>
                    <a:bodyPr/>
                    <a:lstStyle/>
                    <a:p>
                      <a:r>
                        <a:rPr lang="en-GB" dirty="0" smtClean="0"/>
                        <a:t>Changes</a:t>
                      </a:r>
                      <a:endParaRPr lang="en-GB" dirty="0"/>
                    </a:p>
                  </a:txBody>
                  <a:tcPr/>
                </a:tc>
                <a:tc>
                  <a:txBody>
                    <a:bodyPr/>
                    <a:lstStyle/>
                    <a:p>
                      <a:r>
                        <a:rPr lang="en-GB" dirty="0" smtClean="0"/>
                        <a:t>Impact on  enterprises</a:t>
                      </a:r>
                      <a:endParaRPr lang="en-GB" dirty="0"/>
                    </a:p>
                  </a:txBody>
                  <a:tcPr/>
                </a:tc>
              </a:tr>
              <a:tr h="370840">
                <a:tc>
                  <a:txBody>
                    <a:bodyPr/>
                    <a:lstStyle/>
                    <a:p>
                      <a:r>
                        <a:rPr lang="en-GB" dirty="0" smtClean="0"/>
                        <a:t>VAT</a:t>
                      </a:r>
                      <a:endParaRPr lang="en-GB" b="1" dirty="0"/>
                    </a:p>
                  </a:txBody>
                  <a:tcPr/>
                </a:tc>
                <a:tc>
                  <a:txBody>
                    <a:bodyPr/>
                    <a:lstStyle/>
                    <a:p>
                      <a:r>
                        <a:rPr lang="en-GB" dirty="0" smtClean="0"/>
                        <a:t>Increases from 20% to 21%</a:t>
                      </a:r>
                    </a:p>
                    <a:p>
                      <a:endParaRPr lang="en-GB" dirty="0" smtClean="0"/>
                    </a:p>
                    <a:p>
                      <a:endParaRPr lang="en-GB" dirty="0" smtClean="0"/>
                    </a:p>
                    <a:p>
                      <a:endParaRPr lang="en-GB" dirty="0"/>
                    </a:p>
                  </a:txBody>
                  <a:tcPr/>
                </a:tc>
                <a:tc>
                  <a:txBody>
                    <a:bodyPr/>
                    <a:lstStyle/>
                    <a:p>
                      <a:endParaRPr lang="en-GB" dirty="0" smtClean="0"/>
                    </a:p>
                    <a:p>
                      <a:endParaRPr lang="en-GB" dirty="0" smtClean="0"/>
                    </a:p>
                    <a:p>
                      <a:endParaRPr lang="en-GB" dirty="0" smtClean="0"/>
                    </a:p>
                    <a:p>
                      <a:endParaRPr lang="en-GB" dirty="0" smtClean="0"/>
                    </a:p>
                  </a:txBody>
                  <a:tcPr/>
                </a:tc>
              </a:tr>
              <a:tr h="370840">
                <a:tc>
                  <a:txBody>
                    <a:bodyPr/>
                    <a:lstStyle/>
                    <a:p>
                      <a:r>
                        <a:rPr lang="en-GB" dirty="0" smtClean="0"/>
                        <a:t>Costs of Leaflets</a:t>
                      </a:r>
                      <a:endParaRPr lang="en-GB" b="1" dirty="0"/>
                    </a:p>
                  </a:txBody>
                  <a:tcPr/>
                </a:tc>
                <a:tc>
                  <a:txBody>
                    <a:bodyPr/>
                    <a:lstStyle/>
                    <a:p>
                      <a:r>
                        <a:rPr lang="en-GB" dirty="0" smtClean="0"/>
                        <a:t>1000</a:t>
                      </a:r>
                      <a:r>
                        <a:rPr lang="en-GB" baseline="0" dirty="0" smtClean="0"/>
                        <a:t> </a:t>
                      </a:r>
                      <a:r>
                        <a:rPr lang="en-GB" dirty="0" smtClean="0"/>
                        <a:t>x A3</a:t>
                      </a:r>
                      <a:r>
                        <a:rPr lang="en-GB" baseline="0" dirty="0" smtClean="0"/>
                        <a:t> leaflets cost </a:t>
                      </a:r>
                      <a:r>
                        <a:rPr lang="en-GB" dirty="0" smtClean="0"/>
                        <a:t>£83.73 in August. Down from £111.64 in July.</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r h="370840">
                <a:tc>
                  <a:txBody>
                    <a:bodyPr/>
                    <a:lstStyle/>
                    <a:p>
                      <a:r>
                        <a:rPr lang="en-GB" dirty="0" smtClean="0"/>
                        <a:t>Wages</a:t>
                      </a:r>
                      <a:endParaRPr lang="en-GB" b="1" dirty="0"/>
                    </a:p>
                  </a:txBody>
                  <a:tcPr/>
                </a:tc>
                <a:tc>
                  <a:txBody>
                    <a:bodyPr/>
                    <a:lstStyle/>
                    <a:p>
                      <a:r>
                        <a:rPr lang="en-GB" dirty="0" smtClean="0"/>
                        <a:t>National Minimum Wage for 18-20 year olds increases from  £5.60 to £5.90 per hour.</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r h="370840">
                <a:tc>
                  <a:txBody>
                    <a:bodyPr/>
                    <a:lstStyle/>
                    <a:p>
                      <a:r>
                        <a:rPr lang="en-GB" dirty="0" smtClean="0"/>
                        <a:t>Laws</a:t>
                      </a:r>
                      <a:endParaRPr lang="en-GB" b="1" dirty="0"/>
                    </a:p>
                  </a:txBody>
                  <a:tcPr/>
                </a:tc>
                <a:tc>
                  <a:txBody>
                    <a:bodyPr/>
                    <a:lstStyle/>
                    <a:p>
                      <a:r>
                        <a:rPr lang="en-GB" dirty="0" smtClean="0"/>
                        <a:t>The General Data Protection Regulations (GDPR) were introduced in May 2018.</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bl>
          </a:graphicData>
        </a:graphic>
      </p:graphicFrame>
    </p:spTree>
    <p:extLst>
      <p:ext uri="{BB962C8B-B14F-4D97-AF65-F5344CB8AC3E}">
        <p14:creationId xmlns:p14="http://schemas.microsoft.com/office/powerpoint/2010/main" val="319194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060848"/>
            <a:ext cx="4896544" cy="4524315"/>
          </a:xfrm>
          <a:prstGeom prst="rect">
            <a:avLst/>
          </a:prstGeom>
        </p:spPr>
        <p:txBody>
          <a:bodyPr wrap="square">
            <a:spAutoFit/>
          </a:bodyPr>
          <a:lstStyle/>
          <a:p>
            <a:r>
              <a:rPr lang="en-GB" sz="2400" dirty="0"/>
              <a:t>Success criteria:</a:t>
            </a:r>
          </a:p>
          <a:p>
            <a:pPr marL="457200" indent="-457200">
              <a:buFont typeface="Arial" panose="020B0604020202020204" pitchFamily="34" charset="0"/>
              <a:buChar char="•"/>
            </a:pPr>
            <a:r>
              <a:rPr lang="en-GB" sz="2400" dirty="0">
                <a:solidFill>
                  <a:srgbClr val="FF0000"/>
                </a:solidFill>
              </a:rPr>
              <a:t>I can explain how the costs of marketing and selling may change and impact on an </a:t>
            </a:r>
            <a:r>
              <a:rPr lang="en-GB" sz="2400" dirty="0" smtClean="0">
                <a:solidFill>
                  <a:srgbClr val="FF0000"/>
                </a:solidFill>
              </a:rPr>
              <a:t>enterprise</a:t>
            </a:r>
          </a:p>
          <a:p>
            <a:pPr marL="457200" indent="-457200">
              <a:buFont typeface="Arial" panose="020B0604020202020204" pitchFamily="34" charset="0"/>
              <a:buChar char="•"/>
            </a:pPr>
            <a:endParaRPr lang="en-GB" sz="2400" dirty="0">
              <a:solidFill>
                <a:srgbClr val="FF0000"/>
              </a:solidFill>
            </a:endParaRPr>
          </a:p>
          <a:p>
            <a:pPr marL="457200" indent="-457200">
              <a:buFont typeface="Arial" panose="020B0604020202020204" pitchFamily="34" charset="0"/>
              <a:buChar char="•"/>
            </a:pPr>
            <a:r>
              <a:rPr lang="en-GB" sz="2400" b="1" dirty="0">
                <a:solidFill>
                  <a:srgbClr val="FFC000"/>
                </a:solidFill>
              </a:rPr>
              <a:t>I can explain the impact of changes to wages or VAT may impact on an </a:t>
            </a:r>
            <a:r>
              <a:rPr lang="en-GB" sz="2400" b="1" dirty="0" smtClean="0">
                <a:solidFill>
                  <a:srgbClr val="FFC000"/>
                </a:solidFill>
              </a:rPr>
              <a:t>enterprise</a:t>
            </a:r>
          </a:p>
          <a:p>
            <a:pPr marL="457200" indent="-457200">
              <a:buFont typeface="Arial" panose="020B0604020202020204" pitchFamily="34" charset="0"/>
              <a:buChar char="•"/>
            </a:pPr>
            <a:endParaRPr lang="en-GB" sz="2400" b="1" dirty="0">
              <a:solidFill>
                <a:srgbClr val="FFC000"/>
              </a:solidFill>
            </a:endParaRPr>
          </a:p>
          <a:p>
            <a:pPr marL="457200" indent="-457200">
              <a:buFont typeface="Arial" panose="020B0604020202020204" pitchFamily="34" charset="0"/>
              <a:buChar char="•"/>
            </a:pPr>
            <a:r>
              <a:rPr lang="en-GB" sz="2400" dirty="0">
                <a:solidFill>
                  <a:srgbClr val="00B050"/>
                </a:solidFill>
              </a:rPr>
              <a:t>I can explain how the law may change and impact on an enterprise</a:t>
            </a:r>
            <a:endParaRPr lang="en-GB" sz="2400" dirty="0">
              <a:solidFill>
                <a:srgbClr val="00B05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64" y="121245"/>
            <a:ext cx="15843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8433" y="128408"/>
            <a:ext cx="4320480" cy="1015663"/>
          </a:xfrm>
          <a:prstGeom prst="rect">
            <a:avLst/>
          </a:prstGeom>
        </p:spPr>
        <p:txBody>
          <a:bodyPr wrap="square">
            <a:spAutoFit/>
          </a:bodyPr>
          <a:lstStyle/>
          <a:p>
            <a:r>
              <a:rPr lang="en-GB" sz="6000" dirty="0">
                <a:solidFill>
                  <a:srgbClr val="FF0000"/>
                </a:solidFill>
              </a:rPr>
              <a:t>C</a:t>
            </a:r>
            <a:r>
              <a:rPr lang="en-GB" sz="6000" dirty="0">
                <a:solidFill>
                  <a:srgbClr val="00B0F0"/>
                </a:solidFill>
              </a:rPr>
              <a:t>o</a:t>
            </a:r>
            <a:r>
              <a:rPr lang="en-GB" sz="6000" dirty="0">
                <a:solidFill>
                  <a:srgbClr val="00B050"/>
                </a:solidFill>
              </a:rPr>
              <a:t>n</a:t>
            </a:r>
            <a:r>
              <a:rPr lang="en-GB" sz="6000" dirty="0">
                <a:solidFill>
                  <a:srgbClr val="FF00FF"/>
                </a:solidFill>
              </a:rPr>
              <a:t>s</a:t>
            </a:r>
            <a:r>
              <a:rPr lang="en-GB" sz="6000" dirty="0">
                <a:solidFill>
                  <a:srgbClr val="FF0000"/>
                </a:solidFill>
              </a:rPr>
              <a:t>o</a:t>
            </a:r>
            <a:r>
              <a:rPr lang="en-GB" sz="6000" dirty="0">
                <a:solidFill>
                  <a:srgbClr val="00B050"/>
                </a:solidFill>
              </a:rPr>
              <a:t>l</a:t>
            </a:r>
            <a:r>
              <a:rPr lang="en-GB" sz="6000" dirty="0">
                <a:solidFill>
                  <a:srgbClr val="FF0000"/>
                </a:solidFill>
              </a:rPr>
              <a:t>i</a:t>
            </a:r>
            <a:r>
              <a:rPr lang="en-GB" sz="6000" dirty="0">
                <a:solidFill>
                  <a:srgbClr val="00B0F0"/>
                </a:solidFill>
              </a:rPr>
              <a:t>d</a:t>
            </a:r>
            <a:r>
              <a:rPr lang="en-GB" sz="6000" dirty="0">
                <a:solidFill>
                  <a:srgbClr val="FF00FF"/>
                </a:solidFill>
              </a:rPr>
              <a:t>a</a:t>
            </a:r>
            <a:r>
              <a:rPr lang="en-GB" sz="6000" dirty="0">
                <a:solidFill>
                  <a:srgbClr val="00B050"/>
                </a:solidFill>
              </a:rPr>
              <a:t>t</a:t>
            </a:r>
            <a:r>
              <a:rPr lang="en-GB" sz="6000" dirty="0">
                <a:solidFill>
                  <a:srgbClr val="FF0000"/>
                </a:solidFill>
              </a:rPr>
              <a:t>e</a:t>
            </a:r>
            <a:endParaRPr lang="en-GB" sz="6000" dirty="0">
              <a:solidFill>
                <a:srgbClr val="FF0000"/>
              </a:solidFill>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369"/>
          <a:stretch/>
        </p:blipFill>
        <p:spPr bwMode="auto">
          <a:xfrm>
            <a:off x="5580112" y="1772816"/>
            <a:ext cx="3218085" cy="325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7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urispagnol.it/immagini/7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332655"/>
            <a:ext cx="1584176" cy="1579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43808" y="106798"/>
            <a:ext cx="4896544" cy="1015663"/>
          </a:xfrm>
          <a:prstGeom prst="rect">
            <a:avLst/>
          </a:prstGeom>
          <a:noFill/>
        </p:spPr>
        <p:txBody>
          <a:bodyPr wrap="square" rtlCol="0">
            <a:spAutoFit/>
          </a:bodyPr>
          <a:lstStyle/>
          <a:p>
            <a:r>
              <a:rPr lang="en-GB" sz="6000" dirty="0" smtClean="0">
                <a:solidFill>
                  <a:srgbClr val="FF0000"/>
                </a:solidFill>
              </a:rPr>
              <a:t>C</a:t>
            </a:r>
            <a:r>
              <a:rPr lang="en-GB" sz="6000" dirty="0" smtClean="0">
                <a:solidFill>
                  <a:srgbClr val="00B0F0"/>
                </a:solidFill>
              </a:rPr>
              <a:t>o</a:t>
            </a:r>
            <a:r>
              <a:rPr lang="en-GB" sz="6000" dirty="0" smtClean="0">
                <a:solidFill>
                  <a:srgbClr val="00B050"/>
                </a:solidFill>
              </a:rPr>
              <a:t>n</a:t>
            </a:r>
            <a:r>
              <a:rPr lang="en-GB" sz="6000" dirty="0" smtClean="0">
                <a:solidFill>
                  <a:srgbClr val="FF00FF"/>
                </a:solidFill>
              </a:rPr>
              <a:t>s</a:t>
            </a:r>
            <a:r>
              <a:rPr lang="en-GB" sz="6000" dirty="0" smtClean="0">
                <a:solidFill>
                  <a:srgbClr val="FF0000"/>
                </a:solidFill>
              </a:rPr>
              <a:t>o</a:t>
            </a:r>
            <a:r>
              <a:rPr lang="en-GB" sz="6000" dirty="0" smtClean="0">
                <a:solidFill>
                  <a:srgbClr val="00B050"/>
                </a:solidFill>
              </a:rPr>
              <a:t>l</a:t>
            </a:r>
            <a:r>
              <a:rPr lang="en-GB" sz="6000" dirty="0" smtClean="0">
                <a:solidFill>
                  <a:srgbClr val="FF0000"/>
                </a:solidFill>
              </a:rPr>
              <a:t>i</a:t>
            </a:r>
            <a:r>
              <a:rPr lang="en-GB" sz="6000" dirty="0" smtClean="0">
                <a:solidFill>
                  <a:srgbClr val="00B0F0"/>
                </a:solidFill>
              </a:rPr>
              <a:t>d</a:t>
            </a:r>
            <a:r>
              <a:rPr lang="en-GB" sz="6000" dirty="0" smtClean="0">
                <a:solidFill>
                  <a:srgbClr val="FF00FF"/>
                </a:solidFill>
              </a:rPr>
              <a:t>a</a:t>
            </a:r>
            <a:r>
              <a:rPr lang="en-GB" sz="6000" dirty="0" smtClean="0">
                <a:solidFill>
                  <a:srgbClr val="00B050"/>
                </a:solidFill>
              </a:rPr>
              <a:t>t</a:t>
            </a:r>
            <a:r>
              <a:rPr lang="en-GB" sz="6000" dirty="0" smtClean="0">
                <a:solidFill>
                  <a:srgbClr val="FF0000"/>
                </a:solidFill>
              </a:rPr>
              <a:t>e</a:t>
            </a:r>
            <a:endParaRPr lang="en-GB" sz="6000" dirty="0">
              <a:solidFill>
                <a:srgbClr val="FF0000"/>
              </a:solidFill>
            </a:endParaRPr>
          </a:p>
        </p:txBody>
      </p:sp>
      <p:sp>
        <p:nvSpPr>
          <p:cNvPr id="2" name="TextBox 1"/>
          <p:cNvSpPr txBox="1"/>
          <p:nvPr/>
        </p:nvSpPr>
        <p:spPr>
          <a:xfrm>
            <a:off x="251520" y="1160367"/>
            <a:ext cx="7272808" cy="3539430"/>
          </a:xfrm>
          <a:prstGeom prst="rect">
            <a:avLst/>
          </a:prstGeom>
          <a:noFill/>
        </p:spPr>
        <p:txBody>
          <a:bodyPr wrap="square" rtlCol="0">
            <a:spAutoFit/>
          </a:bodyPr>
          <a:lstStyle/>
          <a:p>
            <a:r>
              <a:rPr lang="en-GB" sz="2800" dirty="0" smtClean="0"/>
              <a:t>There are number of external factors that can impact on an enterprise.</a:t>
            </a:r>
          </a:p>
          <a:p>
            <a:endParaRPr lang="en-GB" sz="2800" dirty="0"/>
          </a:p>
          <a:p>
            <a:r>
              <a:rPr lang="en-GB" sz="2800" dirty="0" smtClean="0"/>
              <a:t>Next lesson we will carry out a </a:t>
            </a:r>
            <a:r>
              <a:rPr lang="en-GB" sz="2800" b="1" dirty="0" smtClean="0">
                <a:solidFill>
                  <a:srgbClr val="FF0000"/>
                </a:solidFill>
              </a:rPr>
              <a:t>PEST Analysis</a:t>
            </a:r>
            <a:r>
              <a:rPr lang="en-GB" sz="2800" dirty="0"/>
              <a:t> </a:t>
            </a:r>
            <a:r>
              <a:rPr lang="en-GB" sz="2800" dirty="0" smtClean="0"/>
              <a:t>of some external factors.</a:t>
            </a:r>
          </a:p>
          <a:p>
            <a:endParaRPr lang="en-GB" sz="2800" dirty="0" smtClean="0"/>
          </a:p>
          <a:p>
            <a:r>
              <a:rPr lang="en-GB" sz="2800" dirty="0" smtClean="0"/>
              <a:t>Use the internet to find out what this is and add an explanation to your work from today.</a:t>
            </a:r>
            <a:endParaRPr lang="en-GB" sz="2800" dirty="0"/>
          </a:p>
        </p:txBody>
      </p:sp>
      <p:pic>
        <p:nvPicPr>
          <p:cNvPr id="5122" name="Picture 2" descr="Image result for pest analysis"/>
          <p:cNvPicPr>
            <a:picLocks noChangeAspect="1" noChangeArrowheads="1"/>
          </p:cNvPicPr>
          <p:nvPr/>
        </p:nvPicPr>
        <p:blipFill rotWithShape="1">
          <a:blip r:embed="rId3">
            <a:extLst>
              <a:ext uri="{28A0092B-C50C-407E-A947-70E740481C1C}">
                <a14:useLocalDpi xmlns:a14="http://schemas.microsoft.com/office/drawing/2010/main" val="0"/>
              </a:ext>
            </a:extLst>
          </a:blip>
          <a:srcRect t="22617"/>
          <a:stretch/>
        </p:blipFill>
        <p:spPr bwMode="auto">
          <a:xfrm rot="20709028">
            <a:off x="4400127" y="4724848"/>
            <a:ext cx="4536504" cy="157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5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824</Words>
  <Application>Microsoft Office PowerPoint</Application>
  <PresentationFormat>On-screen Show (4:3)</PresentationFormat>
  <Paragraphs>216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Wright</dc:creator>
  <cp:lastModifiedBy>Tracy</cp:lastModifiedBy>
  <cp:revision>74</cp:revision>
  <dcterms:created xsi:type="dcterms:W3CDTF">2013-04-16T14:08:07Z</dcterms:created>
  <dcterms:modified xsi:type="dcterms:W3CDTF">2018-08-21T09:51:24Z</dcterms:modified>
</cp:coreProperties>
</file>