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2" r:id="rId3"/>
    <p:sldId id="257" r:id="rId4"/>
    <p:sldId id="273" r:id="rId5"/>
    <p:sldId id="274" r:id="rId6"/>
    <p:sldId id="276" r:id="rId7"/>
    <p:sldId id="279" r:id="rId8"/>
    <p:sldId id="280" r:id="rId9"/>
    <p:sldId id="259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1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591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523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418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15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2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365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01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45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768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70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087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7C490-53B0-4457-B304-C79BC52C0598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DAE91-A3A1-47A0-8236-A57DCB5AAC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357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97" t="34863" b="32569"/>
          <a:stretch/>
        </p:blipFill>
        <p:spPr bwMode="auto">
          <a:xfrm>
            <a:off x="2123728" y="1103955"/>
            <a:ext cx="2291446" cy="222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http://dadstalking.com/wp-content/uploads/2012/03/connec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26" y="97776"/>
            <a:ext cx="1580062" cy="105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7776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FF0000"/>
                </a:solidFill>
              </a:rPr>
              <a:t>C</a:t>
            </a:r>
            <a:r>
              <a:rPr lang="en-GB" sz="6000" smtClean="0">
                <a:solidFill>
                  <a:srgbClr val="00B0F0"/>
                </a:solidFill>
              </a:rPr>
              <a:t>o</a:t>
            </a:r>
            <a:r>
              <a:rPr lang="en-GB" sz="6000" smtClean="0">
                <a:solidFill>
                  <a:srgbClr val="00B050"/>
                </a:solidFill>
              </a:rPr>
              <a:t>n</a:t>
            </a:r>
            <a:r>
              <a:rPr lang="en-GB" sz="6000" smtClean="0">
                <a:solidFill>
                  <a:srgbClr val="00B0F0"/>
                </a:solidFill>
              </a:rPr>
              <a:t>n</a:t>
            </a:r>
            <a:r>
              <a:rPr lang="en-GB" sz="6000" smtClean="0">
                <a:solidFill>
                  <a:srgbClr val="FF0000"/>
                </a:solidFill>
              </a:rPr>
              <a:t>e</a:t>
            </a:r>
            <a:r>
              <a:rPr lang="en-GB" sz="6000" smtClean="0">
                <a:solidFill>
                  <a:srgbClr val="00B050"/>
                </a:solidFill>
              </a:rPr>
              <a:t>c</a:t>
            </a:r>
            <a:r>
              <a:rPr lang="en-GB" sz="6000" smtClean="0">
                <a:solidFill>
                  <a:srgbClr val="00B0F0"/>
                </a:solidFill>
              </a:rPr>
              <a:t>t</a:t>
            </a:r>
            <a:endParaRPr lang="en-GB" sz="6000" dirty="0">
              <a:solidFill>
                <a:srgbClr val="00B0F0"/>
              </a:solidFill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5004048" y="476672"/>
            <a:ext cx="3888432" cy="3240360"/>
          </a:xfrm>
          <a:prstGeom prst="wedgeRoundRectCallout">
            <a:avLst>
              <a:gd name="adj1" fmla="val -81273"/>
              <a:gd name="adj2" fmla="val 9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 smtClean="0"/>
              <a:t>What is the difference between an internal and an external influence on a business?</a:t>
            </a:r>
            <a:endParaRPr lang="en-GB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/>
          <a:stretch/>
        </p:blipFill>
        <p:spPr bwMode="auto">
          <a:xfrm>
            <a:off x="1015857" y="3717032"/>
            <a:ext cx="5603183" cy="284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1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Homework task:</a:t>
            </a:r>
          </a:p>
          <a:p>
            <a:endParaRPr lang="en-GB" sz="2800" dirty="0"/>
          </a:p>
          <a:p>
            <a:r>
              <a:rPr lang="en-GB" sz="2800" dirty="0" smtClean="0"/>
              <a:t>Due in: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267744" cy="14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0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471739"/>
              </p:ext>
            </p:extLst>
          </p:nvPr>
        </p:nvGraphicFramePr>
        <p:xfrm>
          <a:off x="539552" y="548680"/>
          <a:ext cx="6119035" cy="351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38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38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38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38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380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90179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2060"/>
                          </a:solidFill>
                        </a:rPr>
                        <a:t>Term 1b Reading</a:t>
                      </a:r>
                      <a:r>
                        <a:rPr lang="en-GB" sz="1200" b="1" baseline="0" dirty="0" smtClean="0">
                          <a:solidFill>
                            <a:srgbClr val="002060"/>
                          </a:solidFill>
                        </a:rPr>
                        <a:t> Focus: 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</a:rPr>
                        <a:t>Sequencing </a:t>
                      </a:r>
                      <a:endParaRPr lang="en-GB" sz="12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GB" sz="1200" dirty="0" smtClean="0"/>
                        <a:t>Time Order Words</a:t>
                      </a:r>
                      <a:r>
                        <a:rPr lang="en-GB" sz="1200" baseline="0" dirty="0" smtClean="0"/>
                        <a:t> – that will help me develop my ability to write in </a:t>
                      </a:r>
                      <a:r>
                        <a:rPr lang="en-GB" sz="1200" b="1" baseline="0" dirty="0" smtClean="0">
                          <a:solidFill>
                            <a:srgbClr val="00B0F0"/>
                          </a:solidFill>
                        </a:rPr>
                        <a:t>sequence</a:t>
                      </a:r>
                      <a:endParaRPr lang="en-GB" sz="1200" b="1" dirty="0">
                        <a:solidFill>
                          <a:srgbClr val="00B0F0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9966FF"/>
                          </a:solidFill>
                        </a:rPr>
                        <a:t>Before</a:t>
                      </a:r>
                      <a:endParaRPr lang="en-GB" sz="1100" b="1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00B050"/>
                          </a:solidFill>
                        </a:rPr>
                        <a:t>First</a:t>
                      </a:r>
                      <a:endParaRPr lang="en-GB" sz="11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00FF"/>
                          </a:solidFill>
                        </a:rPr>
                        <a:t>Next </a:t>
                      </a:r>
                      <a:endParaRPr lang="en-GB" sz="1100" b="1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Last 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FFC000"/>
                          </a:solidFill>
                        </a:rPr>
                        <a:t>Sometimes</a:t>
                      </a:r>
                      <a:endParaRPr lang="en-GB" sz="1100" b="1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485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Earlier 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First</a:t>
                      </a:r>
                      <a:r>
                        <a:rPr lang="en-GB" sz="1100" baseline="0" dirty="0" smtClean="0">
                          <a:solidFill>
                            <a:srgbClr val="00B050"/>
                          </a:solidFill>
                        </a:rPr>
                        <a:t>ly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After 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Afterwards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At times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77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Once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At the onset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As soon as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Eventually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Gradually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In the past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Before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Consequently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Finally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Occasionally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Not long ago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Embark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Not long after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In conclusion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Periodically 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Preceding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Starting with</a:t>
                      </a:r>
                      <a:endParaRPr lang="en-GB" sz="1100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Soon after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Ultimately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Rarely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370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9966FF"/>
                          </a:solidFill>
                        </a:rPr>
                        <a:t>Previously</a:t>
                      </a:r>
                      <a:endParaRPr lang="en-GB" sz="1100" dirty="0">
                        <a:solidFill>
                          <a:srgbClr val="9966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B050"/>
                          </a:solidFill>
                        </a:rPr>
                        <a:t>To begin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FF"/>
                          </a:solidFill>
                        </a:rPr>
                        <a:t>Shortly</a:t>
                      </a:r>
                      <a:endParaRPr lang="en-GB" sz="1100" dirty="0">
                        <a:solidFill>
                          <a:srgbClr val="FF00FF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0000"/>
                          </a:solidFill>
                        </a:rPr>
                        <a:t>Until</a:t>
                      </a:r>
                      <a:endParaRPr lang="en-GB" sz="11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>
                          <a:solidFill>
                            <a:srgbClr val="FFC000"/>
                          </a:solidFill>
                        </a:rPr>
                        <a:t>seldom</a:t>
                      </a:r>
                      <a:endParaRPr lang="en-GB" sz="11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150" y="5682563"/>
            <a:ext cx="139219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Editable </a:t>
            </a:r>
          </a:p>
        </p:txBody>
      </p:sp>
    </p:spTree>
    <p:extLst>
      <p:ext uri="{BB962C8B-B14F-4D97-AF65-F5344CB8AC3E}">
        <p14:creationId xmlns:p14="http://schemas.microsoft.com/office/powerpoint/2010/main" val="281044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857250"/>
            <a:ext cx="3472250" cy="17361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2593375"/>
            <a:ext cx="3472250" cy="17361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67962" y="4329501"/>
            <a:ext cx="3472250" cy="173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857250"/>
            <a:ext cx="3472250" cy="17361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2593375"/>
            <a:ext cx="3472250" cy="1736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>
            <a:off x="3540211" y="4329501"/>
            <a:ext cx="3472250" cy="17361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20162" t="24050" r="35851" b="36852"/>
          <a:stretch/>
        </p:blipFill>
        <p:spPr>
          <a:xfrm rot="16200000">
            <a:off x="6196915" y="1725313"/>
            <a:ext cx="3472250" cy="173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2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232718" y="1063061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040791" y="1063061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13737" y="1063060"/>
          <a:ext cx="2695835" cy="46614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39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6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4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1903">
                <a:tc>
                  <a:txBody>
                    <a:bodyPr/>
                    <a:lstStyle/>
                    <a:p>
                      <a:pPr algn="ctr"/>
                      <a:r>
                        <a:rPr lang="en-GB" sz="900" b="1" dirty="0" smtClean="0">
                          <a:solidFill>
                            <a:srgbClr val="FF0000"/>
                          </a:solidFill>
                        </a:rPr>
                        <a:t>Top ten </a:t>
                      </a:r>
                      <a:r>
                        <a:rPr lang="en-GB" sz="900" dirty="0" smtClean="0"/>
                        <a:t>misused </a:t>
                      </a:r>
                      <a:r>
                        <a:rPr lang="en-GB" sz="900" b="1" dirty="0" smtClean="0">
                          <a:solidFill>
                            <a:srgbClr val="00B0F0"/>
                          </a:solidFill>
                        </a:rPr>
                        <a:t>homophones</a:t>
                      </a:r>
                    </a:p>
                    <a:p>
                      <a:pPr algn="ctr"/>
                      <a:r>
                        <a:rPr lang="en-GB" sz="9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Used correctly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>
                          <a:solidFill>
                            <a:srgbClr val="7030A0"/>
                          </a:solidFill>
                        </a:rPr>
                        <a:t>Corrected</a:t>
                      </a:r>
                      <a:endParaRPr lang="en-GB" sz="1100" b="1" dirty="0">
                        <a:solidFill>
                          <a:srgbClr val="7030A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Too: </a:t>
                      </a:r>
                      <a:r>
                        <a:rPr lang="en-GB" sz="1100" dirty="0" smtClean="0"/>
                        <a:t>in addition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There: </a:t>
                      </a:r>
                      <a:r>
                        <a:rPr lang="en-GB" sz="1100" dirty="0" smtClean="0"/>
                        <a:t>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Their: </a:t>
                      </a:r>
                      <a:r>
                        <a:rPr lang="en-GB" sz="1100" dirty="0" smtClean="0"/>
                        <a:t>belonging to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It’s: </a:t>
                      </a:r>
                      <a:r>
                        <a:rPr lang="en-GB" sz="1100" dirty="0" smtClean="0"/>
                        <a:t>contraction of:   it is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Our: </a:t>
                      </a:r>
                      <a:r>
                        <a:rPr lang="en-GB" sz="1100" dirty="0" smtClean="0"/>
                        <a:t>group belonging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Know: </a:t>
                      </a:r>
                      <a:r>
                        <a:rPr lang="en-GB" sz="1100" dirty="0" smtClean="0"/>
                        <a:t>having knowledge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You’re: </a:t>
                      </a:r>
                      <a:r>
                        <a:rPr lang="en-GB" sz="1100" dirty="0" smtClean="0"/>
                        <a:t>contraction of: you are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Where: </a:t>
                      </a:r>
                      <a:r>
                        <a:rPr lang="en-GB" sz="1100" dirty="0" smtClean="0"/>
                        <a:t>question of place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1057">
                <a:tc>
                  <a:txBody>
                    <a:bodyPr/>
                    <a:lstStyle/>
                    <a:p>
                      <a:r>
                        <a:rPr lang="en-GB" sz="1100" b="1" dirty="0" smtClean="0">
                          <a:solidFill>
                            <a:srgbClr val="00B0F0"/>
                          </a:solidFill>
                        </a:rPr>
                        <a:t>Through: </a:t>
                      </a:r>
                      <a:r>
                        <a:rPr lang="en-GB" sz="1100" dirty="0" smtClean="0"/>
                        <a:t>passing 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GB" sz="11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30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32717" y="1063061"/>
          <a:ext cx="8534402" cy="423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53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541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94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82980">
                <a:tc gridSpan="3">
                  <a:txBody>
                    <a:bodyPr/>
                    <a:lstStyle/>
                    <a:p>
                      <a:pPr algn="ctr"/>
                      <a:endParaRPr lang="en-GB" sz="15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FF0000"/>
                          </a:solidFill>
                        </a:rPr>
                        <a:t>Top twenty one!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Term 1b writing focus: Frequently misspelled  words</a:t>
                      </a:r>
                    </a:p>
                    <a:p>
                      <a:pPr algn="ctr"/>
                      <a:r>
                        <a:rPr lang="en-GB" sz="1500" b="1" dirty="0" smtClean="0">
                          <a:solidFill>
                            <a:schemeClr val="tx1"/>
                          </a:solidFill>
                        </a:rPr>
                        <a:t>Check your work – and that you have used them in the correct place </a:t>
                      </a:r>
                      <a:endParaRPr lang="en-GB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Separate</a:t>
                      </a:r>
                    </a:p>
                    <a:p>
                      <a:pPr algn="ctr"/>
                      <a:r>
                        <a:rPr lang="en-GB" sz="1100" dirty="0" smtClean="0"/>
                        <a:t>Sep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dirty="0" smtClean="0"/>
                        <a:t> rate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Apparently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Ap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par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ent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ly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Further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ur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ther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Definitely</a:t>
                      </a:r>
                    </a:p>
                    <a:p>
                      <a:pPr algn="ctr"/>
                      <a:r>
                        <a:rPr lang="en-GB" sz="1100" dirty="0" smtClean="0"/>
                        <a:t>Def in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it</a:t>
                      </a:r>
                      <a:r>
                        <a:rPr lang="en-GB" sz="1100" dirty="0" smtClean="0"/>
                        <a:t> </a:t>
                      </a:r>
                      <a:r>
                        <a:rPr lang="en-GB" sz="1100" dirty="0" err="1" smtClean="0"/>
                        <a:t>ely</a:t>
                      </a:r>
                      <a:endParaRPr lang="en-GB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Across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c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ro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Government 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Gov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ern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ment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 lot</a:t>
                      </a:r>
                      <a:endParaRPr lang="en-GB" sz="1100" b="1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en-GB" sz="1100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r>
                        <a:rPr lang="en-GB" sz="11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alot</a:t>
                      </a:r>
                      <a:endParaRPr lang="en-GB" sz="15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Believe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Be </a:t>
                      </a:r>
                      <a:r>
                        <a:rPr lang="en-GB" sz="1100" b="0" dirty="0" smtClean="0">
                          <a:solidFill>
                            <a:srgbClr val="FF0000"/>
                          </a:solidFill>
                        </a:rPr>
                        <a:t>lie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Honest</a:t>
                      </a:r>
                    </a:p>
                    <a:p>
                      <a:pPr algn="ctr"/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onest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Embarrass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Em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baseline="0" dirty="0" err="1" smtClean="0">
                          <a:solidFill>
                            <a:schemeClr val="tx1"/>
                          </a:solidFill>
                        </a:rPr>
                        <a:t>ba</a:t>
                      </a:r>
                      <a:r>
                        <a:rPr lang="en-GB" sz="1100" b="1" baseline="0" dirty="0" err="1" smtClean="0">
                          <a:solidFill>
                            <a:srgbClr val="FF0000"/>
                          </a:solidFill>
                        </a:rPr>
                        <a:t>rr</a:t>
                      </a:r>
                      <a:r>
                        <a:rPr lang="en-GB" sz="1100" b="0" baseline="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ss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Business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Bu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s in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ess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Knowledge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Know 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led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Unnecessary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U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ce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ss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ary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Beginning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Be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gi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nn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ing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Irresistible </a:t>
                      </a:r>
                    </a:p>
                    <a:p>
                      <a:pPr algn="ctr"/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Irre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sist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ible</a:t>
                      </a:r>
                      <a:r>
                        <a:rPr lang="en-GB" sz="1100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1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Disappoint 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Dis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b="1" baseline="0" dirty="0" err="1" smtClean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1100" b="1" baseline="0" dirty="0" smtClean="0">
                          <a:solidFill>
                            <a:srgbClr val="FF0000"/>
                          </a:solidFill>
                        </a:rPr>
                        <a:t> p</a:t>
                      </a:r>
                      <a:r>
                        <a:rPr lang="en-GB" sz="1100" b="0" baseline="0" dirty="0" smtClean="0">
                          <a:solidFill>
                            <a:schemeClr val="tx1"/>
                          </a:solidFill>
                        </a:rPr>
                        <a:t>oint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Calendar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Cal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en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a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Occasion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O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cc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s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ion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Achieve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Ach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Familiar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Fam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l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ia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r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 smtClean="0">
                          <a:solidFill>
                            <a:srgbClr val="00B0F0"/>
                          </a:solidFill>
                        </a:rPr>
                        <a:t>Receive </a:t>
                      </a:r>
                    </a:p>
                    <a:p>
                      <a:pPr algn="ctr"/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Re 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GB" sz="1100" b="1" dirty="0" err="1" smtClean="0">
                          <a:solidFill>
                            <a:srgbClr val="FF0000"/>
                          </a:solidFill>
                        </a:rPr>
                        <a:t>ei</a:t>
                      </a:r>
                      <a:r>
                        <a:rPr lang="en-GB" sz="1100" b="0" dirty="0" err="1" smtClean="0">
                          <a:solidFill>
                            <a:schemeClr val="tx1"/>
                          </a:solidFill>
                        </a:rPr>
                        <a:t>ve</a:t>
                      </a:r>
                      <a:r>
                        <a:rPr lang="en-GB" sz="11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75219" y="1063061"/>
            <a:ext cx="5652787" cy="339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1350" b="1" kern="1400" dirty="0">
                <a:solidFill>
                  <a:srgbClr val="000099"/>
                </a:solidFill>
                <a:latin typeface="Comic Sans MS" panose="030F0702030302020204" pitchFamily="66" charset="0"/>
              </a:rPr>
              <a:t>Term 1b Writing focus: Common spelling mistakes. </a:t>
            </a:r>
            <a:endParaRPr lang="en-GB" sz="788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Ghost-Writing-iStock_000014841485Lar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02" y="1149828"/>
            <a:ext cx="782460" cy="7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" name="Picture 2" descr="Ghost-Writing-iStock_000014841485Large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45919" y="1149828"/>
            <a:ext cx="781389" cy="78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47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783" t="16977" r="17099" b="10284"/>
          <a:stretch/>
        </p:blipFill>
        <p:spPr>
          <a:xfrm>
            <a:off x="698156" y="919035"/>
            <a:ext cx="7105136" cy="50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43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/>
        </p:blipFill>
        <p:spPr>
          <a:xfrm>
            <a:off x="323528" y="548680"/>
            <a:ext cx="8572500" cy="63093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2217" y="209100"/>
            <a:ext cx="5652787" cy="322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450"/>
              </a:spcAft>
            </a:pPr>
            <a:r>
              <a:rPr lang="en-GB" sz="1350" b="1" kern="1400" dirty="0">
                <a:solidFill>
                  <a:srgbClr val="000099"/>
                </a:solidFill>
                <a:latin typeface="Comic Sans MS" panose="030F0702030302020204" pitchFamily="66" charset="0"/>
              </a:rPr>
              <a:t>Term 1b Writing focus: </a:t>
            </a:r>
            <a:r>
              <a:rPr lang="en-GB" sz="1350" b="1" kern="1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Homophones</a:t>
            </a:r>
            <a:endParaRPr lang="en-GB" sz="788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5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yberall-access.com/uploads/9/3/0/5/9305505/79837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1190625" cy="118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7" y="292006"/>
            <a:ext cx="8314431" cy="1477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	</a:t>
            </a:r>
            <a:r>
              <a:rPr lang="en-GB" b="1" u="sng" dirty="0" smtClean="0"/>
              <a:t>Lesson evaluation</a:t>
            </a:r>
          </a:p>
          <a:p>
            <a:endParaRPr lang="en-GB" b="1" u="sng" dirty="0"/>
          </a:p>
          <a:p>
            <a:endParaRPr lang="en-GB" b="1" u="sng" dirty="0" smtClean="0"/>
          </a:p>
          <a:p>
            <a:endParaRPr lang="en-GB" b="1" u="sng" dirty="0"/>
          </a:p>
          <a:p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24941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25" y="0"/>
            <a:ext cx="9144125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smtClean="0">
                <a:solidFill>
                  <a:srgbClr val="7030A0"/>
                </a:solidFill>
              </a:rPr>
              <a:t>Title: External Factors 1</a:t>
            </a:r>
          </a:p>
          <a:p>
            <a:endParaRPr lang="en-GB" sz="3200" u="sng" dirty="0"/>
          </a:p>
          <a:p>
            <a:r>
              <a:rPr lang="en-GB" sz="3200" dirty="0" smtClean="0"/>
              <a:t>LO: To identify the external impacts </a:t>
            </a:r>
          </a:p>
          <a:p>
            <a:r>
              <a:rPr lang="en-GB" sz="3200" dirty="0"/>
              <a:t>o</a:t>
            </a:r>
            <a:r>
              <a:rPr lang="en-GB" sz="3200" dirty="0" smtClean="0"/>
              <a:t>n an enterprise</a:t>
            </a:r>
          </a:p>
          <a:p>
            <a:endParaRPr lang="en-GB" sz="3200" dirty="0"/>
          </a:p>
          <a:p>
            <a:r>
              <a:rPr lang="en-GB" sz="3200" dirty="0"/>
              <a:t>Success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FF0000"/>
                </a:solidFill>
              </a:rPr>
              <a:t>I </a:t>
            </a:r>
            <a:r>
              <a:rPr lang="en-GB" sz="3200" dirty="0" smtClean="0">
                <a:solidFill>
                  <a:srgbClr val="FF0000"/>
                </a:solidFill>
              </a:rPr>
              <a:t>can identify external influences</a:t>
            </a:r>
            <a:endParaRPr lang="en-GB" sz="3200" dirty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FFC000"/>
                </a:solidFill>
              </a:rPr>
              <a:t>I </a:t>
            </a:r>
            <a:r>
              <a:rPr lang="en-GB" sz="3200" b="1" dirty="0" smtClean="0">
                <a:solidFill>
                  <a:srgbClr val="FFC000"/>
                </a:solidFill>
              </a:rPr>
              <a:t>can outline the 3 main government parties</a:t>
            </a:r>
            <a:endParaRPr lang="en-GB" sz="32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B050"/>
                </a:solidFill>
              </a:rPr>
              <a:t>I </a:t>
            </a:r>
            <a:r>
              <a:rPr lang="en-GB" sz="3200" dirty="0" smtClean="0">
                <a:solidFill>
                  <a:srgbClr val="00B050"/>
                </a:solidFill>
              </a:rPr>
              <a:t>can explain political impacts</a:t>
            </a:r>
            <a:endParaRPr lang="en-GB" sz="3200" dirty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 smtClean="0">
              <a:solidFill>
                <a:srgbClr val="00B05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00B050"/>
              </a:solidFill>
            </a:endParaRPr>
          </a:p>
          <a:p>
            <a:r>
              <a:rPr lang="en-GB" sz="3200" b="1" dirty="0" smtClean="0">
                <a:solidFill>
                  <a:srgbClr val="0000CC"/>
                </a:solidFill>
              </a:rPr>
              <a:t>Literacy Foci Term 1b</a:t>
            </a:r>
            <a:endParaRPr lang="en-GB" sz="3200" dirty="0" smtClean="0">
              <a:solidFill>
                <a:srgbClr val="0000CC"/>
              </a:solidFill>
            </a:endParaRPr>
          </a:p>
          <a:p>
            <a:r>
              <a:rPr lang="en-GB" sz="2800" dirty="0" smtClean="0">
                <a:solidFill>
                  <a:srgbClr val="0000CC"/>
                </a:solidFill>
              </a:rPr>
              <a:t>Reading: Sequencing</a:t>
            </a:r>
          </a:p>
          <a:p>
            <a:r>
              <a:rPr lang="en-GB" sz="2800" dirty="0" smtClean="0">
                <a:solidFill>
                  <a:srgbClr val="0000CC"/>
                </a:solidFill>
              </a:rPr>
              <a:t>Writing: homophones and common spelling mistakes</a:t>
            </a:r>
            <a:endParaRPr lang="en-GB" sz="2800" dirty="0">
              <a:solidFill>
                <a:srgbClr val="0000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019"/>
            <a:ext cx="2517775" cy="24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81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searchenginejournal.com/wp-content/uploads/2012/04/shutterstock_77869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8" y="194812"/>
            <a:ext cx="1753886" cy="113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19481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</a:t>
            </a:r>
            <a:r>
              <a:rPr lang="en-GB" sz="2800" dirty="0" smtClean="0">
                <a:solidFill>
                  <a:srgbClr val="00B0F0"/>
                </a:solidFill>
              </a:rPr>
              <a:t>c</a:t>
            </a:r>
            <a:r>
              <a:rPr lang="en-GB" sz="2800" dirty="0" smtClean="0">
                <a:solidFill>
                  <a:srgbClr val="00B050"/>
                </a:solidFill>
              </a:rPr>
              <a:t>t</a:t>
            </a:r>
            <a:r>
              <a:rPr lang="en-GB" sz="2800" dirty="0" smtClean="0">
                <a:solidFill>
                  <a:srgbClr val="00B0F0"/>
                </a:solidFill>
              </a:rPr>
              <a:t>i</a:t>
            </a:r>
            <a:r>
              <a:rPr lang="en-GB" sz="2800" dirty="0" smtClean="0">
                <a:solidFill>
                  <a:srgbClr val="FF0000"/>
                </a:solidFill>
              </a:rPr>
              <a:t>v</a:t>
            </a:r>
            <a:r>
              <a:rPr lang="en-GB" sz="2800" dirty="0" smtClean="0">
                <a:solidFill>
                  <a:srgbClr val="00B050"/>
                </a:solidFill>
              </a:rPr>
              <a:t>a</a:t>
            </a:r>
            <a:r>
              <a:rPr lang="en-GB" sz="2800" dirty="0" smtClean="0">
                <a:solidFill>
                  <a:srgbClr val="00B0F0"/>
                </a:solidFill>
              </a:rPr>
              <a:t>t</a:t>
            </a:r>
            <a:r>
              <a:rPr lang="en-GB" sz="2800" dirty="0" smtClean="0">
                <a:solidFill>
                  <a:srgbClr val="FF0000"/>
                </a:solidFill>
              </a:rPr>
              <a:t>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656" y="1652592"/>
            <a:ext cx="64555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0000"/>
                </a:solidFill>
              </a:rPr>
              <a:t>Copy the diagram of external factors that could impact on an enterprise.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52936"/>
            <a:ext cx="5269917" cy="376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752" y="113778"/>
            <a:ext cx="3336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9492C"/>
                  </a:outerShdw>
                </a:effectLst>
              </a:rPr>
              <a:t>External Factors </a:t>
            </a:r>
            <a:endParaRPr lang="en-US" sz="36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9492C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98224" y="1600200"/>
            <a:ext cx="744920" cy="804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04137" y="2773469"/>
            <a:ext cx="839513" cy="15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27280" y="3180537"/>
            <a:ext cx="916370" cy="465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9983" y="3815256"/>
            <a:ext cx="721273" cy="898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79983" y="1129334"/>
            <a:ext cx="505482" cy="960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79982" y="4272457"/>
            <a:ext cx="543911" cy="1450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920562" y="1303178"/>
            <a:ext cx="449317" cy="905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620716" y="2404243"/>
            <a:ext cx="691522" cy="22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199292" y="3081648"/>
            <a:ext cx="111885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04696" y="3542863"/>
            <a:ext cx="1265183" cy="569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57124" y="3962238"/>
            <a:ext cx="1177788" cy="1023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23892" y="847977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Change in Government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3144" y="1414062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Taxation changes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85034" y="2588802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Education standards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3892" y="5452934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Inflation / Deflation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2891" y="4611306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Health of the workforce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1793" y="3542863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Available affordable housing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089" y="967398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Local Council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7684" y="1878915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Council Tax, rent and rates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127" y="5003027"/>
            <a:ext cx="226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Premises, transport network, infrastructure, power, heating and lighting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13140" y="4047535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Employees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97614" y="2880451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Competitors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8601" y="5470526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Exchange Rates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588055" y="4196150"/>
            <a:ext cx="311005" cy="1256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299731" y="4064604"/>
            <a:ext cx="445151" cy="872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6822" y="4983310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Employment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80456" y="1074555"/>
            <a:ext cx="1163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Business Taxes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616864" y="1303178"/>
            <a:ext cx="363592" cy="215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616864" y="1654526"/>
            <a:ext cx="325164" cy="3476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42028" y="1762061"/>
            <a:ext cx="120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Personal</a:t>
            </a:r>
          </a:p>
          <a:p>
            <a:r>
              <a:rPr lang="en-GB" dirty="0" smtClean="0">
                <a:solidFill>
                  <a:prstClr val="white"/>
                </a:solidFill>
              </a:rPr>
              <a:t>Taxes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6" name="Picture 4" descr="http://ibusinessblog.co.uk/wp-content/uploads/2015/11/startup-b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81" y="2175441"/>
            <a:ext cx="1941602" cy="18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3738698" y="4112587"/>
            <a:ext cx="580359" cy="1813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45220" y="5890306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Interest Rates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8" y="117040"/>
            <a:ext cx="36512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H="1" flipV="1">
            <a:off x="4245084" y="1516744"/>
            <a:ext cx="43045" cy="7135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288128" y="946600"/>
            <a:ext cx="644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Laws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0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2752" y="113778"/>
            <a:ext cx="33366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9492C"/>
                  </a:outerShdw>
                </a:effectLst>
              </a:rPr>
              <a:t>External Factors </a:t>
            </a:r>
            <a:endParaRPr lang="en-US" sz="36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9492C"/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5498224" y="1600200"/>
            <a:ext cx="744920" cy="8040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504137" y="2773469"/>
            <a:ext cx="839513" cy="157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27280" y="3180537"/>
            <a:ext cx="916370" cy="46581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379983" y="3815256"/>
            <a:ext cx="721273" cy="8986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379983" y="1129334"/>
            <a:ext cx="505482" cy="9605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79982" y="4272457"/>
            <a:ext cx="543911" cy="14504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2920562" y="1303178"/>
            <a:ext cx="449317" cy="905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2620716" y="2404243"/>
            <a:ext cx="691522" cy="22389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2199292" y="3081648"/>
            <a:ext cx="1118858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2104696" y="3542863"/>
            <a:ext cx="1265183" cy="56972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>
            <a:off x="2257124" y="3962238"/>
            <a:ext cx="1177788" cy="102323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923892" y="847977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Change in Government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43144" y="1414062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Taxation changes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85034" y="2588802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Education standards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23892" y="5452934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Inflation / Deflation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92891" y="4611306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Health of the workforce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21793" y="3542863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Available affordable housing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9089" y="967398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Local Council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37684" y="1878915"/>
            <a:ext cx="2262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Council Tax, rent and rates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6127" y="5003027"/>
            <a:ext cx="2262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Premises, transport network, infrastructure, power, heating and lighting 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113140" y="4047535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Employees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-97614" y="2880451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prstClr val="white"/>
                </a:solidFill>
              </a:rPr>
              <a:t>Competitors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8601" y="5470526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Exchange Rates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4588055" y="4196150"/>
            <a:ext cx="311005" cy="125678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3299731" y="4064604"/>
            <a:ext cx="445151" cy="8728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186822" y="4983310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white"/>
                </a:solidFill>
              </a:rPr>
              <a:t>Employment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80456" y="1074555"/>
            <a:ext cx="8830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Business Taxes</a:t>
            </a:r>
            <a:endParaRPr lang="en-GB" dirty="0">
              <a:solidFill>
                <a:prstClr val="white"/>
              </a:solidFill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7616864" y="1303178"/>
            <a:ext cx="363592" cy="215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616864" y="1654526"/>
            <a:ext cx="325164" cy="3476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942028" y="1762061"/>
            <a:ext cx="120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Personal</a:t>
            </a:r>
          </a:p>
          <a:p>
            <a:r>
              <a:rPr lang="en-GB" dirty="0" smtClean="0">
                <a:solidFill>
                  <a:prstClr val="white"/>
                </a:solidFill>
              </a:rPr>
              <a:t>Taxes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076" name="Picture 4" descr="http://ibusinessblog.co.uk/wp-content/uploads/2015/11/startup-b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381" y="2175441"/>
            <a:ext cx="1941602" cy="187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 flipH="1">
            <a:off x="3738698" y="4112587"/>
            <a:ext cx="580359" cy="18137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145220" y="5890306"/>
            <a:ext cx="2262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white"/>
                </a:solidFill>
              </a:rPr>
              <a:t>Interest Rates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653" y="2166286"/>
            <a:ext cx="2859056" cy="316967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002037" y="2961614"/>
            <a:ext cx="22407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How could an increase in tax be bad for a business?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8" y="2880451"/>
            <a:ext cx="3284984" cy="3641876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09089" y="3980364"/>
            <a:ext cx="22407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FF0000"/>
                </a:solidFill>
              </a:rPr>
              <a:t>How could a decrease in tax be good for a business?</a:t>
            </a:r>
          </a:p>
        </p:txBody>
      </p:sp>
    </p:spTree>
    <p:extLst>
      <p:ext uri="{BB962C8B-B14F-4D97-AF65-F5344CB8AC3E}">
        <p14:creationId xmlns:p14="http://schemas.microsoft.com/office/powerpoint/2010/main" val="22952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462" y="0"/>
            <a:ext cx="398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9492C"/>
                  </a:outerShdw>
                </a:effectLst>
              </a:rPr>
              <a:t>Government: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9492C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1" y="2854240"/>
            <a:ext cx="1140837" cy="1521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" y="4653136"/>
            <a:ext cx="1155456" cy="1671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0688"/>
            <a:ext cx="73664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Currently the leading party in Government.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Leader of the </a:t>
            </a:r>
            <a:r>
              <a:rPr lang="en-GB" sz="1400" b="1" dirty="0" smtClean="0">
                <a:solidFill>
                  <a:srgbClr val="0070C0"/>
                </a:solidFill>
              </a:rPr>
              <a:t>Conservatives </a:t>
            </a:r>
            <a:r>
              <a:rPr lang="en-GB" sz="1400" dirty="0" smtClean="0">
                <a:solidFill>
                  <a:srgbClr val="0070C0"/>
                </a:solidFill>
              </a:rPr>
              <a:t>is Boris Johnson (Prime Minister)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Main Political Policies</a:t>
            </a:r>
            <a:r>
              <a:rPr lang="en-GB" sz="1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Scrap </a:t>
            </a:r>
            <a:r>
              <a:rPr lang="en-GB" sz="1400" dirty="0"/>
              <a:t>free school lunches for infants in England, but offer free breakfasts across the primary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Pump an extra £4bn into schools by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Net migration cut to below 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Increase the amount levied on firms employing non-EU migrant workers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prstClr val="white"/>
              </a:solidFill>
            </a:endParaRPr>
          </a:p>
          <a:p>
            <a:endParaRPr lang="en-GB" sz="1400" dirty="0" smtClean="0">
              <a:solidFill>
                <a:prstClr val="white"/>
              </a:solidFill>
            </a:endParaRPr>
          </a:p>
          <a:p>
            <a:r>
              <a:rPr lang="en-GB" sz="1400" b="1" dirty="0" smtClean="0">
                <a:solidFill>
                  <a:srgbClr val="FFC000"/>
                </a:solidFill>
              </a:rPr>
              <a:t>Liberal Democrats </a:t>
            </a:r>
          </a:p>
          <a:p>
            <a:r>
              <a:rPr lang="en-GB" sz="1400" dirty="0" smtClean="0">
                <a:solidFill>
                  <a:srgbClr val="FFC000"/>
                </a:solidFill>
              </a:rPr>
              <a:t>Leader of the Liberal Democrats is Ed Davey</a:t>
            </a:r>
          </a:p>
          <a:p>
            <a:r>
              <a:rPr lang="en-GB" sz="1400" dirty="0" smtClean="0">
                <a:solidFill>
                  <a:srgbClr val="FFC000"/>
                </a:solidFill>
              </a:rPr>
              <a:t>Main Political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1p </a:t>
            </a:r>
            <a:r>
              <a:rPr lang="en-GB" sz="1400" dirty="0"/>
              <a:t>in the pound on income tax to raise £6bn for NHS and social care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End the 1% public sector pay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Invest nearly £7bn extra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Ban the sale of diesel cars and small vans in the UK by 2025</a:t>
            </a:r>
          </a:p>
          <a:p>
            <a:endParaRPr lang="en-GB" sz="1400" dirty="0">
              <a:solidFill>
                <a:prstClr val="white"/>
              </a:solidFill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Labour Party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Leader of the Labour Party is Jeremy </a:t>
            </a:r>
            <a:r>
              <a:rPr lang="en-GB" sz="1400" dirty="0" err="1" smtClean="0">
                <a:solidFill>
                  <a:srgbClr val="FF0000"/>
                </a:solidFill>
              </a:rPr>
              <a:t>Corbyn</a:t>
            </a:r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dirty="0" smtClean="0">
                <a:solidFill>
                  <a:srgbClr val="FF0000"/>
                </a:solidFill>
              </a:rPr>
              <a:t>Main Political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Scrap student tuition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Re-introduce </a:t>
            </a:r>
            <a:r>
              <a:rPr lang="en-GB" sz="1400" dirty="0"/>
              <a:t>the 50p rate of tax on the highest earners (above £123,000)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More </a:t>
            </a:r>
            <a:r>
              <a:rPr lang="en-GB" sz="1400" dirty="0"/>
              <a:t>free childcare, expanding free provisions for two, three and four year 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End </a:t>
            </a:r>
            <a:r>
              <a:rPr lang="en-GB" sz="1400" dirty="0"/>
              <a:t>to zero hours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Hire 10,000 new police officers, 3,000 new </a:t>
            </a:r>
            <a:r>
              <a:rPr lang="en-GB" sz="1400" dirty="0" smtClean="0"/>
              <a:t>fire fighters</a:t>
            </a:r>
            <a:endParaRPr lang="en-GB" sz="1400" dirty="0"/>
          </a:p>
          <a:p>
            <a:endParaRPr lang="en-GB" sz="14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0" y="738526"/>
            <a:ext cx="1320800" cy="1477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1462" y="0"/>
            <a:ext cx="3989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3462">
                  <a:solidFill>
                    <a:prstClr val="black"/>
                  </a:solidFill>
                  <a:prstDash val="solid"/>
                </a:ln>
                <a:solidFill>
                  <a:prstClr val="white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C9492C"/>
                  </a:outerShdw>
                </a:effectLst>
              </a:rPr>
              <a:t>Government:</a:t>
            </a:r>
            <a:endParaRPr lang="en-US" sz="5400" b="1" dirty="0">
              <a:ln w="13462">
                <a:solidFill>
                  <a:prstClr val="black"/>
                </a:solidFill>
                <a:prstDash val="solid"/>
              </a:ln>
              <a:solidFill>
                <a:prstClr val="white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C9492C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1" y="2854240"/>
            <a:ext cx="1140837" cy="15211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81" y="4653136"/>
            <a:ext cx="1155456" cy="1671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620688"/>
            <a:ext cx="73664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Currently the leading party in Government.</a:t>
            </a:r>
          </a:p>
          <a:p>
            <a:r>
              <a:rPr lang="en-GB" sz="1400" dirty="0" smtClean="0">
                <a:solidFill>
                  <a:srgbClr val="0070C0"/>
                </a:solidFill>
              </a:rPr>
              <a:t>Leader of the </a:t>
            </a:r>
            <a:r>
              <a:rPr lang="en-GB" sz="1400" b="1" dirty="0" smtClean="0">
                <a:solidFill>
                  <a:srgbClr val="0070C0"/>
                </a:solidFill>
              </a:rPr>
              <a:t>Conservatives </a:t>
            </a:r>
            <a:r>
              <a:rPr lang="en-GB" sz="1400" dirty="0" smtClean="0">
                <a:solidFill>
                  <a:srgbClr val="0070C0"/>
                </a:solidFill>
              </a:rPr>
              <a:t>is Boris Johnson (Prime Minister)</a:t>
            </a:r>
          </a:p>
          <a:p>
            <a:r>
              <a:rPr lang="en-GB" sz="1400" b="1" dirty="0" smtClean="0">
                <a:solidFill>
                  <a:srgbClr val="0070C0"/>
                </a:solidFill>
              </a:rPr>
              <a:t>Main Political Policies</a:t>
            </a:r>
            <a:r>
              <a:rPr lang="en-GB" sz="1400" dirty="0" smtClean="0">
                <a:solidFill>
                  <a:srgbClr val="0070C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Scrap </a:t>
            </a:r>
            <a:r>
              <a:rPr lang="en-GB" sz="1400" dirty="0"/>
              <a:t>free school lunches for infants in England, but offer free breakfasts across the primary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Pump an extra £4bn into schools by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Net migration cut to below 100,000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Increase the amount levied on firms employing non-EU migrant workers</a:t>
            </a:r>
          </a:p>
          <a:p>
            <a:pPr marL="285750" indent="-285750">
              <a:buFontTx/>
              <a:buChar char="-"/>
            </a:pPr>
            <a:endParaRPr lang="en-GB" sz="1400" dirty="0">
              <a:solidFill>
                <a:prstClr val="white"/>
              </a:solidFill>
            </a:endParaRPr>
          </a:p>
          <a:p>
            <a:endParaRPr lang="en-GB" sz="1400" dirty="0" smtClean="0">
              <a:solidFill>
                <a:prstClr val="white"/>
              </a:solidFill>
            </a:endParaRPr>
          </a:p>
          <a:p>
            <a:r>
              <a:rPr lang="en-GB" sz="1400" b="1" dirty="0" smtClean="0">
                <a:solidFill>
                  <a:srgbClr val="FFC000"/>
                </a:solidFill>
              </a:rPr>
              <a:t>Liberal Democrats </a:t>
            </a:r>
          </a:p>
          <a:p>
            <a:r>
              <a:rPr lang="en-GB" sz="1400" dirty="0" smtClean="0">
                <a:solidFill>
                  <a:srgbClr val="FFC000"/>
                </a:solidFill>
              </a:rPr>
              <a:t>Leader of the Liberal Democrats is Ed Davey</a:t>
            </a:r>
          </a:p>
          <a:p>
            <a:r>
              <a:rPr lang="en-GB" sz="1400" dirty="0" smtClean="0">
                <a:solidFill>
                  <a:srgbClr val="FFC000"/>
                </a:solidFill>
              </a:rPr>
              <a:t>Main Political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1p </a:t>
            </a:r>
            <a:r>
              <a:rPr lang="en-GB" sz="1400" dirty="0"/>
              <a:t>in the pound on income tax to raise £6bn for NHS and social care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End the 1% public sector pay cap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Invest nearly £7bn extra in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Ban the sale of diesel cars and small vans in the UK by 2025</a:t>
            </a:r>
          </a:p>
          <a:p>
            <a:endParaRPr lang="en-GB" sz="1400" dirty="0">
              <a:solidFill>
                <a:prstClr val="white"/>
              </a:solidFill>
            </a:endParaRPr>
          </a:p>
          <a:p>
            <a:r>
              <a:rPr lang="en-GB" sz="1400" b="1" dirty="0" smtClean="0">
                <a:solidFill>
                  <a:srgbClr val="FF0000"/>
                </a:solidFill>
              </a:rPr>
              <a:t>Labour Party</a:t>
            </a:r>
          </a:p>
          <a:p>
            <a:r>
              <a:rPr lang="en-GB" sz="1400" dirty="0" smtClean="0">
                <a:solidFill>
                  <a:srgbClr val="FF0000"/>
                </a:solidFill>
              </a:rPr>
              <a:t>Leader of the Labour Party is Jeremy </a:t>
            </a:r>
            <a:r>
              <a:rPr lang="en-GB" sz="1400" dirty="0" err="1" smtClean="0">
                <a:solidFill>
                  <a:srgbClr val="FF0000"/>
                </a:solidFill>
              </a:rPr>
              <a:t>Corbyn</a:t>
            </a:r>
            <a:endParaRPr lang="en-GB" sz="1400" dirty="0" smtClean="0">
              <a:solidFill>
                <a:srgbClr val="FF0000"/>
              </a:solidFill>
            </a:endParaRPr>
          </a:p>
          <a:p>
            <a:r>
              <a:rPr lang="en-GB" sz="1400" dirty="0" smtClean="0">
                <a:solidFill>
                  <a:srgbClr val="FF0000"/>
                </a:solidFill>
              </a:rPr>
              <a:t>Main Political Policies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Scrap student tuition fees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Re-introduce </a:t>
            </a:r>
            <a:r>
              <a:rPr lang="en-GB" sz="1400" dirty="0"/>
              <a:t>the 50p rate of tax on the highest earners (above £123,000)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More </a:t>
            </a:r>
            <a:r>
              <a:rPr lang="en-GB" sz="1400" dirty="0"/>
              <a:t>free childcare, expanding free provisions for two, three and four year 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/>
              <a:t>End </a:t>
            </a:r>
            <a:r>
              <a:rPr lang="en-GB" sz="1400" dirty="0"/>
              <a:t>to zero hours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/>
              <a:t>Hire 10,000 new police officers, 3,000 new </a:t>
            </a:r>
            <a:r>
              <a:rPr lang="en-GB" sz="1400" dirty="0" smtClean="0"/>
              <a:t>fire fighters</a:t>
            </a:r>
            <a:endParaRPr lang="en-GB" sz="1400" dirty="0"/>
          </a:p>
          <a:p>
            <a:endParaRPr lang="en-GB" sz="1400" dirty="0" smtClean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40" y="738526"/>
            <a:ext cx="1320800" cy="1477895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5265754" y="1273419"/>
            <a:ext cx="3082283" cy="3494525"/>
          </a:xfrm>
          <a:prstGeom prst="cloud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If the government changed to the ____________ Party this could be </a:t>
            </a:r>
            <a:r>
              <a:rPr lang="en-GB" b="1" dirty="0" smtClean="0">
                <a:solidFill>
                  <a:prstClr val="black"/>
                </a:solidFill>
              </a:rPr>
              <a:t>good</a:t>
            </a:r>
            <a:r>
              <a:rPr lang="en-GB" dirty="0" smtClean="0">
                <a:solidFill>
                  <a:prstClr val="black"/>
                </a:solidFill>
              </a:rPr>
              <a:t> for a business because………..</a:t>
            </a:r>
          </a:p>
          <a:p>
            <a:pPr algn="ctr"/>
            <a:endParaRPr lang="en-GB" dirty="0">
              <a:solidFill>
                <a:prstClr val="black"/>
              </a:solidFill>
            </a:endParaRP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It could also be </a:t>
            </a:r>
            <a:r>
              <a:rPr lang="en-GB" b="1" dirty="0" smtClean="0">
                <a:solidFill>
                  <a:prstClr val="black"/>
                </a:solidFill>
              </a:rPr>
              <a:t>bad</a:t>
            </a:r>
            <a:r>
              <a:rPr lang="en-GB" dirty="0" smtClean="0">
                <a:solidFill>
                  <a:prstClr val="black"/>
                </a:solidFill>
              </a:rPr>
              <a:t> because…………..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9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297333"/>
              </p:ext>
            </p:extLst>
          </p:nvPr>
        </p:nvGraphicFramePr>
        <p:xfrm>
          <a:off x="323528" y="116632"/>
          <a:ext cx="8496942" cy="6452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2520280">
                <a:tc>
                  <a:txBody>
                    <a:bodyPr/>
                    <a:lstStyle/>
                    <a:p>
                      <a:r>
                        <a:rPr lang="en-GB" dirty="0" smtClean="0"/>
                        <a:t>Reduction in Interest Rates</a:t>
                      </a:r>
                    </a:p>
                    <a:p>
                      <a:r>
                        <a:rPr lang="en-GB" dirty="0" smtClean="0"/>
                        <a:t>0.75% to 0.25%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£600 billion for infrastructure over 5 years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-roads</a:t>
                      </a:r>
                    </a:p>
                    <a:p>
                      <a:r>
                        <a:rPr lang="en-GB" dirty="0" smtClean="0"/>
                        <a:t>-railways</a:t>
                      </a:r>
                    </a:p>
                    <a:p>
                      <a:r>
                        <a:rPr lang="en-GB" dirty="0" smtClean="0"/>
                        <a:t>-broadband</a:t>
                      </a:r>
                    </a:p>
                    <a:p>
                      <a:r>
                        <a:rPr lang="en-GB" dirty="0" smtClean="0"/>
                        <a:t>-electricity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Resources for coronavirus</a:t>
                      </a:r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-Sick Pay</a:t>
                      </a:r>
                    </a:p>
                    <a:p>
                      <a:r>
                        <a:rPr lang="en-GB" dirty="0" smtClean="0"/>
                        <a:t>-Loans</a:t>
                      </a:r>
                    </a:p>
                    <a:p>
                      <a:r>
                        <a:rPr lang="en-GB" dirty="0" smtClean="0"/>
                        <a:t>-Temporary</a:t>
                      </a:r>
                      <a:r>
                        <a:rPr lang="en-GB" baseline="0" dirty="0" smtClean="0"/>
                        <a:t> suspension of business rates (under 51,000)</a:t>
                      </a:r>
                      <a:endParaRPr lang="en-GB" dirty="0"/>
                    </a:p>
                  </a:txBody>
                  <a:tcPr/>
                </a:tc>
              </a:tr>
              <a:tr h="792587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115616" y="3356992"/>
            <a:ext cx="6264696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Create a table and comment on how these measures announced in the budget would have advantages or disadvantages for businesses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92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maurispagnol.it/immagini/71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1584176" cy="157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106798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FF0000"/>
                </a:solidFill>
              </a:rPr>
              <a:t>C</a:t>
            </a:r>
            <a:r>
              <a:rPr lang="en-GB" sz="6000" dirty="0" smtClean="0">
                <a:solidFill>
                  <a:srgbClr val="00B0F0"/>
                </a:solidFill>
              </a:rPr>
              <a:t>o</a:t>
            </a:r>
            <a:r>
              <a:rPr lang="en-GB" sz="6000" dirty="0" smtClean="0">
                <a:solidFill>
                  <a:srgbClr val="00B050"/>
                </a:solidFill>
              </a:rPr>
              <a:t>n</a:t>
            </a:r>
            <a:r>
              <a:rPr lang="en-GB" sz="6000" dirty="0" smtClean="0">
                <a:solidFill>
                  <a:srgbClr val="FF00FF"/>
                </a:solidFill>
              </a:rPr>
              <a:t>s</a:t>
            </a:r>
            <a:r>
              <a:rPr lang="en-GB" sz="6000" dirty="0" smtClean="0">
                <a:solidFill>
                  <a:srgbClr val="FF0000"/>
                </a:solidFill>
              </a:rPr>
              <a:t>o</a:t>
            </a:r>
            <a:r>
              <a:rPr lang="en-GB" sz="6000" dirty="0" smtClean="0">
                <a:solidFill>
                  <a:srgbClr val="00B050"/>
                </a:solidFill>
              </a:rPr>
              <a:t>l</a:t>
            </a:r>
            <a:r>
              <a:rPr lang="en-GB" sz="6000" dirty="0" smtClean="0">
                <a:solidFill>
                  <a:srgbClr val="FF0000"/>
                </a:solidFill>
              </a:rPr>
              <a:t>i</a:t>
            </a:r>
            <a:r>
              <a:rPr lang="en-GB" sz="6000" dirty="0" smtClean="0">
                <a:solidFill>
                  <a:srgbClr val="00B0F0"/>
                </a:solidFill>
              </a:rPr>
              <a:t>d</a:t>
            </a:r>
            <a:r>
              <a:rPr lang="en-GB" sz="6000" dirty="0" smtClean="0">
                <a:solidFill>
                  <a:srgbClr val="FF00FF"/>
                </a:solidFill>
              </a:rPr>
              <a:t>a</a:t>
            </a:r>
            <a:r>
              <a:rPr lang="en-GB" sz="6000" dirty="0" smtClean="0">
                <a:solidFill>
                  <a:srgbClr val="00B050"/>
                </a:solidFill>
              </a:rPr>
              <a:t>t</a:t>
            </a:r>
            <a:r>
              <a:rPr lang="en-GB" sz="6000" dirty="0" smtClean="0">
                <a:solidFill>
                  <a:srgbClr val="FF0000"/>
                </a:solidFill>
              </a:rPr>
              <a:t>e</a:t>
            </a:r>
            <a:endParaRPr lang="en-GB" sz="60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2708920"/>
            <a:ext cx="54543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Success criteria: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FF0000"/>
                </a:solidFill>
              </a:rPr>
              <a:t>I can identify external influences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FC000"/>
                </a:solidFill>
              </a:rPr>
              <a:t>I can outline the 3 main government parties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B050"/>
                </a:solidFill>
              </a:rPr>
              <a:t>I can explain political impacts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1019"/>
            <a:ext cx="2517775" cy="246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15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1073</Words>
  <Application>Microsoft Office PowerPoint</Application>
  <PresentationFormat>On-screen Show (4:3)</PresentationFormat>
  <Paragraphs>274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Wright</dc:creator>
  <cp:lastModifiedBy>Tracy Robinson</cp:lastModifiedBy>
  <cp:revision>70</cp:revision>
  <cp:lastPrinted>2019-03-01T09:59:48Z</cp:lastPrinted>
  <dcterms:created xsi:type="dcterms:W3CDTF">2013-04-16T14:08:07Z</dcterms:created>
  <dcterms:modified xsi:type="dcterms:W3CDTF">2020-03-16T07:54:51Z</dcterms:modified>
</cp:coreProperties>
</file>