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8" r:id="rId6"/>
    <p:sldId id="259" r:id="rId7"/>
    <p:sldId id="260" r:id="rId8"/>
    <p:sldId id="261" r:id="rId9"/>
    <p:sldId id="262" r:id="rId10"/>
    <p:sldId id="263" r:id="rId11"/>
    <p:sldId id="264" r:id="rId12"/>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49FE91-A3D3-4B81-91CE-AD2670D7F36D}" v="2217" dt="2020-09-19T14:21:32.963"/>
    <p1510:client id="{55F106E2-83D9-703F-1E0F-F0BD57A97B04}" v="8" dt="2020-09-19T19:05:41.6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33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19/09/2020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19/09/2020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19/09/2020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19/09/2020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19/09/2020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19/09/2020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19/09/2020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BA7E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E1CE17-6A98-42EA-AC5E-3F8F87FB3AA9}"/>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4400" dirty="0">
                <a:solidFill>
                  <a:srgbClr val="FFFFFF"/>
                </a:solidFill>
                <a:latin typeface="Cavolini"/>
              </a:rPr>
              <a:t>Week 4- Charity</a:t>
            </a:r>
          </a:p>
        </p:txBody>
      </p:sp>
      <p:sp>
        <p:nvSpPr>
          <p:cNvPr id="19"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8" descr="A picture containing sign, person, holding, front&#10;&#10;Description automatically generated">
            <a:extLst>
              <a:ext uri="{FF2B5EF4-FFF2-40B4-BE49-F238E27FC236}">
                <a16:creationId xmlns:a16="http://schemas.microsoft.com/office/drawing/2014/main" id="{E4F1735D-88DB-42E1-AC07-E684517D8172}"/>
              </a:ext>
            </a:extLst>
          </p:cNvPr>
          <p:cNvPicPr>
            <a:picLocks noGrp="1" noChangeAspect="1"/>
          </p:cNvPicPr>
          <p:nvPr>
            <p:ph idx="1"/>
          </p:nvPr>
        </p:nvPicPr>
        <p:blipFill rotWithShape="1">
          <a:blip r:embed="rId2"/>
          <a:srcRect l="10500" r="5757"/>
          <a:stretch/>
        </p:blipFill>
        <p:spPr>
          <a:xfrm>
            <a:off x="976251" y="942538"/>
            <a:ext cx="7163222" cy="4808332"/>
          </a:xfrm>
          <a:prstGeom prst="rect">
            <a:avLst/>
          </a:prstGeom>
          <a:effectLst/>
        </p:spPr>
      </p:pic>
    </p:spTree>
    <p:extLst>
      <p:ext uri="{BB962C8B-B14F-4D97-AF65-F5344CB8AC3E}">
        <p14:creationId xmlns:p14="http://schemas.microsoft.com/office/powerpoint/2010/main" val="73863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20">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rgbClr val="606225">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92EC12-F86A-4948-9B6B-C49246CA3CF5}"/>
              </a:ext>
            </a:extLst>
          </p:cNvPr>
          <p:cNvSpPr>
            <a:spLocks noGrp="1"/>
          </p:cNvSpPr>
          <p:nvPr>
            <p:ph type="title"/>
          </p:nvPr>
        </p:nvSpPr>
        <p:spPr>
          <a:xfrm>
            <a:off x="524256" y="491260"/>
            <a:ext cx="6594189" cy="1625210"/>
          </a:xfrm>
        </p:spPr>
        <p:txBody>
          <a:bodyPr vert="horz" lIns="91440" tIns="45720" rIns="91440" bIns="45720" rtlCol="0" anchor="ctr">
            <a:normAutofit/>
          </a:bodyPr>
          <a:lstStyle/>
          <a:p>
            <a:r>
              <a:rPr lang="en-US" sz="4400" dirty="0">
                <a:solidFill>
                  <a:srgbClr val="FFFFFF"/>
                </a:solidFill>
                <a:latin typeface="Cavolini"/>
              </a:rPr>
              <a:t>25th Sunday in Ordinary time</a:t>
            </a:r>
          </a:p>
        </p:txBody>
      </p:sp>
      <p:pic>
        <p:nvPicPr>
          <p:cNvPr id="11" name="Picture 12" descr="A group of people standing on top of a grass covered field&#10;&#10;Description automatically generated">
            <a:extLst>
              <a:ext uri="{FF2B5EF4-FFF2-40B4-BE49-F238E27FC236}">
                <a16:creationId xmlns:a16="http://schemas.microsoft.com/office/drawing/2014/main" id="{F99DCD82-34ED-4B90-A394-4AC228209622}"/>
              </a:ext>
            </a:extLst>
          </p:cNvPr>
          <p:cNvPicPr>
            <a:picLocks noGrp="1" noChangeAspect="1"/>
          </p:cNvPicPr>
          <p:nvPr>
            <p:ph idx="1"/>
          </p:nvPr>
        </p:nvPicPr>
        <p:blipFill rotWithShape="1">
          <a:blip r:embed="rId2"/>
          <a:srcRect r="2692" b="-3"/>
          <a:stretch/>
        </p:blipFill>
        <p:spPr>
          <a:xfrm>
            <a:off x="327547" y="2454903"/>
            <a:ext cx="7058306" cy="4080254"/>
          </a:xfrm>
          <a:prstGeom prst="rect">
            <a:avLst/>
          </a:prstGeom>
        </p:spPr>
      </p:pic>
      <p:sp>
        <p:nvSpPr>
          <p:cNvPr id="19" name="Rectangle 22">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784FA39A-20DF-42F3-93B0-22302FED8F45}"/>
              </a:ext>
            </a:extLst>
          </p:cNvPr>
          <p:cNvSpPr>
            <a:spLocks noGrp="1"/>
          </p:cNvSpPr>
          <p:nvPr>
            <p:ph type="body" sz="half" idx="2"/>
          </p:nvPr>
        </p:nvSpPr>
        <p:spPr>
          <a:xfrm>
            <a:off x="8029319" y="917725"/>
            <a:ext cx="3424739" cy="4852362"/>
          </a:xfrm>
        </p:spPr>
        <p:txBody>
          <a:bodyPr vert="horz" lIns="91440" tIns="45720" rIns="91440" bIns="45720" rtlCol="0" anchor="ctr">
            <a:noAutofit/>
          </a:bodyPr>
          <a:lstStyle/>
          <a:p>
            <a:r>
              <a:rPr lang="en-US" sz="2000" dirty="0">
                <a:solidFill>
                  <a:srgbClr val="FFFFFF"/>
                </a:solidFill>
                <a:latin typeface="Cavolini"/>
              </a:rPr>
              <a:t>In the Sunday Gospel Jesus tells the parable of the vineyard</a:t>
            </a:r>
            <a:endParaRPr lang="en-US" sz="2000">
              <a:latin typeface="Cavolini"/>
            </a:endParaRPr>
          </a:p>
          <a:p>
            <a:pPr indent="-228600">
              <a:buFont typeface="Arial" panose="020B0604020202020204" pitchFamily="34" charset="0"/>
              <a:buChar char="•"/>
            </a:pPr>
            <a:endParaRPr lang="en-US" sz="2000" dirty="0">
              <a:solidFill>
                <a:srgbClr val="FFFFFF"/>
              </a:solidFill>
              <a:latin typeface="Cavolini"/>
            </a:endParaRPr>
          </a:p>
          <a:p>
            <a:r>
              <a:rPr lang="en-US" sz="2000" dirty="0">
                <a:solidFill>
                  <a:srgbClr val="FFFFFF"/>
                </a:solidFill>
                <a:latin typeface="Cavolini"/>
              </a:rPr>
              <a:t>The story is about the opportunities God gives us. </a:t>
            </a:r>
            <a:endParaRPr lang="en-US" sz="2000" dirty="0">
              <a:solidFill>
                <a:srgbClr val="FFFFFF"/>
              </a:solidFill>
              <a:latin typeface="Cavolini"/>
              <a:cs typeface="Calibri" panose="020F0502020204030204"/>
            </a:endParaRPr>
          </a:p>
          <a:p>
            <a:pPr indent="-228600">
              <a:buFont typeface="Arial" panose="020B0604020202020204" pitchFamily="34" charset="0"/>
              <a:buChar char="•"/>
            </a:pPr>
            <a:endParaRPr lang="en-US" sz="2000" dirty="0">
              <a:solidFill>
                <a:srgbClr val="FFFFFF"/>
              </a:solidFill>
              <a:latin typeface="Cavolini"/>
            </a:endParaRPr>
          </a:p>
          <a:p>
            <a:r>
              <a:rPr lang="en-US" sz="2000" dirty="0">
                <a:solidFill>
                  <a:srgbClr val="FFFFFF"/>
                </a:solidFill>
                <a:latin typeface="Cavolini"/>
              </a:rPr>
              <a:t>Let us always value the gifts that we are given from God, and always seek to use them to make a positive contribution to our MSJ community.  </a:t>
            </a:r>
            <a:endParaRPr lang="en-US" sz="2000" dirty="0">
              <a:solidFill>
                <a:srgbClr val="FFFFFF"/>
              </a:solidFill>
              <a:latin typeface="Cavolini"/>
              <a:cs typeface="Calibri" panose="020F0502020204030204"/>
            </a:endParaRPr>
          </a:p>
        </p:txBody>
      </p:sp>
    </p:spTree>
    <p:extLst>
      <p:ext uri="{BB962C8B-B14F-4D97-AF65-F5344CB8AC3E}">
        <p14:creationId xmlns:p14="http://schemas.microsoft.com/office/powerpoint/2010/main" val="990978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57522E-E7E8-4B13-AAEA-3D90FD2D06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19">
            <a:extLst>
              <a:ext uri="{FF2B5EF4-FFF2-40B4-BE49-F238E27FC236}">
                <a16:creationId xmlns:a16="http://schemas.microsoft.com/office/drawing/2014/main" id="{51A5673D-423E-4E5D-B642-77D39FECB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6487116" cy="6858000"/>
          </a:xfrm>
          <a:custGeom>
            <a:avLst/>
            <a:gdLst>
              <a:gd name="connsiteX0" fmla="*/ 0 w 6487116"/>
              <a:gd name="connsiteY0" fmla="*/ 0 h 6858000"/>
              <a:gd name="connsiteX1" fmla="*/ 1850111 w 6487116"/>
              <a:gd name="connsiteY1" fmla="*/ 0 h 6858000"/>
              <a:gd name="connsiteX2" fmla="*/ 6487116 w 6487116"/>
              <a:gd name="connsiteY2" fmla="*/ 0 h 6858000"/>
              <a:gd name="connsiteX3" fmla="*/ 6487116 w 6487116"/>
              <a:gd name="connsiteY3" fmla="*/ 1900238 h 6858000"/>
              <a:gd name="connsiteX4" fmla="*/ 6116700 w 6487116"/>
              <a:gd name="connsiteY4" fmla="*/ 2178050 h 6858000"/>
              <a:gd name="connsiteX5" fmla="*/ 6112466 w 6487116"/>
              <a:gd name="connsiteY5" fmla="*/ 2184400 h 6858000"/>
              <a:gd name="connsiteX6" fmla="*/ 6106116 w 6487116"/>
              <a:gd name="connsiteY6" fmla="*/ 2193925 h 6858000"/>
              <a:gd name="connsiteX7" fmla="*/ 6099766 w 6487116"/>
              <a:gd name="connsiteY7" fmla="*/ 2201863 h 6858000"/>
              <a:gd name="connsiteX8" fmla="*/ 6099766 w 6487116"/>
              <a:gd name="connsiteY8" fmla="*/ 2211388 h 6858000"/>
              <a:gd name="connsiteX9" fmla="*/ 6099766 w 6487116"/>
              <a:gd name="connsiteY9" fmla="*/ 2220913 h 6858000"/>
              <a:gd name="connsiteX10" fmla="*/ 6106116 w 6487116"/>
              <a:gd name="connsiteY10" fmla="*/ 2228850 h 6858000"/>
              <a:gd name="connsiteX11" fmla="*/ 6112466 w 6487116"/>
              <a:gd name="connsiteY11" fmla="*/ 2238375 h 6858000"/>
              <a:gd name="connsiteX12" fmla="*/ 6116700 w 6487116"/>
              <a:gd name="connsiteY12" fmla="*/ 2244725 h 6858000"/>
              <a:gd name="connsiteX13" fmla="*/ 6487116 w 6487116"/>
              <a:gd name="connsiteY13" fmla="*/ 2522538 h 6858000"/>
              <a:gd name="connsiteX14" fmla="*/ 6487116 w 6487116"/>
              <a:gd name="connsiteY14" fmla="*/ 6858000 h 6858000"/>
              <a:gd name="connsiteX15" fmla="*/ 1850111 w 6487116"/>
              <a:gd name="connsiteY15" fmla="*/ 6858000 h 6858000"/>
              <a:gd name="connsiteX16" fmla="*/ 0 w 6487116"/>
              <a:gd name="connsiteY1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487116" h="6858000">
                <a:moveTo>
                  <a:pt x="0" y="0"/>
                </a:moveTo>
                <a:lnTo>
                  <a:pt x="1850111" y="0"/>
                </a:lnTo>
                <a:lnTo>
                  <a:pt x="6487116" y="0"/>
                </a:lnTo>
                <a:lnTo>
                  <a:pt x="6487116" y="1900238"/>
                </a:lnTo>
                <a:lnTo>
                  <a:pt x="6116700" y="2178050"/>
                </a:lnTo>
                <a:lnTo>
                  <a:pt x="6112466" y="2184400"/>
                </a:lnTo>
                <a:lnTo>
                  <a:pt x="6106116" y="2193925"/>
                </a:lnTo>
                <a:lnTo>
                  <a:pt x="6099766" y="2201863"/>
                </a:lnTo>
                <a:lnTo>
                  <a:pt x="6099766" y="2211388"/>
                </a:lnTo>
                <a:lnTo>
                  <a:pt x="6099766" y="2220913"/>
                </a:lnTo>
                <a:lnTo>
                  <a:pt x="6106116" y="2228850"/>
                </a:lnTo>
                <a:lnTo>
                  <a:pt x="6112466" y="2238375"/>
                </a:lnTo>
                <a:lnTo>
                  <a:pt x="6116700" y="2244725"/>
                </a:lnTo>
                <a:lnTo>
                  <a:pt x="6487116" y="2522538"/>
                </a:lnTo>
                <a:lnTo>
                  <a:pt x="6487116" y="6858000"/>
                </a:lnTo>
                <a:lnTo>
                  <a:pt x="1850111"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B16AE81-A1F5-40D9-B751-A74528994E6C}"/>
              </a:ext>
            </a:extLst>
          </p:cNvPr>
          <p:cNvSpPr>
            <a:spLocks noGrp="1"/>
          </p:cNvSpPr>
          <p:nvPr>
            <p:ph type="title"/>
          </p:nvPr>
        </p:nvSpPr>
        <p:spPr>
          <a:xfrm>
            <a:off x="86638" y="72851"/>
            <a:ext cx="6150246" cy="1325563"/>
          </a:xfrm>
        </p:spPr>
        <p:txBody>
          <a:bodyPr vert="horz" lIns="91440" tIns="45720" rIns="91440" bIns="45720" rtlCol="0" anchor="ctr">
            <a:normAutofit/>
          </a:bodyPr>
          <a:lstStyle/>
          <a:p>
            <a:r>
              <a:rPr lang="en-US" b="1" dirty="0">
                <a:latin typeface="Cavolini"/>
              </a:rPr>
              <a:t>Monday 21st September</a:t>
            </a:r>
          </a:p>
        </p:txBody>
      </p:sp>
      <p:sp>
        <p:nvSpPr>
          <p:cNvPr id="4" name="Text Placeholder 3">
            <a:extLst>
              <a:ext uri="{FF2B5EF4-FFF2-40B4-BE49-F238E27FC236}">
                <a16:creationId xmlns:a16="http://schemas.microsoft.com/office/drawing/2014/main" id="{3EE885B5-9847-420A-9363-0FD06F3C54A9}"/>
              </a:ext>
            </a:extLst>
          </p:cNvPr>
          <p:cNvSpPr>
            <a:spLocks noGrp="1"/>
          </p:cNvSpPr>
          <p:nvPr>
            <p:ph type="body" sz="half" idx="2"/>
          </p:nvPr>
        </p:nvSpPr>
        <p:spPr>
          <a:xfrm>
            <a:off x="3132" y="1397652"/>
            <a:ext cx="4908082" cy="4351338"/>
          </a:xfrm>
        </p:spPr>
        <p:txBody>
          <a:bodyPr vert="horz" lIns="91440" tIns="45720" rIns="91440" bIns="45720" rtlCol="0" anchor="t">
            <a:noAutofit/>
          </a:bodyPr>
          <a:lstStyle/>
          <a:p>
            <a:pPr indent="-228600">
              <a:buFont typeface="Arial" panose="020B0604020202020204" pitchFamily="34" charset="0"/>
              <a:buChar char="•"/>
            </a:pPr>
            <a:endParaRPr lang="en-US" sz="2000"/>
          </a:p>
          <a:p>
            <a:r>
              <a:rPr lang="en-US" sz="2000" dirty="0">
                <a:latin typeface="Cavolini"/>
              </a:rPr>
              <a:t>Thank You Lord for the many graces and blessings you have placed in my life. I offer You my heart-felt gratitude for Your countless gifts to me each day.</a:t>
            </a:r>
            <a:endParaRPr lang="en-US" sz="2000">
              <a:latin typeface="Cavolini"/>
              <a:cs typeface="Calibri" panose="020F0502020204030204"/>
            </a:endParaRPr>
          </a:p>
          <a:p>
            <a:r>
              <a:rPr lang="en-US" sz="2000" dirty="0">
                <a:latin typeface="Cavolini"/>
              </a:rPr>
              <a:t>In turn, dear Lord, help me to be aware of the needs of my least sisters and brothers, and to respond to those  who are less fortunate with generous expressions of charity, kindness and caring.</a:t>
            </a:r>
            <a:endParaRPr lang="en-US" sz="2000">
              <a:latin typeface="Cavolini"/>
              <a:cs typeface="Calibri" panose="020F0502020204030204"/>
            </a:endParaRPr>
          </a:p>
          <a:p>
            <a:r>
              <a:rPr lang="en-US" sz="2000" dirty="0">
                <a:latin typeface="Cavolini"/>
              </a:rPr>
              <a:t>St Joseph</a:t>
            </a:r>
            <a:endParaRPr lang="en-US" sz="2000">
              <a:latin typeface="Cavolini"/>
              <a:cs typeface="Calibri" panose="020F0502020204030204"/>
            </a:endParaRPr>
          </a:p>
          <a:p>
            <a:r>
              <a:rPr lang="en-US" sz="2000" dirty="0">
                <a:latin typeface="Cavolini"/>
              </a:rPr>
              <a:t>Pray for us </a:t>
            </a:r>
            <a:endParaRPr lang="en-US" sz="2000">
              <a:latin typeface="Cavolini"/>
              <a:cs typeface="Calibri" panose="020F0502020204030204"/>
            </a:endParaRPr>
          </a:p>
        </p:txBody>
      </p:sp>
      <p:sp>
        <p:nvSpPr>
          <p:cNvPr id="14" name="Rounded Rectangle 15">
            <a:extLst>
              <a:ext uri="{FF2B5EF4-FFF2-40B4-BE49-F238E27FC236}">
                <a16:creationId xmlns:a16="http://schemas.microsoft.com/office/drawing/2014/main" id="{BB08DC4E-794F-43A6-9197-15C12A7E59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28932" y="958640"/>
            <a:ext cx="4419604" cy="4945244"/>
          </a:xfrm>
          <a:prstGeom prst="roundRect">
            <a:avLst>
              <a:gd name="adj" fmla="val 3513"/>
            </a:avLst>
          </a:prstGeom>
          <a:solidFill>
            <a:srgbClr val="FFFFFF"/>
          </a:solidFill>
          <a:ln w="15875">
            <a:solidFill>
              <a:srgbClr val="54403B"/>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A picture containing building, outdoor, sitting, sidewalk&#10;&#10;Description automatically generated">
            <a:extLst>
              <a:ext uri="{FF2B5EF4-FFF2-40B4-BE49-F238E27FC236}">
                <a16:creationId xmlns:a16="http://schemas.microsoft.com/office/drawing/2014/main" id="{362A1BD0-051A-4BFF-AC5D-4D6BA6069C6F}"/>
              </a:ext>
            </a:extLst>
          </p:cNvPr>
          <p:cNvPicPr>
            <a:picLocks noGrp="1" noChangeAspect="1"/>
          </p:cNvPicPr>
          <p:nvPr>
            <p:ph type="pic" idx="1"/>
          </p:nvPr>
        </p:nvPicPr>
        <p:blipFill rotWithShape="1">
          <a:blip r:embed="rId2"/>
          <a:srcRect l="22439" r="34143"/>
          <a:stretch/>
        </p:blipFill>
        <p:spPr>
          <a:xfrm>
            <a:off x="7410517" y="1258529"/>
            <a:ext cx="3832042" cy="4330205"/>
          </a:xfrm>
          <a:prstGeom prst="rect">
            <a:avLst/>
          </a:prstGeom>
        </p:spPr>
      </p:pic>
    </p:spTree>
    <p:extLst>
      <p:ext uri="{BB962C8B-B14F-4D97-AF65-F5344CB8AC3E}">
        <p14:creationId xmlns:p14="http://schemas.microsoft.com/office/powerpoint/2010/main" val="3280289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rgbClr val="24436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49B37C0-5773-4468-9B14-6C95333481D5}"/>
              </a:ext>
            </a:extLst>
          </p:cNvPr>
          <p:cNvSpPr>
            <a:spLocks noGrp="1"/>
          </p:cNvSpPr>
          <p:nvPr>
            <p:ph type="title"/>
          </p:nvPr>
        </p:nvSpPr>
        <p:spPr>
          <a:xfrm>
            <a:off x="524256" y="491260"/>
            <a:ext cx="6594189" cy="1625210"/>
          </a:xfrm>
        </p:spPr>
        <p:txBody>
          <a:bodyPr vert="horz" lIns="91440" tIns="45720" rIns="91440" bIns="45720" rtlCol="0" anchor="ctr">
            <a:normAutofit/>
          </a:bodyPr>
          <a:lstStyle/>
          <a:p>
            <a:r>
              <a:rPr lang="en-US" sz="4400" b="1" dirty="0">
                <a:solidFill>
                  <a:srgbClr val="FFFFFF"/>
                </a:solidFill>
                <a:latin typeface="Cavolini"/>
              </a:rPr>
              <a:t>Tuesday 22nd September</a:t>
            </a:r>
          </a:p>
        </p:txBody>
      </p:sp>
      <p:pic>
        <p:nvPicPr>
          <p:cNvPr id="5" name="Picture 5" descr="A smiling person in a blue shirt&#10;&#10;Description automatically generated">
            <a:extLst>
              <a:ext uri="{FF2B5EF4-FFF2-40B4-BE49-F238E27FC236}">
                <a16:creationId xmlns:a16="http://schemas.microsoft.com/office/drawing/2014/main" id="{9E63960A-12E2-4EC0-B64E-DE0EB3F095F7}"/>
              </a:ext>
            </a:extLst>
          </p:cNvPr>
          <p:cNvPicPr>
            <a:picLocks noGrp="1" noChangeAspect="1"/>
          </p:cNvPicPr>
          <p:nvPr>
            <p:ph type="pic" idx="1"/>
          </p:nvPr>
        </p:nvPicPr>
        <p:blipFill rotWithShape="1">
          <a:blip r:embed="rId2"/>
          <a:srcRect l="2695" r="-3" b="-3"/>
          <a:stretch/>
        </p:blipFill>
        <p:spPr>
          <a:xfrm>
            <a:off x="327547" y="2454903"/>
            <a:ext cx="7058306" cy="4080254"/>
          </a:xfrm>
          <a:prstGeom prst="rect">
            <a:avLst/>
          </a:prstGeom>
        </p:spPr>
      </p:pic>
      <p:sp>
        <p:nvSpPr>
          <p:cNvPr id="12" name="Rectangle 11">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6F1BEA88-9A93-4E9F-974E-F81FBADFFB36}"/>
              </a:ext>
            </a:extLst>
          </p:cNvPr>
          <p:cNvSpPr>
            <a:spLocks noGrp="1"/>
          </p:cNvSpPr>
          <p:nvPr>
            <p:ph type="body" sz="half" idx="2"/>
          </p:nvPr>
        </p:nvSpPr>
        <p:spPr>
          <a:xfrm>
            <a:off x="8029319" y="917725"/>
            <a:ext cx="3424739" cy="4852362"/>
          </a:xfrm>
        </p:spPr>
        <p:txBody>
          <a:bodyPr vert="horz" lIns="91440" tIns="45720" rIns="91440" bIns="45720" rtlCol="0" anchor="ctr">
            <a:normAutofit/>
          </a:bodyPr>
          <a:lstStyle/>
          <a:p>
            <a:pPr indent="-228600">
              <a:buFont typeface="Arial" panose="020B0604020202020204" pitchFamily="34" charset="0"/>
              <a:buChar char="•"/>
            </a:pPr>
            <a:endParaRPr lang="en-US" sz="1900">
              <a:solidFill>
                <a:srgbClr val="FFFFFF"/>
              </a:solidFill>
            </a:endParaRPr>
          </a:p>
          <a:p>
            <a:r>
              <a:rPr lang="en-US" sz="1900" dirty="0">
                <a:solidFill>
                  <a:srgbClr val="FFFFFF"/>
                </a:solidFill>
                <a:latin typeface="Cavolini"/>
              </a:rPr>
              <a:t>Dear Lord</a:t>
            </a:r>
            <a:endParaRPr lang="en-US" sz="1900">
              <a:solidFill>
                <a:srgbClr val="FFFFFF"/>
              </a:solidFill>
              <a:latin typeface="Cavolini"/>
              <a:cs typeface="Calibri" panose="020F0502020204030204"/>
            </a:endParaRPr>
          </a:p>
          <a:p>
            <a:r>
              <a:rPr lang="en-US" sz="1900" dirty="0">
                <a:solidFill>
                  <a:srgbClr val="FFFFFF"/>
                </a:solidFill>
                <a:latin typeface="Cavolini"/>
              </a:rPr>
              <a:t>Very soon we will be having our annual Macmillan fundraiser. We ask that you give us the desire to help those who are in need and to donate in order to assist those who struggle with the effects of cancer. We ask that you give all people, both those with cancer and their families and friends, the strength to fight the battle against the illness.</a:t>
            </a:r>
            <a:endParaRPr lang="en-US" sz="1900">
              <a:solidFill>
                <a:srgbClr val="FFFFFF"/>
              </a:solidFill>
              <a:latin typeface="Cavolini"/>
              <a:cs typeface="Calibri" panose="020F0502020204030204"/>
            </a:endParaRPr>
          </a:p>
          <a:p>
            <a:r>
              <a:rPr lang="en-US" sz="1900" dirty="0">
                <a:solidFill>
                  <a:srgbClr val="FFFFFF"/>
                </a:solidFill>
                <a:latin typeface="Cavolini"/>
              </a:rPr>
              <a:t>St Joseph</a:t>
            </a:r>
            <a:endParaRPr lang="en-US" sz="1900">
              <a:solidFill>
                <a:srgbClr val="FFFFFF"/>
              </a:solidFill>
              <a:latin typeface="Cavolini"/>
              <a:cs typeface="Calibri"/>
            </a:endParaRPr>
          </a:p>
          <a:p>
            <a:r>
              <a:rPr lang="en-US" sz="1900" dirty="0">
                <a:solidFill>
                  <a:srgbClr val="FFFFFF"/>
                </a:solidFill>
                <a:latin typeface="Cavolini"/>
              </a:rPr>
              <a:t>Pray for us </a:t>
            </a:r>
            <a:endParaRPr lang="en-US" sz="1900">
              <a:solidFill>
                <a:srgbClr val="FFFFFF"/>
              </a:solidFill>
              <a:latin typeface="Cavolini"/>
              <a:cs typeface="Calibri"/>
            </a:endParaRPr>
          </a:p>
        </p:txBody>
      </p:sp>
    </p:spTree>
    <p:extLst>
      <p:ext uri="{BB962C8B-B14F-4D97-AF65-F5344CB8AC3E}">
        <p14:creationId xmlns:p14="http://schemas.microsoft.com/office/powerpoint/2010/main" val="46153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7">
            <a:extLst>
              <a:ext uri="{FF2B5EF4-FFF2-40B4-BE49-F238E27FC236}">
                <a16:creationId xmlns:a16="http://schemas.microsoft.com/office/drawing/2014/main" id="{80DF40B2-80F7-4E71-B46C-284163F365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B0217B-4771-48D6-BC80-3988E554E68C}"/>
              </a:ext>
            </a:extLst>
          </p:cNvPr>
          <p:cNvSpPr>
            <a:spLocks noGrp="1"/>
          </p:cNvSpPr>
          <p:nvPr>
            <p:ph type="title"/>
          </p:nvPr>
        </p:nvSpPr>
        <p:spPr>
          <a:xfrm>
            <a:off x="3131" y="-401426"/>
            <a:ext cx="4516995" cy="2228074"/>
          </a:xfrm>
        </p:spPr>
        <p:txBody>
          <a:bodyPr vert="horz" lIns="91440" tIns="45720" rIns="91440" bIns="45720" rtlCol="0" anchor="ctr">
            <a:normAutofit/>
          </a:bodyPr>
          <a:lstStyle/>
          <a:p>
            <a:r>
              <a:rPr lang="en-US" b="1" dirty="0">
                <a:latin typeface="Cavolini"/>
              </a:rPr>
              <a:t>Wednesday 23rd September</a:t>
            </a:r>
          </a:p>
        </p:txBody>
      </p:sp>
      <p:sp>
        <p:nvSpPr>
          <p:cNvPr id="4" name="Text Placeholder 3">
            <a:extLst>
              <a:ext uri="{FF2B5EF4-FFF2-40B4-BE49-F238E27FC236}">
                <a16:creationId xmlns:a16="http://schemas.microsoft.com/office/drawing/2014/main" id="{6C46801D-7599-467E-A8D3-7E244318B8D7}"/>
              </a:ext>
            </a:extLst>
          </p:cNvPr>
          <p:cNvSpPr>
            <a:spLocks noGrp="1"/>
          </p:cNvSpPr>
          <p:nvPr>
            <p:ph type="body" sz="half" idx="2"/>
          </p:nvPr>
        </p:nvSpPr>
        <p:spPr>
          <a:xfrm>
            <a:off x="274530" y="1824498"/>
            <a:ext cx="3799425" cy="3143241"/>
          </a:xfrm>
        </p:spPr>
        <p:txBody>
          <a:bodyPr vert="horz" lIns="91440" tIns="45720" rIns="91440" bIns="45720" rtlCol="0" anchor="t">
            <a:noAutofit/>
          </a:bodyPr>
          <a:lstStyle/>
          <a:p>
            <a:r>
              <a:rPr lang="en-US" sz="1900" dirty="0">
                <a:latin typeface="Cavolini"/>
              </a:rPr>
              <a:t>Dear Lord</a:t>
            </a:r>
            <a:endParaRPr lang="en-US" sz="1900">
              <a:latin typeface="Cavolini"/>
            </a:endParaRPr>
          </a:p>
          <a:p>
            <a:r>
              <a:rPr lang="en-US" sz="1900" dirty="0">
                <a:latin typeface="Cavolini"/>
              </a:rPr>
              <a:t>We can only love others because you first loved us, and that love stays at the heart of every good action your children perform. Help us always to be filled with your love and help that love to cast out any darkness and worries in our lives. </a:t>
            </a:r>
            <a:endParaRPr lang="en-US" sz="1900">
              <a:latin typeface="Cavolini"/>
              <a:cs typeface="Calibri" panose="020F0502020204030204"/>
            </a:endParaRPr>
          </a:p>
          <a:p>
            <a:pPr indent="-228600">
              <a:buFont typeface="Arial" panose="020B0604020202020204" pitchFamily="34" charset="0"/>
              <a:buChar char="•"/>
            </a:pPr>
            <a:endParaRPr lang="en-US" sz="1900" dirty="0">
              <a:latin typeface="Cavolini"/>
            </a:endParaRPr>
          </a:p>
          <a:p>
            <a:r>
              <a:rPr lang="en-US" sz="1900" dirty="0">
                <a:latin typeface="Cavolini"/>
              </a:rPr>
              <a:t>St Joseph </a:t>
            </a:r>
            <a:endParaRPr lang="en-US" sz="1900">
              <a:latin typeface="Cavolini"/>
              <a:cs typeface="Calibri" panose="020F0502020204030204"/>
            </a:endParaRPr>
          </a:p>
          <a:p>
            <a:r>
              <a:rPr lang="en-US" sz="1900" dirty="0">
                <a:latin typeface="Cavolini"/>
              </a:rPr>
              <a:t>Pray for us </a:t>
            </a:r>
            <a:endParaRPr lang="en-US" sz="1900">
              <a:latin typeface="Cavolini"/>
              <a:cs typeface="Calibri" panose="020F0502020204030204"/>
            </a:endParaRPr>
          </a:p>
        </p:txBody>
      </p:sp>
      <p:pic>
        <p:nvPicPr>
          <p:cNvPr id="6" name="Picture 6" descr="A close up of a flower&#10;&#10;Description automatically generated">
            <a:extLst>
              <a:ext uri="{FF2B5EF4-FFF2-40B4-BE49-F238E27FC236}">
                <a16:creationId xmlns:a16="http://schemas.microsoft.com/office/drawing/2014/main" id="{62DF59C7-5E28-45C9-B4E1-CD13B0BD0199}"/>
              </a:ext>
            </a:extLst>
          </p:cNvPr>
          <p:cNvPicPr>
            <a:picLocks noGrp="1" noChangeAspect="1"/>
          </p:cNvPicPr>
          <p:nvPr>
            <p:ph type="pic" idx="1"/>
          </p:nvPr>
        </p:nvPicPr>
        <p:blipFill rotWithShape="1">
          <a:blip r:embed="rId2"/>
          <a:srcRect t="4506"/>
          <a:stretch/>
        </p:blipFill>
        <p:spPr>
          <a:xfrm>
            <a:off x="5010386" y="10"/>
            <a:ext cx="7181613" cy="6857990"/>
          </a:xfrm>
          <a:prstGeom prst="rect">
            <a:avLst/>
          </a:prstGeom>
          <a:effectLst/>
        </p:spPr>
      </p:pic>
    </p:spTree>
    <p:extLst>
      <p:ext uri="{BB962C8B-B14F-4D97-AF65-F5344CB8AC3E}">
        <p14:creationId xmlns:p14="http://schemas.microsoft.com/office/powerpoint/2010/main" val="3927594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B8E8F-244F-48FF-895E-74C7660EE308}"/>
              </a:ext>
            </a:extLst>
          </p:cNvPr>
          <p:cNvSpPr>
            <a:spLocks noGrp="1"/>
          </p:cNvSpPr>
          <p:nvPr>
            <p:ph type="title"/>
          </p:nvPr>
        </p:nvSpPr>
        <p:spPr>
          <a:xfrm>
            <a:off x="6425367" y="154125"/>
            <a:ext cx="5006336" cy="1325563"/>
          </a:xfrm>
        </p:spPr>
        <p:txBody>
          <a:bodyPr vert="horz" lIns="91440" tIns="45720" rIns="91440" bIns="45720" rtlCol="0" anchor="ctr">
            <a:normAutofit/>
          </a:bodyPr>
          <a:lstStyle/>
          <a:p>
            <a:r>
              <a:rPr lang="en-US" sz="2400" b="1" dirty="0">
                <a:latin typeface="Cavolini"/>
              </a:rPr>
              <a:t>Thursday 24th September</a:t>
            </a:r>
          </a:p>
        </p:txBody>
      </p:sp>
      <p:sp>
        <p:nvSpPr>
          <p:cNvPr id="15" name="Freeform: Shape 14">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8" descr="A person posing for a picture&#10;&#10;Description automatically generated">
            <a:extLst>
              <a:ext uri="{FF2B5EF4-FFF2-40B4-BE49-F238E27FC236}">
                <a16:creationId xmlns:a16="http://schemas.microsoft.com/office/drawing/2014/main" id="{6D6FA8DA-43BC-461F-AA77-58E16CA5178C}"/>
              </a:ext>
            </a:extLst>
          </p:cNvPr>
          <p:cNvPicPr>
            <a:picLocks noGrp="1" noChangeAspect="1"/>
          </p:cNvPicPr>
          <p:nvPr>
            <p:ph type="pic" idx="1"/>
          </p:nvPr>
        </p:nvPicPr>
        <p:blipFill rotWithShape="1">
          <a:blip r:embed="rId2"/>
          <a:srcRect t="3057" b="8548"/>
          <a:stretch/>
        </p:blipFill>
        <p:spPr>
          <a:xfrm>
            <a:off x="20" y="10"/>
            <a:ext cx="6024134" cy="6857990"/>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
        <p:nvSpPr>
          <p:cNvPr id="4" name="Text Placeholder 3">
            <a:extLst>
              <a:ext uri="{FF2B5EF4-FFF2-40B4-BE49-F238E27FC236}">
                <a16:creationId xmlns:a16="http://schemas.microsoft.com/office/drawing/2014/main" id="{8BD13367-6494-4A3B-80A4-A63B6A52E67D}"/>
              </a:ext>
            </a:extLst>
          </p:cNvPr>
          <p:cNvSpPr>
            <a:spLocks noGrp="1"/>
          </p:cNvSpPr>
          <p:nvPr>
            <p:ph type="body" sz="half" idx="2"/>
          </p:nvPr>
        </p:nvSpPr>
        <p:spPr>
          <a:xfrm>
            <a:off x="6534194" y="1421050"/>
            <a:ext cx="5004073" cy="3181684"/>
          </a:xfrm>
        </p:spPr>
        <p:txBody>
          <a:bodyPr vert="horz" lIns="91440" tIns="45720" rIns="91440" bIns="45720" rtlCol="0" anchor="t">
            <a:noAutofit/>
          </a:bodyPr>
          <a:lstStyle/>
          <a:p>
            <a:r>
              <a:rPr lang="en-US" sz="2400" dirty="0">
                <a:latin typeface="Cavolini"/>
              </a:rPr>
              <a:t>Let us offer our thoughts and intentions to Mary as we ask her to petition God;</a:t>
            </a:r>
            <a:endParaRPr lang="en-US" sz="2000">
              <a:latin typeface="Cavolini"/>
            </a:endParaRPr>
          </a:p>
          <a:p>
            <a:pPr indent="-228600">
              <a:buFont typeface="Arial" panose="020B0604020202020204" pitchFamily="34" charset="0"/>
              <a:buChar char="•"/>
            </a:pPr>
            <a:endParaRPr lang="en-US" sz="2400" dirty="0">
              <a:latin typeface="Cavolini"/>
            </a:endParaRPr>
          </a:p>
          <a:p>
            <a:r>
              <a:rPr lang="en-US" sz="2400" dirty="0">
                <a:latin typeface="Cavolini"/>
              </a:rPr>
              <a:t>Hail Mary, Full of Grace, The Lord is with thee. Blessed art thou among women, and blessed is the fruit of thy womb, Jesus. Holy Mary, Mother of God, pray for us sinners now, and at the hour of death.</a:t>
            </a:r>
            <a:endParaRPr lang="en-US" sz="2400">
              <a:latin typeface="Cavolini"/>
              <a:cs typeface="Calibri" panose="020F0502020204030204"/>
            </a:endParaRPr>
          </a:p>
          <a:p>
            <a:r>
              <a:rPr lang="en-US" sz="2400" dirty="0">
                <a:latin typeface="Cavolini"/>
              </a:rPr>
              <a:t>St Joseph</a:t>
            </a:r>
            <a:endParaRPr lang="en-US" sz="2400">
              <a:latin typeface="Cavolini"/>
              <a:cs typeface="Calibri" panose="020F0502020204030204"/>
            </a:endParaRPr>
          </a:p>
          <a:p>
            <a:r>
              <a:rPr lang="en-US" sz="2400" dirty="0">
                <a:latin typeface="Cavolini"/>
              </a:rPr>
              <a:t>Pray for us </a:t>
            </a:r>
            <a:endParaRPr lang="en-US" sz="2400">
              <a:latin typeface="Cavolini"/>
              <a:cs typeface="Calibri" panose="020F0502020204030204"/>
            </a:endParaRPr>
          </a:p>
          <a:p>
            <a:pPr indent="-228600">
              <a:buFont typeface="Arial" panose="020B0604020202020204" pitchFamily="34" charset="0"/>
              <a:buChar char="•"/>
            </a:pPr>
            <a:endParaRPr lang="en-US" sz="2400" dirty="0">
              <a:latin typeface="Cavolini"/>
            </a:endParaRPr>
          </a:p>
        </p:txBody>
      </p:sp>
    </p:spTree>
    <p:extLst>
      <p:ext uri="{BB962C8B-B14F-4D97-AF65-F5344CB8AC3E}">
        <p14:creationId xmlns:p14="http://schemas.microsoft.com/office/powerpoint/2010/main" val="3183416114"/>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5" descr="A close up of a logo&#10;&#10;Description automatically generated">
            <a:extLst>
              <a:ext uri="{FF2B5EF4-FFF2-40B4-BE49-F238E27FC236}">
                <a16:creationId xmlns:a16="http://schemas.microsoft.com/office/drawing/2014/main" id="{3AC3D890-3B6E-4948-9BB4-23C444525445}"/>
              </a:ext>
            </a:extLst>
          </p:cNvPr>
          <p:cNvPicPr>
            <a:picLocks noGrp="1" noChangeAspect="1"/>
          </p:cNvPicPr>
          <p:nvPr>
            <p:ph idx="1"/>
          </p:nvPr>
        </p:nvPicPr>
        <p:blipFill rotWithShape="1">
          <a:blip r:embed="rId2"/>
          <a:srcRect t="9161" r="-1" b="-1"/>
          <a:stretch/>
        </p:blipFill>
        <p:spPr>
          <a:xfrm>
            <a:off x="4117521" y="10"/>
            <a:ext cx="8074479" cy="6857990"/>
          </a:xfrm>
          <a:prstGeom prst="rect">
            <a:avLst/>
          </a:prstGeom>
        </p:spPr>
      </p:pic>
      <p:sp>
        <p:nvSpPr>
          <p:cNvPr id="10" name="Freeform: Shape 9">
            <a:extLst>
              <a:ext uri="{FF2B5EF4-FFF2-40B4-BE49-F238E27FC236}">
                <a16:creationId xmlns:a16="http://schemas.microsoft.com/office/drawing/2014/main" id="{8F23F8A3-8FD7-4779-8323-FDC26BE99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8"/>
            <a:ext cx="7859800" cy="6858478"/>
          </a:xfrm>
          <a:custGeom>
            <a:avLst/>
            <a:gdLst>
              <a:gd name="connsiteX0" fmla="*/ 7859800 w 7859800"/>
              <a:gd name="connsiteY0" fmla="*/ 6858478 h 6858478"/>
              <a:gd name="connsiteX1" fmla="*/ 435245 w 7859800"/>
              <a:gd name="connsiteY1" fmla="*/ 6858478 h 6858478"/>
              <a:gd name="connsiteX2" fmla="*/ 435505 w 7859800"/>
              <a:gd name="connsiteY2" fmla="*/ 6857916 h 6858478"/>
              <a:gd name="connsiteX3" fmla="*/ 0 w 7859800"/>
              <a:gd name="connsiteY3" fmla="*/ 6857916 h 6858478"/>
              <a:gd name="connsiteX4" fmla="*/ 0 w 7859800"/>
              <a:gd name="connsiteY4" fmla="*/ 0 h 6858478"/>
              <a:gd name="connsiteX5" fmla="*/ 3611620 w 7859800"/>
              <a:gd name="connsiteY5" fmla="*/ 0 h 6858478"/>
              <a:gd name="connsiteX6" fmla="*/ 4677848 w 7859800"/>
              <a:gd name="connsiteY6" fmla="*/ 0 h 6858478"/>
              <a:gd name="connsiteX7" fmla="*/ 4683425 w 7859800"/>
              <a:gd name="connsiteY7"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59800" h="6858478">
                <a:moveTo>
                  <a:pt x="7859800" y="6858478"/>
                </a:moveTo>
                <a:lnTo>
                  <a:pt x="435245" y="6858478"/>
                </a:lnTo>
                <a:lnTo>
                  <a:pt x="435505" y="6857916"/>
                </a:lnTo>
                <a:lnTo>
                  <a:pt x="0" y="6857916"/>
                </a:lnTo>
                <a:lnTo>
                  <a:pt x="0" y="0"/>
                </a:lnTo>
                <a:lnTo>
                  <a:pt x="3611620" y="0"/>
                </a:lnTo>
                <a:lnTo>
                  <a:pt x="4677848" y="0"/>
                </a:lnTo>
                <a:lnTo>
                  <a:pt x="4683425"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F605C4CC-A25C-416F-8333-7CB7DC97D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8"/>
            <a:ext cx="7431174" cy="6858478"/>
          </a:xfrm>
          <a:custGeom>
            <a:avLst/>
            <a:gdLst>
              <a:gd name="connsiteX0" fmla="*/ 7431174 w 7431174"/>
              <a:gd name="connsiteY0" fmla="*/ 6858478 h 6858478"/>
              <a:gd name="connsiteX1" fmla="*/ 6619 w 7431174"/>
              <a:gd name="connsiteY1" fmla="*/ 6858478 h 6858478"/>
              <a:gd name="connsiteX2" fmla="*/ 6879 w 7431174"/>
              <a:gd name="connsiteY2" fmla="*/ 6857916 h 6858478"/>
              <a:gd name="connsiteX3" fmla="*/ 0 w 7431174"/>
              <a:gd name="connsiteY3" fmla="*/ 6857916 h 6858478"/>
              <a:gd name="connsiteX4" fmla="*/ 0 w 7431174"/>
              <a:gd name="connsiteY4" fmla="*/ 0 h 6858478"/>
              <a:gd name="connsiteX5" fmla="*/ 3182994 w 7431174"/>
              <a:gd name="connsiteY5" fmla="*/ 0 h 6858478"/>
              <a:gd name="connsiteX6" fmla="*/ 4249222 w 7431174"/>
              <a:gd name="connsiteY6" fmla="*/ 0 h 6858478"/>
              <a:gd name="connsiteX7" fmla="*/ 4254799 w 7431174"/>
              <a:gd name="connsiteY7"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31174" h="6858478">
                <a:moveTo>
                  <a:pt x="7431174" y="6858478"/>
                </a:moveTo>
                <a:lnTo>
                  <a:pt x="6619" y="6858478"/>
                </a:lnTo>
                <a:lnTo>
                  <a:pt x="6879" y="6857916"/>
                </a:lnTo>
                <a:lnTo>
                  <a:pt x="0" y="6857916"/>
                </a:lnTo>
                <a:lnTo>
                  <a:pt x="0" y="0"/>
                </a:lnTo>
                <a:lnTo>
                  <a:pt x="3182994" y="0"/>
                </a:lnTo>
                <a:lnTo>
                  <a:pt x="4249222" y="0"/>
                </a:lnTo>
                <a:lnTo>
                  <a:pt x="4254799"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0B966DE-720D-4B78-9B43-E0669FDF835E}"/>
              </a:ext>
            </a:extLst>
          </p:cNvPr>
          <p:cNvSpPr>
            <a:spLocks noGrp="1"/>
          </p:cNvSpPr>
          <p:nvPr>
            <p:ph type="title"/>
          </p:nvPr>
        </p:nvSpPr>
        <p:spPr>
          <a:xfrm>
            <a:off x="909056" y="386002"/>
            <a:ext cx="5266155" cy="1325563"/>
          </a:xfrm>
        </p:spPr>
        <p:txBody>
          <a:bodyPr vert="horz" lIns="91440" tIns="45720" rIns="91440" bIns="45720" rtlCol="0" anchor="ctr">
            <a:normAutofit/>
          </a:bodyPr>
          <a:lstStyle/>
          <a:p>
            <a:r>
              <a:rPr lang="en-US" b="1" dirty="0">
                <a:latin typeface="Cavolini"/>
                <a:cs typeface="Calibri Light"/>
              </a:rPr>
              <a:t>Friday 25th September</a:t>
            </a:r>
            <a:endParaRPr lang="en-US" b="1">
              <a:latin typeface="Cavolini"/>
            </a:endParaRPr>
          </a:p>
        </p:txBody>
      </p:sp>
      <p:sp>
        <p:nvSpPr>
          <p:cNvPr id="4" name="Text Placeholder 3">
            <a:extLst>
              <a:ext uri="{FF2B5EF4-FFF2-40B4-BE49-F238E27FC236}">
                <a16:creationId xmlns:a16="http://schemas.microsoft.com/office/drawing/2014/main" id="{23B2ADAB-3D0C-4DD7-92DD-619A46A622C9}"/>
              </a:ext>
            </a:extLst>
          </p:cNvPr>
          <p:cNvSpPr>
            <a:spLocks noGrp="1"/>
          </p:cNvSpPr>
          <p:nvPr>
            <p:ph type="body" sz="half" idx="2"/>
          </p:nvPr>
        </p:nvSpPr>
        <p:spPr>
          <a:xfrm>
            <a:off x="554151" y="1406738"/>
            <a:ext cx="3941499" cy="4154361"/>
          </a:xfrm>
        </p:spPr>
        <p:txBody>
          <a:bodyPr vert="horz" lIns="91440" tIns="45720" rIns="91440" bIns="45720" rtlCol="0" anchor="t">
            <a:noAutofit/>
          </a:bodyPr>
          <a:lstStyle/>
          <a:p>
            <a:pPr indent="-228600">
              <a:buFont typeface="Arial" panose="020B0604020202020204" pitchFamily="34" charset="0"/>
              <a:buChar char="•"/>
            </a:pPr>
            <a:endParaRPr lang="en-US" sz="1700"/>
          </a:p>
          <a:p>
            <a:r>
              <a:rPr lang="en-US" sz="1800" dirty="0">
                <a:latin typeface="Cavolini"/>
              </a:rPr>
              <a:t>Dear Lord</a:t>
            </a:r>
            <a:endParaRPr lang="en-US" sz="1800">
              <a:latin typeface="Cavolini"/>
              <a:cs typeface="Calibri" panose="020F0502020204030204"/>
            </a:endParaRPr>
          </a:p>
          <a:p>
            <a:r>
              <a:rPr lang="en-US" sz="1800" dirty="0">
                <a:latin typeface="Cavolini"/>
              </a:rPr>
              <a:t>As we end our fourth week back in school, we thank you for all the strength you have given us. </a:t>
            </a:r>
            <a:endParaRPr lang="en-US" sz="1800">
              <a:latin typeface="Cavolini"/>
              <a:cs typeface="Calibri" panose="020F0502020204030204"/>
            </a:endParaRPr>
          </a:p>
          <a:p>
            <a:r>
              <a:rPr lang="en-US" sz="1800" dirty="0">
                <a:latin typeface="Cavolini"/>
              </a:rPr>
              <a:t>We ask that in the weeks ahead you give us the resilience to continue with our studies, be responsible for our learning and to respect all members of our community. We ask that you watch over us and bring us back safely on Monday.</a:t>
            </a:r>
            <a:endParaRPr lang="en-US" sz="1800">
              <a:latin typeface="Cavolini"/>
              <a:cs typeface="Calibri" panose="020F0502020204030204"/>
            </a:endParaRPr>
          </a:p>
          <a:p>
            <a:r>
              <a:rPr lang="en-US" sz="1800" dirty="0">
                <a:latin typeface="Cavolini"/>
              </a:rPr>
              <a:t>Saint Joseph</a:t>
            </a:r>
            <a:endParaRPr lang="en-US" sz="1800">
              <a:latin typeface="Cavolini"/>
              <a:cs typeface="Calibri" panose="020F0502020204030204"/>
            </a:endParaRPr>
          </a:p>
          <a:p>
            <a:r>
              <a:rPr lang="en-US" sz="1800" dirty="0">
                <a:latin typeface="Cavolini"/>
              </a:rPr>
              <a:t>Pray for us </a:t>
            </a:r>
            <a:endParaRPr lang="en-US" sz="1800">
              <a:latin typeface="Cavolini"/>
              <a:cs typeface="Calibri" panose="020F0502020204030204"/>
            </a:endParaRPr>
          </a:p>
        </p:txBody>
      </p:sp>
    </p:spTree>
    <p:extLst>
      <p:ext uri="{BB962C8B-B14F-4D97-AF65-F5344CB8AC3E}">
        <p14:creationId xmlns:p14="http://schemas.microsoft.com/office/powerpoint/2010/main" val="1431515423"/>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E9109-62B0-427C-A4F3-1BF9147B92D7}"/>
              </a:ext>
            </a:extLst>
          </p:cNvPr>
          <p:cNvSpPr>
            <a:spLocks noGrp="1"/>
          </p:cNvSpPr>
          <p:nvPr>
            <p:ph type="title"/>
          </p:nvPr>
        </p:nvSpPr>
        <p:spPr>
          <a:xfrm>
            <a:off x="7464614" y="1783959"/>
            <a:ext cx="4087306" cy="2889114"/>
          </a:xfrm>
        </p:spPr>
        <p:txBody>
          <a:bodyPr vert="horz" lIns="91440" tIns="45720" rIns="91440" bIns="45720" rtlCol="0" anchor="b">
            <a:normAutofit fontScale="90000"/>
          </a:bodyPr>
          <a:lstStyle/>
          <a:p>
            <a:r>
              <a:rPr lang="en-US" sz="3600" dirty="0">
                <a:latin typeface="Cavolini"/>
              </a:rPr>
              <a:t>Final thought for the week..</a:t>
            </a:r>
            <a:r>
              <a:rPr lang="en-US" sz="5400" dirty="0"/>
              <a:t>.</a:t>
            </a:r>
            <a:br>
              <a:rPr lang="en-US" sz="5400" dirty="0"/>
            </a:br>
            <a:br>
              <a:rPr lang="en-US" sz="5400" dirty="0"/>
            </a:br>
            <a:br>
              <a:rPr lang="en-US" sz="5400" dirty="0"/>
            </a:br>
            <a:br>
              <a:rPr lang="en-US" sz="5400" dirty="0"/>
            </a:br>
            <a:r>
              <a:rPr lang="en-US" sz="3100" dirty="0">
                <a:latin typeface="Cavolini"/>
                <a:cs typeface="Calibri Light"/>
              </a:rPr>
              <a:t>Next week's theme: Faith</a:t>
            </a:r>
          </a:p>
        </p:txBody>
      </p:sp>
      <p:sp>
        <p:nvSpPr>
          <p:cNvPr id="9"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4" descr="A picture containing flower, bird, sign, tree&#10;&#10;Description automatically generated">
            <a:extLst>
              <a:ext uri="{FF2B5EF4-FFF2-40B4-BE49-F238E27FC236}">
                <a16:creationId xmlns:a16="http://schemas.microsoft.com/office/drawing/2014/main" id="{4ED36E65-DA98-4609-BB02-96905FD748B0}"/>
              </a:ext>
            </a:extLst>
          </p:cNvPr>
          <p:cNvPicPr>
            <a:picLocks noGrp="1" noChangeAspect="1"/>
          </p:cNvPicPr>
          <p:nvPr>
            <p:ph idx="1"/>
          </p:nvPr>
        </p:nvPicPr>
        <p:blipFill rotWithShape="1">
          <a:blip r:embed="rId2"/>
          <a:srcRect l="1357"/>
          <a:stretch/>
        </p:blipFill>
        <p:spPr>
          <a:xfrm>
            <a:off x="83508"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
        <p:nvSpPr>
          <p:cNvPr id="5" name="TextBox 4">
            <a:extLst>
              <a:ext uri="{FF2B5EF4-FFF2-40B4-BE49-F238E27FC236}">
                <a16:creationId xmlns:a16="http://schemas.microsoft.com/office/drawing/2014/main" id="{CAF25AA6-8B68-4283-BDED-73105B973520}"/>
              </a:ext>
            </a:extLst>
          </p:cNvPr>
          <p:cNvSpPr txBox="1"/>
          <p:nvPr/>
        </p:nvSpPr>
        <p:spPr>
          <a:xfrm>
            <a:off x="7010400" y="7626263"/>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a:t>Click to add text</a:t>
            </a:r>
          </a:p>
        </p:txBody>
      </p:sp>
    </p:spTree>
    <p:extLst>
      <p:ext uri="{BB962C8B-B14F-4D97-AF65-F5344CB8AC3E}">
        <p14:creationId xmlns:p14="http://schemas.microsoft.com/office/powerpoint/2010/main" val="4174205278"/>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EC23755053DC547A832FC1BE10AA979" ma:contentTypeVersion="7" ma:contentTypeDescription="Create a new document." ma:contentTypeScope="" ma:versionID="73bcb8672d3c8eff69c6e612da98ce7b">
  <xsd:schema xmlns:xsd="http://www.w3.org/2001/XMLSchema" xmlns:xs="http://www.w3.org/2001/XMLSchema" xmlns:p="http://schemas.microsoft.com/office/2006/metadata/properties" xmlns:ns2="39f72b24-5007-4aaa-958d-37c0254d6316" xmlns:ns3="cc78bd7e-717a-4d09-8223-d6b420796a3e" targetNamespace="http://schemas.microsoft.com/office/2006/metadata/properties" ma:root="true" ma:fieldsID="3d95e933b7193fe4955314d09c12f72a" ns2:_="" ns3:_="">
    <xsd:import namespace="39f72b24-5007-4aaa-958d-37c0254d6316"/>
    <xsd:import namespace="cc78bd7e-717a-4d09-8223-d6b420796a3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f72b24-5007-4aaa-958d-37c0254d631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c78bd7e-717a-4d09-8223-d6b420796a3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25204CA-C6FE-4BD5-95F1-BF0719C8BF51}">
  <ds:schemaRefs>
    <ds:schemaRef ds:uri="http://schemas.microsoft.com/sharepoint/v3/contenttype/forms"/>
  </ds:schemaRefs>
</ds:datastoreItem>
</file>

<file path=customXml/itemProps2.xml><?xml version="1.0" encoding="utf-8"?>
<ds:datastoreItem xmlns:ds="http://schemas.openxmlformats.org/officeDocument/2006/customXml" ds:itemID="{0C88F811-995E-47A1-AE29-6B868B289E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f72b24-5007-4aaa-958d-37c0254d6316"/>
    <ds:schemaRef ds:uri="cc78bd7e-717a-4d09-8223-d6b420796a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DAFD2DF-139E-474B-AC07-6D47A4A7499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450</Words>
  <Application>Microsoft Office PowerPoint</Application>
  <PresentationFormat>Widescreen</PresentationFormat>
  <Paragraphs>40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Cavolini</vt:lpstr>
      <vt:lpstr>office theme</vt:lpstr>
      <vt:lpstr>Week 4- Charity</vt:lpstr>
      <vt:lpstr>25th Sunday in Ordinary time</vt:lpstr>
      <vt:lpstr>Monday 21st September</vt:lpstr>
      <vt:lpstr>Tuesday 22nd September</vt:lpstr>
      <vt:lpstr>Wednesday 23rd September</vt:lpstr>
      <vt:lpstr>Thursday 24th September</vt:lpstr>
      <vt:lpstr>Friday 25th September</vt:lpstr>
      <vt:lpstr>Final thought for the week...    Next week's theme: Faith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Haughton</dc:creator>
  <cp:lastModifiedBy>Matt Haughton</cp:lastModifiedBy>
  <cp:revision>298</cp:revision>
  <dcterms:created xsi:type="dcterms:W3CDTF">2020-09-19T13:40:18Z</dcterms:created>
  <dcterms:modified xsi:type="dcterms:W3CDTF">2020-09-19T19:07:42Z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0x0101007EC23755053DC547A832FC1BE10AA979</vt:lpwstr>
  </property>
</Properties>
</file>