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4"/>
  </p:notesMasterIdLst>
  <p:sldIdLst>
    <p:sldId id="258" r:id="rId6"/>
    <p:sldId id="309" r:id="rId7"/>
    <p:sldId id="259" r:id="rId8"/>
    <p:sldId id="274" r:id="rId9"/>
    <p:sldId id="275" r:id="rId10"/>
    <p:sldId id="277" r:id="rId11"/>
    <p:sldId id="276" r:id="rId12"/>
    <p:sldId id="278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305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6" r:id="rId38"/>
    <p:sldId id="307" r:id="rId39"/>
    <p:sldId id="308" r:id="rId40"/>
    <p:sldId id="268" r:id="rId41"/>
    <p:sldId id="280" r:id="rId42"/>
    <p:sldId id="270" r:id="rId4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DE6"/>
    <a:srgbClr val="4BDB03"/>
    <a:srgbClr val="12C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0" d="100"/>
          <a:sy n="60" d="100"/>
        </p:scale>
        <p:origin x="9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2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BEA53-A3E1-469D-ADAB-C7D541DF95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1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BEA53-A3E1-469D-ADAB-C7D541DF95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05D13E0-8ADD-463B-8DC0-2BE75A8F3B83}" type="slidenum">
              <a:rPr 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9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Thursday, 28 November 2019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022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Thursday, 28 November 2019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749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b="0" dirty="0" smtClean="0">
                    <a:ea typeface="Cambria Math" panose="02040503050406030204" pitchFamily="18" charset="0"/>
                  </a:rPr>
                  <a:t>List 5 multiples of 6.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 smtClean="0"/>
                  <a:t>Give a fact about isosceles triangles.</a:t>
                </a:r>
              </a:p>
              <a:p>
                <a:pPr marL="342900" indent="-342900">
                  <a:buAutoNum type="arabicParenR"/>
                </a:pPr>
                <a:r>
                  <a:rPr lang="en-GB" sz="2800" b="0" dirty="0" smtClean="0"/>
                  <a:t> Simplify the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54 :36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What is the mode in this list: 1, 1, 2, 3, 4, 4, 4, 7, 8, 8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Find 12% of £50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:r>
                  <a:rPr lang="en-GB" sz="2800" u="sng" dirty="0" smtClean="0"/>
                  <a:t>Estimate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19.95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×395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blipFill>
                <a:blip r:embed="rId5"/>
                <a:stretch>
                  <a:fillRect l="-1292" t="-1453" b="-2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43686" y="114202"/>
            <a:ext cx="7852915" cy="93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Simplifying Expressions </a:t>
            </a:r>
            <a:r>
              <a:rPr lang="en-GB" sz="2800" b="1" dirty="0"/>
              <a:t>– Algebra Pyramids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1464" y="4005064"/>
            <a:ext cx="30963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67808" y="4005064"/>
            <a:ext cx="30963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464152" y="4005064"/>
            <a:ext cx="30963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783632" y="2780928"/>
            <a:ext cx="30963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879976" y="2780928"/>
            <a:ext cx="30963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295800" y="1556792"/>
            <a:ext cx="30963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279576" y="407477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</a:rPr>
              <a:t>6x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7928" y="407477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</a:rPr>
              <a:t>3y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2264" y="407477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</a:rPr>
              <a:t>2x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71664" y="2885165"/>
            <a:ext cx="2556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4">
                    <a:lumMod val="75000"/>
                  </a:schemeClr>
                </a:solidFill>
              </a:rPr>
              <a:t>6x + 3y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68008" y="2885165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4">
                    <a:lumMod val="75000"/>
                  </a:schemeClr>
                </a:solidFill>
              </a:rPr>
              <a:t>3y + 2x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5840" y="1693258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</a:rPr>
              <a:t>8x + 6y</a:t>
            </a:r>
          </a:p>
        </p:txBody>
      </p:sp>
    </p:spTree>
    <p:extLst>
      <p:ext uri="{BB962C8B-B14F-4D97-AF65-F5344CB8AC3E}">
        <p14:creationId xmlns:p14="http://schemas.microsoft.com/office/powerpoint/2010/main" val="33338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43686" y="114202"/>
            <a:ext cx="7852915" cy="93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Simplifying Expressions </a:t>
            </a:r>
            <a:r>
              <a:rPr lang="en-GB" sz="2800" b="1" dirty="0"/>
              <a:t>– Algebra Pyramids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8" y="980729"/>
            <a:ext cx="3994422" cy="185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62" y="1805043"/>
            <a:ext cx="3994422" cy="185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38" y="2822071"/>
            <a:ext cx="3994422" cy="185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23392" y="21846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2d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1545" y="2206606"/>
            <a:ext cx="89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3e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3645" y="218462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5d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67342" y="302917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3x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35495" y="3051156"/>
            <a:ext cx="89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4y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7595" y="302917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- 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14020" y="407600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2d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82173" y="4097979"/>
            <a:ext cx="89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3e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930257" y="407600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-4d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3432" y="1628800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2d + 3e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9577" y="1628800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3e + 5d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31505" y="1033572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7d + 6e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3812" y="2505958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3x + 4y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41964" y="2525122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4y - 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68889" y="1857886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2x + 8y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74061" y="3485575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2d + 3e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119157" y="3485575"/>
            <a:ext cx="131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3e – 4d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46081" y="285293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-2d + 6e</a:t>
            </a:r>
          </a:p>
        </p:txBody>
      </p:sp>
    </p:spTree>
    <p:extLst>
      <p:ext uri="{BB962C8B-B14F-4D97-AF65-F5344CB8AC3E}">
        <p14:creationId xmlns:p14="http://schemas.microsoft.com/office/powerpoint/2010/main" val="37061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68" y="166659"/>
            <a:ext cx="7498080" cy="1143000"/>
          </a:xfrm>
        </p:spPr>
        <p:txBody>
          <a:bodyPr/>
          <a:lstStyle/>
          <a:p>
            <a:r>
              <a:rPr lang="en-GB" dirty="0" smtClean="0"/>
              <a:t>Expanding Brackets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66" y="1444674"/>
            <a:ext cx="6777317" cy="1166551"/>
          </a:xfrm>
        </p:spPr>
        <p:txBody>
          <a:bodyPr/>
          <a:lstStyle/>
          <a:p>
            <a:pPr marL="82296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To expand brackets, multiply everything inside the brackets by what is outside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5352" y="309893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4(a + 6</a:t>
            </a:r>
            <a:r>
              <a:rPr lang="en-GB" sz="5400" dirty="0" smtClean="0"/>
              <a:t>)    =</a:t>
            </a:r>
            <a:endParaRPr lang="en-GB" sz="5400" dirty="0"/>
          </a:p>
        </p:txBody>
      </p:sp>
      <p:sp>
        <p:nvSpPr>
          <p:cNvPr id="6" name="Freeform 5"/>
          <p:cNvSpPr/>
          <p:nvPr/>
        </p:nvSpPr>
        <p:spPr>
          <a:xfrm>
            <a:off x="3870977" y="2922192"/>
            <a:ext cx="374073" cy="263236"/>
          </a:xfrm>
          <a:custGeom>
            <a:avLst/>
            <a:gdLst>
              <a:gd name="connsiteX0" fmla="*/ 0 w 374073"/>
              <a:gd name="connsiteY0" fmla="*/ 263236 h 263236"/>
              <a:gd name="connsiteX1" fmla="*/ 207818 w 374073"/>
              <a:gd name="connsiteY1" fmla="*/ 0 h 263236"/>
              <a:gd name="connsiteX2" fmla="*/ 374073 w 374073"/>
              <a:gd name="connsiteY2" fmla="*/ 263236 h 263236"/>
              <a:gd name="connsiteX3" fmla="*/ 374073 w 374073"/>
              <a:gd name="connsiteY3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73" h="263236">
                <a:moveTo>
                  <a:pt x="0" y="263236"/>
                </a:moveTo>
                <a:cubicBezTo>
                  <a:pt x="72736" y="131618"/>
                  <a:pt x="145473" y="0"/>
                  <a:pt x="207818" y="0"/>
                </a:cubicBezTo>
                <a:cubicBezTo>
                  <a:pt x="270163" y="0"/>
                  <a:pt x="374073" y="263236"/>
                  <a:pt x="374073" y="263236"/>
                </a:cubicBezTo>
                <a:lnTo>
                  <a:pt x="374073" y="26323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70977" y="2418635"/>
            <a:ext cx="49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800" y="3237434"/>
            <a:ext cx="7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4a</a:t>
            </a:r>
          </a:p>
        </p:txBody>
      </p:sp>
      <p:sp>
        <p:nvSpPr>
          <p:cNvPr id="9" name="Freeform 8"/>
          <p:cNvSpPr/>
          <p:nvPr/>
        </p:nvSpPr>
        <p:spPr>
          <a:xfrm>
            <a:off x="3877400" y="4011562"/>
            <a:ext cx="1368152" cy="356356"/>
          </a:xfrm>
          <a:custGeom>
            <a:avLst/>
            <a:gdLst>
              <a:gd name="connsiteX0" fmla="*/ 0 w 1233055"/>
              <a:gd name="connsiteY0" fmla="*/ 0 h 277090"/>
              <a:gd name="connsiteX1" fmla="*/ 734291 w 1233055"/>
              <a:gd name="connsiteY1" fmla="*/ 277090 h 277090"/>
              <a:gd name="connsiteX2" fmla="*/ 1233055 w 1233055"/>
              <a:gd name="connsiteY2" fmla="*/ 0 h 277090"/>
              <a:gd name="connsiteX3" fmla="*/ 1233055 w 1233055"/>
              <a:gd name="connsiteY3" fmla="*/ 0 h 27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5" h="277090">
                <a:moveTo>
                  <a:pt x="0" y="0"/>
                </a:moveTo>
                <a:cubicBezTo>
                  <a:pt x="264391" y="138545"/>
                  <a:pt x="528782" y="277090"/>
                  <a:pt x="734291" y="277090"/>
                </a:cubicBezTo>
                <a:cubicBezTo>
                  <a:pt x="939800" y="277090"/>
                  <a:pt x="1233055" y="0"/>
                  <a:pt x="1233055" y="0"/>
                </a:cubicBezTo>
                <a:lnTo>
                  <a:pt x="1233055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04230" y="4268909"/>
            <a:ext cx="54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9808" y="3298643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+ 24</a:t>
            </a:r>
          </a:p>
        </p:txBody>
      </p:sp>
    </p:spTree>
    <p:extLst>
      <p:ext uri="{BB962C8B-B14F-4D97-AF65-F5344CB8AC3E}">
        <p14:creationId xmlns:p14="http://schemas.microsoft.com/office/powerpoint/2010/main" val="42135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8880" y="318082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2(2t + 4)</a:t>
            </a:r>
          </a:p>
        </p:txBody>
      </p:sp>
      <p:sp>
        <p:nvSpPr>
          <p:cNvPr id="6" name="Freeform 5"/>
          <p:cNvSpPr/>
          <p:nvPr/>
        </p:nvSpPr>
        <p:spPr>
          <a:xfrm>
            <a:off x="3894505" y="3004084"/>
            <a:ext cx="374073" cy="263236"/>
          </a:xfrm>
          <a:custGeom>
            <a:avLst/>
            <a:gdLst>
              <a:gd name="connsiteX0" fmla="*/ 0 w 374073"/>
              <a:gd name="connsiteY0" fmla="*/ 263236 h 263236"/>
              <a:gd name="connsiteX1" fmla="*/ 207818 w 374073"/>
              <a:gd name="connsiteY1" fmla="*/ 0 h 263236"/>
              <a:gd name="connsiteX2" fmla="*/ 374073 w 374073"/>
              <a:gd name="connsiteY2" fmla="*/ 263236 h 263236"/>
              <a:gd name="connsiteX3" fmla="*/ 374073 w 374073"/>
              <a:gd name="connsiteY3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73" h="263236">
                <a:moveTo>
                  <a:pt x="0" y="263236"/>
                </a:moveTo>
                <a:cubicBezTo>
                  <a:pt x="72736" y="131618"/>
                  <a:pt x="145473" y="0"/>
                  <a:pt x="207818" y="0"/>
                </a:cubicBezTo>
                <a:cubicBezTo>
                  <a:pt x="270163" y="0"/>
                  <a:pt x="374073" y="263236"/>
                  <a:pt x="374073" y="263236"/>
                </a:cubicBezTo>
                <a:lnTo>
                  <a:pt x="374073" y="26323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94505" y="2500527"/>
            <a:ext cx="49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3328" y="3319326"/>
            <a:ext cx="7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4t</a:t>
            </a:r>
          </a:p>
        </p:txBody>
      </p:sp>
      <p:sp>
        <p:nvSpPr>
          <p:cNvPr id="9" name="Freeform 8"/>
          <p:cNvSpPr/>
          <p:nvPr/>
        </p:nvSpPr>
        <p:spPr>
          <a:xfrm>
            <a:off x="3900928" y="4093454"/>
            <a:ext cx="1368152" cy="356356"/>
          </a:xfrm>
          <a:custGeom>
            <a:avLst/>
            <a:gdLst>
              <a:gd name="connsiteX0" fmla="*/ 0 w 1233055"/>
              <a:gd name="connsiteY0" fmla="*/ 0 h 277090"/>
              <a:gd name="connsiteX1" fmla="*/ 734291 w 1233055"/>
              <a:gd name="connsiteY1" fmla="*/ 277090 h 277090"/>
              <a:gd name="connsiteX2" fmla="*/ 1233055 w 1233055"/>
              <a:gd name="connsiteY2" fmla="*/ 0 h 277090"/>
              <a:gd name="connsiteX3" fmla="*/ 1233055 w 1233055"/>
              <a:gd name="connsiteY3" fmla="*/ 0 h 27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5" h="277090">
                <a:moveTo>
                  <a:pt x="0" y="0"/>
                </a:moveTo>
                <a:cubicBezTo>
                  <a:pt x="264391" y="138545"/>
                  <a:pt x="528782" y="277090"/>
                  <a:pt x="734291" y="277090"/>
                </a:cubicBezTo>
                <a:cubicBezTo>
                  <a:pt x="939800" y="277090"/>
                  <a:pt x="1233055" y="0"/>
                  <a:pt x="1233055" y="0"/>
                </a:cubicBezTo>
                <a:lnTo>
                  <a:pt x="1233055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27758" y="4350801"/>
            <a:ext cx="54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1328" y="338053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+ 8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668" y="166659"/>
            <a:ext cx="7498080" cy="1143000"/>
          </a:xfrm>
        </p:spPr>
        <p:txBody>
          <a:bodyPr/>
          <a:lstStyle/>
          <a:p>
            <a:r>
              <a:rPr lang="en-GB" dirty="0" smtClean="0"/>
              <a:t>Expanding Brackets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26666" y="1444674"/>
            <a:ext cx="6777317" cy="1166551"/>
          </a:xfrm>
        </p:spPr>
        <p:txBody>
          <a:bodyPr/>
          <a:lstStyle/>
          <a:p>
            <a:pPr marL="82296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To expand brackets, multiply everything inside the brackets by what is outside them</a:t>
            </a:r>
          </a:p>
        </p:txBody>
      </p:sp>
    </p:spTree>
    <p:extLst>
      <p:ext uri="{BB962C8B-B14F-4D97-AF65-F5344CB8AC3E}">
        <p14:creationId xmlns:p14="http://schemas.microsoft.com/office/powerpoint/2010/main" val="22720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animBg="1"/>
      <p:bldP spid="10" grpId="0"/>
      <p:bldP spid="11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765" y="310647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5(a – 7)</a:t>
            </a:r>
          </a:p>
        </p:txBody>
      </p:sp>
      <p:sp>
        <p:nvSpPr>
          <p:cNvPr id="6" name="Freeform 5"/>
          <p:cNvSpPr/>
          <p:nvPr/>
        </p:nvSpPr>
        <p:spPr>
          <a:xfrm>
            <a:off x="3976390" y="2929737"/>
            <a:ext cx="374073" cy="263236"/>
          </a:xfrm>
          <a:custGeom>
            <a:avLst/>
            <a:gdLst>
              <a:gd name="connsiteX0" fmla="*/ 0 w 374073"/>
              <a:gd name="connsiteY0" fmla="*/ 263236 h 263236"/>
              <a:gd name="connsiteX1" fmla="*/ 207818 w 374073"/>
              <a:gd name="connsiteY1" fmla="*/ 0 h 263236"/>
              <a:gd name="connsiteX2" fmla="*/ 374073 w 374073"/>
              <a:gd name="connsiteY2" fmla="*/ 263236 h 263236"/>
              <a:gd name="connsiteX3" fmla="*/ 374073 w 374073"/>
              <a:gd name="connsiteY3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73" h="263236">
                <a:moveTo>
                  <a:pt x="0" y="263236"/>
                </a:moveTo>
                <a:cubicBezTo>
                  <a:pt x="72736" y="131618"/>
                  <a:pt x="145473" y="0"/>
                  <a:pt x="207818" y="0"/>
                </a:cubicBezTo>
                <a:cubicBezTo>
                  <a:pt x="270163" y="0"/>
                  <a:pt x="374073" y="263236"/>
                  <a:pt x="374073" y="263236"/>
                </a:cubicBezTo>
                <a:lnTo>
                  <a:pt x="374073" y="26323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76390" y="2426180"/>
            <a:ext cx="49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5213" y="3244979"/>
            <a:ext cx="7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5a</a:t>
            </a:r>
          </a:p>
        </p:txBody>
      </p:sp>
      <p:sp>
        <p:nvSpPr>
          <p:cNvPr id="9" name="Freeform 8"/>
          <p:cNvSpPr/>
          <p:nvPr/>
        </p:nvSpPr>
        <p:spPr>
          <a:xfrm>
            <a:off x="3982813" y="4019107"/>
            <a:ext cx="1368152" cy="356356"/>
          </a:xfrm>
          <a:custGeom>
            <a:avLst/>
            <a:gdLst>
              <a:gd name="connsiteX0" fmla="*/ 0 w 1233055"/>
              <a:gd name="connsiteY0" fmla="*/ 0 h 277090"/>
              <a:gd name="connsiteX1" fmla="*/ 734291 w 1233055"/>
              <a:gd name="connsiteY1" fmla="*/ 277090 h 277090"/>
              <a:gd name="connsiteX2" fmla="*/ 1233055 w 1233055"/>
              <a:gd name="connsiteY2" fmla="*/ 0 h 277090"/>
              <a:gd name="connsiteX3" fmla="*/ 1233055 w 1233055"/>
              <a:gd name="connsiteY3" fmla="*/ 0 h 27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5" h="277090">
                <a:moveTo>
                  <a:pt x="0" y="0"/>
                </a:moveTo>
                <a:cubicBezTo>
                  <a:pt x="264391" y="138545"/>
                  <a:pt x="528782" y="277090"/>
                  <a:pt x="734291" y="277090"/>
                </a:cubicBezTo>
                <a:cubicBezTo>
                  <a:pt x="939800" y="277090"/>
                  <a:pt x="1233055" y="0"/>
                  <a:pt x="1233055" y="0"/>
                </a:cubicBezTo>
                <a:lnTo>
                  <a:pt x="1233055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09643" y="4276454"/>
            <a:ext cx="54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5221" y="33061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- 35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668" y="166659"/>
            <a:ext cx="7498080" cy="1143000"/>
          </a:xfrm>
        </p:spPr>
        <p:txBody>
          <a:bodyPr/>
          <a:lstStyle/>
          <a:p>
            <a:r>
              <a:rPr lang="en-GB" dirty="0" smtClean="0"/>
              <a:t>Expanding Brackets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26666" y="1444674"/>
            <a:ext cx="6777317" cy="1166551"/>
          </a:xfrm>
        </p:spPr>
        <p:txBody>
          <a:bodyPr/>
          <a:lstStyle/>
          <a:p>
            <a:pPr marL="82296" indent="0"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To expand brackets, multiply everything inside the brackets by what is outside them</a:t>
            </a:r>
          </a:p>
        </p:txBody>
      </p:sp>
    </p:spTree>
    <p:extLst>
      <p:ext uri="{BB962C8B-B14F-4D97-AF65-F5344CB8AC3E}">
        <p14:creationId xmlns:p14="http://schemas.microsoft.com/office/powerpoint/2010/main" val="28446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animBg="1"/>
      <p:bldP spid="10" grpId="0"/>
      <p:bldP spid="11" grpId="0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8" name="Text Box 6"/>
          <p:cNvSpPr txBox="1">
            <a:spLocks noChangeArrowheads="1"/>
          </p:cNvSpPr>
          <p:nvPr/>
        </p:nvSpPr>
        <p:spPr bwMode="auto">
          <a:xfrm>
            <a:off x="8045432" y="251034"/>
            <a:ext cx="398701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u="sng" dirty="0">
                <a:solidFill>
                  <a:srgbClr val="FF0000"/>
                </a:solidFill>
              </a:rPr>
              <a:t>SPOT THE MISTAKE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9659" name="Rectangle 1"/>
          <p:cNvSpPr>
            <a:spLocks noChangeArrowheads="1"/>
          </p:cNvSpPr>
          <p:nvPr/>
        </p:nvSpPr>
        <p:spPr bwMode="auto">
          <a:xfrm>
            <a:off x="3612232" y="784966"/>
            <a:ext cx="457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1) </a:t>
            </a:r>
            <a:r>
              <a:rPr lang="en-GB" sz="3200" dirty="0"/>
              <a:t>3(q + 6) = 3q + 6 </a:t>
            </a:r>
          </a:p>
          <a:p>
            <a:pPr marL="514350" indent="-514350">
              <a:buAutoNum type="arabicParenR"/>
            </a:pPr>
            <a:endParaRPr lang="en-GB" sz="3200" dirty="0"/>
          </a:p>
          <a:p>
            <a:r>
              <a:rPr lang="en-GB" sz="3200" b="1" dirty="0">
                <a:solidFill>
                  <a:srgbClr val="FF0000"/>
                </a:solidFill>
              </a:rPr>
              <a:t>2) </a:t>
            </a:r>
            <a:r>
              <a:rPr lang="en-GB" sz="3200" dirty="0"/>
              <a:t>9(p + 4) = p + 36</a:t>
            </a:r>
          </a:p>
          <a:p>
            <a:r>
              <a:rPr lang="en-GB" sz="3200" dirty="0"/>
              <a:t>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3) </a:t>
            </a:r>
            <a:r>
              <a:rPr lang="en-GB" sz="3200" dirty="0"/>
              <a:t>6(y - 5) = 6y – 11  </a:t>
            </a:r>
          </a:p>
          <a:p>
            <a:endParaRPr lang="en-GB" sz="3200" dirty="0"/>
          </a:p>
          <a:p>
            <a:r>
              <a:rPr lang="en-GB" sz="3200" b="1" dirty="0">
                <a:solidFill>
                  <a:srgbClr val="FF0000"/>
                </a:solidFill>
              </a:rPr>
              <a:t>4) </a:t>
            </a:r>
            <a:r>
              <a:rPr lang="en-GB" sz="3200" dirty="0"/>
              <a:t>8(w - 3) = w + 24 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5) </a:t>
            </a:r>
            <a:r>
              <a:rPr lang="en-GB" sz="3200" dirty="0"/>
              <a:t>c(c + 4) = c² + 4 + c</a:t>
            </a:r>
          </a:p>
          <a:p>
            <a:endParaRPr lang="en-GB" sz="3200" dirty="0"/>
          </a:p>
        </p:txBody>
      </p:sp>
      <p:sp>
        <p:nvSpPr>
          <p:cNvPr id="69661" name="Rectangle 2"/>
          <p:cNvSpPr>
            <a:spLocks noChangeArrowheads="1"/>
          </p:cNvSpPr>
          <p:nvPr/>
        </p:nvSpPr>
        <p:spPr bwMode="auto">
          <a:xfrm>
            <a:off x="270340" y="179063"/>
            <a:ext cx="3568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Find the mistakes:</a:t>
            </a:r>
          </a:p>
        </p:txBody>
      </p:sp>
      <p:sp>
        <p:nvSpPr>
          <p:cNvPr id="4" name="Oval 3"/>
          <p:cNvSpPr/>
          <p:nvPr/>
        </p:nvSpPr>
        <p:spPr>
          <a:xfrm>
            <a:off x="6183911" y="804703"/>
            <a:ext cx="877520" cy="51269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637124" y="1869198"/>
            <a:ext cx="446087" cy="4990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346209" y="2790107"/>
            <a:ext cx="653035" cy="5032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346209" y="4745354"/>
            <a:ext cx="1023583" cy="5100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637124" y="3808404"/>
            <a:ext cx="804620" cy="4175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46489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89" y="1073874"/>
                <a:ext cx="3383280" cy="4233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646489" y="281394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Silver</a:t>
            </a:r>
            <a:endParaRPr lang="en-GB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56378" y="1073874"/>
                <a:ext cx="4730822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378" y="1073874"/>
                <a:ext cx="4730822" cy="4233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56378" y="281394"/>
            <a:ext cx="473082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Gold</a:t>
            </a:r>
            <a:endParaRPr lang="en-GB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600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32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+4)</m:t>
                    </m:r>
                  </m:oMath>
                </a14:m>
                <a:endParaRPr lang="en-GB" sz="32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4(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−5)</m:t>
                    </m:r>
                  </m:oMath>
                </a14:m>
                <a:endParaRPr lang="en-GB" sz="32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2(2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0" y="1073874"/>
                <a:ext cx="3383280" cy="4233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36600" y="281394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Bronze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69820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−16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20" y="1073874"/>
                <a:ext cx="3383280" cy="4233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69820" y="281394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Silver</a:t>
            </a:r>
            <a:endParaRPr lang="en-GB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79709" y="1073874"/>
                <a:ext cx="3570762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+17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+16</m:t>
                    </m:r>
                  </m:oMath>
                </a14:m>
                <a:endParaRPr lang="en-GB" sz="32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709" y="1073874"/>
                <a:ext cx="3570762" cy="4233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879709" y="281394"/>
            <a:ext cx="357076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Gold</a:t>
            </a:r>
            <a:endParaRPr lang="en-GB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9931" y="1073874"/>
                <a:ext cx="3383280" cy="42337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32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+12</m:t>
                    </m:r>
                  </m:oMath>
                </a14:m>
                <a:endParaRPr lang="en-GB" sz="32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</m:t>
                    </m:r>
                  </m:oMath>
                </a14:m>
                <a:endParaRPr lang="en-GB" sz="32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31" y="1073874"/>
                <a:ext cx="3383280" cy="4233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59931" y="281394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Bronze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0235" y="1495165"/>
            <a:ext cx="5532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3(n + 1) = 3n +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56881" y="3536849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09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26400" y="1487606"/>
            <a:ext cx="5921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5(n + 2) = ?n + 10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3046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349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b="0" dirty="0" smtClean="0">
                    <a:ea typeface="Cambria Math" panose="02040503050406030204" pitchFamily="18" charset="0"/>
                  </a:rPr>
                  <a:t>List 5 multiples of 6.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 smtClean="0"/>
                  <a:t>Give a fact about isosceles triangles.</a:t>
                </a:r>
              </a:p>
              <a:p>
                <a:pPr marL="342900" indent="-342900">
                  <a:buAutoNum type="arabicParenR"/>
                </a:pPr>
                <a:r>
                  <a:rPr lang="en-GB" sz="2800" b="0" dirty="0" smtClean="0"/>
                  <a:t> Simplify the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54 :36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What is the mode in this list: 1, 1, 2, 3, 4, 4, 4, 7, 8, 8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Find 12% of £50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:r>
                  <a:rPr lang="en-GB" sz="2800" u="sng" dirty="0" smtClean="0"/>
                  <a:t>Estimate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19.95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×395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17739"/>
              </a:xfrm>
              <a:prstGeom prst="rect">
                <a:avLst/>
              </a:prstGeom>
              <a:blipFill>
                <a:blip r:embed="rId5"/>
                <a:stretch>
                  <a:fillRect l="-1292" t="-1453" b="-2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746837" y="826722"/>
            <a:ext cx="3066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6, 12. 18. 24, 30 …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It has 2 equal sides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3:2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70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182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8000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79827" y="1487606"/>
            <a:ext cx="63113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10(n + 7) = 10n +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48179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1871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3451" y="1487606"/>
            <a:ext cx="5532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3(n + 6) = 3n +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01999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14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3451" y="1487606"/>
            <a:ext cx="57679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6(-7 + n) = ? + 6n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57983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-42</a:t>
            </a:r>
          </a:p>
        </p:txBody>
      </p:sp>
    </p:spTree>
    <p:extLst>
      <p:ext uri="{BB962C8B-B14F-4D97-AF65-F5344CB8AC3E}">
        <p14:creationId xmlns:p14="http://schemas.microsoft.com/office/powerpoint/2010/main" val="33595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47816" y="1487606"/>
            <a:ext cx="67008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5(2n + 11) = ?n + 55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72152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419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99746" y="1487606"/>
            <a:ext cx="5921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?(n + 2) = 6n + 12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8629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1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3394" y="1487606"/>
            <a:ext cx="5921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?(4n + 1) = 8n + 2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22277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2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49622" y="1487606"/>
            <a:ext cx="63321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-2(12 + n) = ? – 2n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58504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-24</a:t>
            </a:r>
          </a:p>
        </p:txBody>
      </p:sp>
    </p:spTree>
    <p:extLst>
      <p:ext uri="{BB962C8B-B14F-4D97-AF65-F5344CB8AC3E}">
        <p14:creationId xmlns:p14="http://schemas.microsoft.com/office/powerpoint/2010/main" val="25875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35973" y="1487606"/>
            <a:ext cx="62231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2(2n + ½) = ?n + 1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87019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46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31345" y="1487606"/>
            <a:ext cx="67730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5n(n + 3) = 5n² + ?n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15722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755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754" y="1487606"/>
            <a:ext cx="66127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10(n + ½) = 10n + ?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1131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70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 smtClean="0"/>
              <a:t>To be able to </a:t>
            </a:r>
            <a:r>
              <a:rPr lang="en-GB" b="1" dirty="0" smtClean="0"/>
              <a:t>apply the basics of algebra.</a:t>
            </a:r>
            <a:endParaRPr lang="en-GB" dirty="0" smtClean="0"/>
          </a:p>
          <a:p>
            <a:r>
              <a:rPr lang="en-GB" dirty="0" smtClean="0"/>
              <a:t>To be able to </a:t>
            </a:r>
            <a:r>
              <a:rPr lang="en-GB" b="1" dirty="0" smtClean="0"/>
              <a:t>expand simple brackets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be able to expand multiple brackets.</a:t>
            </a:r>
          </a:p>
          <a:p>
            <a:r>
              <a:rPr lang="en-GB" dirty="0" smtClean="0"/>
              <a:t>To be able to </a:t>
            </a:r>
            <a:r>
              <a:rPr lang="en-GB" b="1" dirty="0" smtClean="0"/>
              <a:t>factorise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Title: Algebra Basics and Brackets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0149" y="1487606"/>
            <a:ext cx="58015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7(n - 3) = ?n - 21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74446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0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86382" y="1487606"/>
            <a:ext cx="687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?(2n + 4) = 18n + 36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42767" y="344596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42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3451" y="1433014"/>
            <a:ext cx="5707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8(n + 3) = 8n + ?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27166" y="339136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965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204716"/>
            <a:ext cx="1162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Factorising</a:t>
            </a:r>
            <a:r>
              <a:rPr lang="en-GB" sz="2800" b="1" dirty="0" smtClean="0"/>
              <a:t> – </a:t>
            </a:r>
            <a:r>
              <a:rPr lang="en-GB" sz="2400" b="1" dirty="0" smtClean="0"/>
              <a:t>Opposite to expanding brackets, you need to put brackets in.</a:t>
            </a:r>
            <a:endParaRPr lang="en-GB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534" y="1119116"/>
                <a:ext cx="116278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𝐹𝑎𝑐𝑡𝑜𝑟𝑖𝑠𝑒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𝑓𝑜𝑙𝑙𝑜𝑤𝑖𝑛𝑔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     1) 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GB" dirty="0" smtClean="0"/>
                  <a:t> 		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2) 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r>
                  <a:rPr lang="en-GB" dirty="0" smtClean="0"/>
                  <a:t> 		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3)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4" y="1119116"/>
                <a:ext cx="11627893" cy="461665"/>
              </a:xfrm>
              <a:prstGeom prst="rect">
                <a:avLst/>
              </a:prstGeom>
              <a:blipFill>
                <a:blip r:embed="rId2"/>
                <a:stretch>
                  <a:fillRect l="-157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8794" y="1710351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94" y="1710351"/>
                <a:ext cx="1910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5340" y="1710351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40" y="1710351"/>
                <a:ext cx="1910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1242" y="1710351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242" y="1710351"/>
                <a:ext cx="1910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08866" y="2478035"/>
                <a:ext cx="81090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r>
                  <a:rPr lang="en-GB" sz="2800" dirty="0"/>
                  <a:t> 	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800" dirty="0"/>
                  <a:t> 		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66" y="2478035"/>
                <a:ext cx="81090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08865" y="3746083"/>
                <a:ext cx="82421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7)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+54</m:t>
                    </m:r>
                  </m:oMath>
                </a14:m>
                <a:r>
                  <a:rPr lang="en-GB" sz="2800" dirty="0"/>
                  <a:t> 	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	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65" y="3746083"/>
                <a:ext cx="824210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71498" y="3130825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98" y="3130825"/>
                <a:ext cx="191068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08044" y="3130825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044" y="3130825"/>
                <a:ext cx="191068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23946" y="3130825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 smtClean="0"/>
                  <a:t>m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946" y="3130825"/>
                <a:ext cx="1910686" cy="523220"/>
              </a:xfrm>
              <a:prstGeom prst="rect">
                <a:avLst/>
              </a:prstGeom>
              <a:blipFill>
                <a:blip r:embed="rId10"/>
                <a:stretch>
                  <a:fillRect l="-670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71498" y="4425986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98" y="4425986"/>
                <a:ext cx="191068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08044" y="4425986"/>
                <a:ext cx="1910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044" y="4425986"/>
                <a:ext cx="191068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23946" y="4425986"/>
                <a:ext cx="242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946" y="4425986"/>
                <a:ext cx="242702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341194"/>
            <a:ext cx="599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Factorise Challenge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1883391"/>
                <a:ext cx="8284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−15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𝑞𝑟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83391"/>
                <a:ext cx="828419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9051" y="3425588"/>
                <a:ext cx="7478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51" y="3425588"/>
                <a:ext cx="747897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341194"/>
            <a:ext cx="599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Factorise Challenge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1883391"/>
                <a:ext cx="8284191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−20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sup>
                      </m:sSup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83391"/>
                <a:ext cx="8284191" cy="714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9051" y="3425588"/>
                <a:ext cx="7478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97</m:t>
                          </m:r>
                        </m:sup>
                      </m:sSup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51" y="3425588"/>
                <a:ext cx="747897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 smtClean="0"/>
              <a:t>Todays Objectives – Have you met them?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492342" y="300312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2975" y="134452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463564" y="433515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312650" y="364814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27721" y="22969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47719" y="1828800"/>
            <a:ext cx="663075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 smtClean="0"/>
              <a:t>To be able to </a:t>
            </a:r>
            <a:r>
              <a:rPr lang="en-GB" b="1" dirty="0" smtClean="0"/>
              <a:t>apply the basics of algebra.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To be able to </a:t>
            </a:r>
            <a:r>
              <a:rPr lang="en-GB" b="1" dirty="0" smtClean="0"/>
              <a:t>expand simple brackets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be able to expand multiple brackets.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be able to </a:t>
            </a:r>
            <a:r>
              <a:rPr lang="en-GB" b="1" dirty="0" smtClean="0"/>
              <a:t>factorise</a:t>
            </a:r>
            <a:r>
              <a:rPr lang="en-GB" dirty="0" smtClean="0"/>
              <a:t>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3393" y="1"/>
            <a:ext cx="5018158" cy="393954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CODE BREAKING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00483"/>
              </p:ext>
            </p:extLst>
          </p:nvPr>
        </p:nvGraphicFramePr>
        <p:xfrm>
          <a:off x="8755063" y="532603"/>
          <a:ext cx="3225799" cy="3954465"/>
        </p:xfrm>
        <a:graphic>
          <a:graphicData uri="http://schemas.openxmlformats.org/drawingml/2006/table">
            <a:tbl>
              <a:tblPr/>
              <a:tblGrid>
                <a:gridCol w="322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400" b="1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Y – X =</a:t>
                      </a:r>
                    </a:p>
                  </a:txBody>
                  <a:tcPr marL="97539" marR="97539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 + T – B =</a:t>
                      </a:r>
                      <a:endParaRPr lang="en-GB" sz="3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N x A =</a:t>
                      </a:r>
                      <a:endParaRPr lang="en-GB" sz="3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27 – Z =</a:t>
                      </a:r>
                      <a:endParaRPr lang="en-GB" sz="3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 x C =</a:t>
                      </a:r>
                      <a:endParaRPr lang="en-GB" sz="3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 x C =</a:t>
                      </a:r>
                      <a:endParaRPr lang="en-GB" sz="3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64662"/>
              </p:ext>
            </p:extLst>
          </p:nvPr>
        </p:nvGraphicFramePr>
        <p:xfrm>
          <a:off x="146732" y="196978"/>
          <a:ext cx="6508069" cy="372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2419480" imgH="1533493" progId="Excel.Sheet.12">
                  <p:embed/>
                </p:oleObj>
              </mc:Choice>
              <mc:Fallback>
                <p:oleObj name="Worksheet" r:id="rId3" imgW="2419480" imgH="1533493" progId="Excel.Sheet.12">
                  <p:embed/>
                  <p:pic>
                    <p:nvPicPr>
                      <p:cNvPr id="153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32" y="196978"/>
                        <a:ext cx="6508069" cy="3722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219700" y="1257300"/>
            <a:ext cx="3238500" cy="35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28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I </a:t>
            </a:r>
            <a:r>
              <a:rPr lang="en-GB" altLang="en-US" sz="2800" b="1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am found in the sea and on land but I do not walk or swim. I travel by foot but I am toeless. I'm never far from home. </a:t>
            </a:r>
            <a:r>
              <a:rPr lang="en-GB" altLang="en-US" sz="28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                   What </a:t>
            </a:r>
            <a:r>
              <a:rPr lang="en-GB" altLang="en-US" sz="2800" b="1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am I</a:t>
            </a:r>
            <a:r>
              <a:rPr lang="en-GB" altLang="en-US" sz="28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?</a:t>
            </a:r>
            <a:endParaRPr lang="en-GB" altLang="en-US" sz="2800" b="1" i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1238" y="4980286"/>
            <a:ext cx="1136650" cy="974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GB" altLang="en-US">
              <a:latin typeface="Franklin Gothic Book" panose="020B05030201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458200" y="4980286"/>
            <a:ext cx="1138238" cy="974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GB" altLang="en-US">
              <a:latin typeface="Franklin Gothic Book" panose="020B05030201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319963" y="4980286"/>
            <a:ext cx="1138237" cy="974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GB" altLang="en-US">
              <a:latin typeface="Franklin Gothic Book" panose="020B05030201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81725" y="4980286"/>
            <a:ext cx="1138238" cy="974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GB" altLang="en-US">
              <a:latin typeface="Franklin Gothic Book" panose="020B05030201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043488" y="4980286"/>
            <a:ext cx="1138237" cy="974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GB" altLang="en-US">
              <a:latin typeface="Franklin Gothic Book" panose="020B05030201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906838" y="4980286"/>
            <a:ext cx="1136650" cy="974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GB" altLang="en-US"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05063" y="4875511"/>
            <a:ext cx="9207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6800" b="1">
                <a:latin typeface="Franklin Gothic Book" panose="020B0503020102020204" pitchFamily="34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43363" y="4875511"/>
            <a:ext cx="9223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6800" b="1">
                <a:latin typeface="Franklin Gothic Book" panose="020B0503020102020204" pitchFamily="34" charset="0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70488" y="4875511"/>
            <a:ext cx="9207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6800" b="1">
                <a:latin typeface="Franklin Gothic Book" panose="020B0503020102020204" pitchFamily="34" charset="0"/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9213" y="4875511"/>
            <a:ext cx="9207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6800" b="1">
                <a:latin typeface="Franklin Gothic Book" panose="020B0503020102020204" pitchFamily="34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23150" y="4875511"/>
            <a:ext cx="9223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6800" b="1">
                <a:latin typeface="Franklin Gothic Book" panose="020B0503020102020204" pitchFamily="34" charset="0"/>
              </a:rPr>
              <a:t> 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50275" y="4875511"/>
            <a:ext cx="9207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6800" b="1">
                <a:latin typeface="Franklin Gothic Book" panose="020B0503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004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  <a:endParaRPr lang="en-US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2"/>
              </a:rPr>
              <a:t>www.youtube.com/watch?v=gOmj58JdxL8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Ordering </a:t>
            </a:r>
            <a:r>
              <a:rPr lang="en-US" dirty="0">
                <a:solidFill>
                  <a:schemeClr val="tx1"/>
                </a:solidFill>
              </a:rPr>
              <a:t>fractions decimals percentages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Percentages:</a:t>
            </a:r>
            <a:endParaRPr lang="en-GB" b="1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next 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3"/>
              </a:rPr>
              <a:t>www.youtube.com/watch?v=5juto2ze8Lg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4"/>
              </a:rPr>
              <a:t>www.youtube.com/watch?v=kwh4SD1ToFc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</a:t>
            </a:r>
            <a:r>
              <a:rPr lang="en-GB" dirty="0" smtClean="0">
                <a:solidFill>
                  <a:schemeClr val="tx1"/>
                </a:solidFill>
              </a:rPr>
              <a:t>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BIDMAS:</a:t>
            </a:r>
            <a:endParaRPr lang="en-GB" b="1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5"/>
              </a:rPr>
              <a:t>www.youtube.com/watch?v=6K77Igo39vk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22830" y="126240"/>
                <a:ext cx="2115403" cy="154219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0" y="126240"/>
                <a:ext cx="2115403" cy="154219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Sequential Access Storage 2"/>
              <p:cNvSpPr/>
              <p:nvPr/>
            </p:nvSpPr>
            <p:spPr>
              <a:xfrm>
                <a:off x="2320119" y="126241"/>
                <a:ext cx="1501254" cy="1213796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Flowchart: Sequential Access Storag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19" y="126241"/>
                <a:ext cx="1501254" cy="1213796"/>
              </a:xfrm>
              <a:prstGeom prst="flowChartMagneticTap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3016154" y="4498525"/>
                <a:ext cx="3794077" cy="914401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54" y="4498525"/>
                <a:ext cx="3794077" cy="914401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Sequential Access Storage 6"/>
              <p:cNvSpPr/>
              <p:nvPr/>
            </p:nvSpPr>
            <p:spPr>
              <a:xfrm>
                <a:off x="3998793" y="56001"/>
                <a:ext cx="1842448" cy="1141861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Flowchart: Sequential Access Storag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93" y="56001"/>
                <a:ext cx="1842448" cy="1141861"/>
              </a:xfrm>
              <a:prstGeom prst="flowChartMagneticTap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5842946" y="3594476"/>
                <a:ext cx="2552130" cy="98263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946" y="3594476"/>
                <a:ext cx="2552130" cy="982639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Sequential Access Storage 8"/>
              <p:cNvSpPr/>
              <p:nvPr/>
            </p:nvSpPr>
            <p:spPr>
              <a:xfrm>
                <a:off x="1405719" y="4299990"/>
                <a:ext cx="1228299" cy="1062253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Flowchart: Sequential Access Storag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19" y="4299990"/>
                <a:ext cx="1228299" cy="1062253"/>
              </a:xfrm>
              <a:prstGeom prst="flowChartMagneticTap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197894" y="1764188"/>
                <a:ext cx="2169993" cy="1019314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4" y="1764188"/>
                <a:ext cx="2169993" cy="1019314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Sequential Access Storage 10"/>
              <p:cNvSpPr/>
              <p:nvPr/>
            </p:nvSpPr>
            <p:spPr>
              <a:xfrm>
                <a:off x="225189" y="4254824"/>
                <a:ext cx="955342" cy="93914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Flowchart: Sequential Access Storag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9" y="4254824"/>
                <a:ext cx="955342" cy="939140"/>
              </a:xfrm>
              <a:prstGeom prst="flowChartMagneticTap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11"/>
              <p:cNvSpPr/>
              <p:nvPr/>
            </p:nvSpPr>
            <p:spPr>
              <a:xfrm>
                <a:off x="2019868" y="2445240"/>
                <a:ext cx="2415655" cy="1096506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loud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445240"/>
                <a:ext cx="2415655" cy="1096506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Sequential Access Storage 12"/>
              <p:cNvSpPr/>
              <p:nvPr/>
            </p:nvSpPr>
            <p:spPr>
              <a:xfrm>
                <a:off x="266131" y="3008061"/>
                <a:ext cx="1828799" cy="109396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Flowchart: Sequential Access Storag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31" y="3008061"/>
                <a:ext cx="1828799" cy="1093960"/>
              </a:xfrm>
              <a:prstGeom prst="flowChartMagneticTap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13"/>
              <p:cNvSpPr/>
              <p:nvPr/>
            </p:nvSpPr>
            <p:spPr>
              <a:xfrm>
                <a:off x="9893200" y="58277"/>
                <a:ext cx="2238233" cy="154219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loud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200" y="58277"/>
                <a:ext cx="2238233" cy="1542197"/>
              </a:xfrm>
              <a:prstGeom prst="cloud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Sequential Access Storage 14"/>
              <p:cNvSpPr/>
              <p:nvPr/>
            </p:nvSpPr>
            <p:spPr>
              <a:xfrm>
                <a:off x="6844354" y="2613987"/>
                <a:ext cx="914399" cy="854133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Flowchart: Sequential Access Storag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54" y="2613987"/>
                <a:ext cx="914399" cy="854133"/>
              </a:xfrm>
              <a:prstGeom prst="flowChartMagneticTap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15"/>
              <p:cNvSpPr/>
              <p:nvPr/>
            </p:nvSpPr>
            <p:spPr>
              <a:xfrm>
                <a:off x="4781836" y="2200905"/>
                <a:ext cx="1944805" cy="1490148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loud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36" y="2200905"/>
                <a:ext cx="1944805" cy="1490148"/>
              </a:xfrm>
              <a:prstGeom prst="cloud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Sequential Access Storage 16"/>
              <p:cNvSpPr/>
              <p:nvPr/>
            </p:nvSpPr>
            <p:spPr>
              <a:xfrm>
                <a:off x="8966578" y="762119"/>
                <a:ext cx="839336" cy="771502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Flowchart: Sequential Access Storag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78" y="762119"/>
                <a:ext cx="839336" cy="771502"/>
              </a:xfrm>
              <a:prstGeom prst="flowChartMagneticTap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loud 17"/>
              <p:cNvSpPr/>
              <p:nvPr/>
            </p:nvSpPr>
            <p:spPr>
              <a:xfrm>
                <a:off x="6714697" y="1310686"/>
                <a:ext cx="1310183" cy="1214374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lou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7" y="1310686"/>
                <a:ext cx="1310183" cy="1214374"/>
              </a:xfrm>
              <a:prstGeom prst="cloud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Sequential Access Storage 18"/>
              <p:cNvSpPr/>
              <p:nvPr/>
            </p:nvSpPr>
            <p:spPr>
              <a:xfrm>
                <a:off x="2408829" y="1411059"/>
                <a:ext cx="764273" cy="771102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Flowchart: Sequential Access Storag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29" y="1411059"/>
                <a:ext cx="764273" cy="771102"/>
              </a:xfrm>
              <a:prstGeom prst="flowChartMagneticTap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loud 19"/>
              <p:cNvSpPr/>
              <p:nvPr/>
            </p:nvSpPr>
            <p:spPr>
              <a:xfrm>
                <a:off x="6933062" y="58277"/>
                <a:ext cx="2183637" cy="1137308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loud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62" y="58277"/>
                <a:ext cx="2183637" cy="1137308"/>
              </a:xfrm>
              <a:prstGeom prst="cloud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Sequential Access Storage 20"/>
              <p:cNvSpPr/>
              <p:nvPr/>
            </p:nvSpPr>
            <p:spPr>
              <a:xfrm>
                <a:off x="5953836" y="126240"/>
                <a:ext cx="880280" cy="89166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Flowchart: Sequential Access Storag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36" y="126240"/>
                <a:ext cx="880280" cy="891660"/>
              </a:xfrm>
              <a:prstGeom prst="flowChartMagneticTap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loud 21"/>
              <p:cNvSpPr/>
              <p:nvPr/>
            </p:nvSpPr>
            <p:spPr>
              <a:xfrm>
                <a:off x="2453184" y="3629890"/>
                <a:ext cx="3111689" cy="825034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loud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84" y="3629890"/>
                <a:ext cx="3111689" cy="825034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Sequential Access Storage 22"/>
              <p:cNvSpPr/>
              <p:nvPr/>
            </p:nvSpPr>
            <p:spPr>
              <a:xfrm>
                <a:off x="3620070" y="1415841"/>
                <a:ext cx="1016757" cy="824076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Flowchart: Sequential Access Storag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70" y="1415841"/>
                <a:ext cx="1016757" cy="824076"/>
              </a:xfrm>
              <a:prstGeom prst="flowChartMagneticTap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23"/>
              <p:cNvSpPr/>
              <p:nvPr/>
            </p:nvSpPr>
            <p:spPr>
              <a:xfrm>
                <a:off x="7987347" y="1668437"/>
                <a:ext cx="2115403" cy="154219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loud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47" y="1668437"/>
                <a:ext cx="2115403" cy="1542197"/>
              </a:xfrm>
              <a:prstGeom prst="cloud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Sequential Access Storage 24"/>
              <p:cNvSpPr/>
              <p:nvPr/>
            </p:nvSpPr>
            <p:spPr>
              <a:xfrm>
                <a:off x="4739185" y="1268567"/>
                <a:ext cx="1705971" cy="878501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Flowchart: Sequential Access Storag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85" y="1268567"/>
                <a:ext cx="1705971" cy="878501"/>
              </a:xfrm>
              <a:prstGeom prst="flowChartMagneticTap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873027" y="3736085"/>
            <a:ext cx="322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 Black" panose="020B0A04020102020204" pitchFamily="34" charset="0"/>
              </a:rPr>
              <a:t>Match up the bubbles! They are all in pairs.</a:t>
            </a:r>
            <a:endParaRPr lang="en-GB" sz="2800" b="1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loud 26"/>
              <p:cNvSpPr/>
              <p:nvPr/>
            </p:nvSpPr>
            <p:spPr>
              <a:xfrm>
                <a:off x="6892117" y="5646531"/>
                <a:ext cx="1733271" cy="98032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𝑄𝑢𝑒𝑠𝑡𝑖𝑜𝑛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loud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117" y="5646531"/>
                <a:ext cx="1733271" cy="980327"/>
              </a:xfrm>
              <a:prstGeom prst="cloud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Sequential Access Storage 27"/>
              <p:cNvSpPr/>
              <p:nvPr/>
            </p:nvSpPr>
            <p:spPr>
              <a:xfrm>
                <a:off x="8736547" y="5646531"/>
                <a:ext cx="1366203" cy="92134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𝐴𝑛𝑠𝑤𝑒𝑟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Flowchart: Sequential Access Storag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547" y="5646531"/>
                <a:ext cx="1366203" cy="921340"/>
              </a:xfrm>
              <a:prstGeom prst="flowChartMagneticTap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28" idx="0"/>
          </p:cNvCxnSpPr>
          <p:nvPr/>
        </p:nvCxnSpPr>
        <p:spPr>
          <a:xfrm flipH="1">
            <a:off x="9419649" y="5121080"/>
            <a:ext cx="481801" cy="5254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3"/>
          </p:cNvCxnSpPr>
          <p:nvPr/>
        </p:nvCxnSpPr>
        <p:spPr>
          <a:xfrm flipH="1">
            <a:off x="7758753" y="5102566"/>
            <a:ext cx="2142698" cy="600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22830" y="126240"/>
                <a:ext cx="2115403" cy="154219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0" y="126240"/>
                <a:ext cx="2115403" cy="1542197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Sequential Access Storage 2"/>
              <p:cNvSpPr/>
              <p:nvPr/>
            </p:nvSpPr>
            <p:spPr>
              <a:xfrm>
                <a:off x="2320119" y="126241"/>
                <a:ext cx="1501254" cy="1213796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Flowchart: Sequential Access Storag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19" y="126241"/>
                <a:ext cx="1501254" cy="1213796"/>
              </a:xfrm>
              <a:prstGeom prst="flowChartMagneticTape">
                <a:avLst/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/>
              <p:cNvSpPr/>
              <p:nvPr/>
            </p:nvSpPr>
            <p:spPr>
              <a:xfrm>
                <a:off x="3016154" y="4498525"/>
                <a:ext cx="3794077" cy="914401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54" y="4498525"/>
                <a:ext cx="3794077" cy="914401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Sequential Access Storage 6"/>
              <p:cNvSpPr/>
              <p:nvPr/>
            </p:nvSpPr>
            <p:spPr>
              <a:xfrm>
                <a:off x="3998793" y="56001"/>
                <a:ext cx="1842448" cy="1141861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Flowchart: Sequential Access Storag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93" y="56001"/>
                <a:ext cx="1842448" cy="1141861"/>
              </a:xfrm>
              <a:prstGeom prst="flowChartMagneticTap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5842946" y="3594476"/>
                <a:ext cx="2552130" cy="98263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4BDB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946" y="3594476"/>
                <a:ext cx="2552130" cy="982639"/>
              </a:xfrm>
              <a:prstGeom prst="cloud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4BDB0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Sequential Access Storage 8"/>
              <p:cNvSpPr/>
              <p:nvPr/>
            </p:nvSpPr>
            <p:spPr>
              <a:xfrm>
                <a:off x="1405719" y="4299990"/>
                <a:ext cx="1228299" cy="1062253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4BDB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Flowchart: Sequential Access Storag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19" y="4299990"/>
                <a:ext cx="1228299" cy="1062253"/>
              </a:xfrm>
              <a:prstGeom prst="flowChartMagneticTape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4BDB0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197894" y="1764188"/>
                <a:ext cx="2169993" cy="1019314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4" y="1764188"/>
                <a:ext cx="2169993" cy="1019314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Sequential Access Storage 10"/>
              <p:cNvSpPr/>
              <p:nvPr/>
            </p:nvSpPr>
            <p:spPr>
              <a:xfrm>
                <a:off x="225189" y="4254824"/>
                <a:ext cx="955342" cy="93914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Flowchart: Sequential Access Storag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9" y="4254824"/>
                <a:ext cx="955342" cy="939140"/>
              </a:xfrm>
              <a:prstGeom prst="flowChartMagneticTape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11"/>
              <p:cNvSpPr/>
              <p:nvPr/>
            </p:nvSpPr>
            <p:spPr>
              <a:xfrm>
                <a:off x="2019868" y="2445240"/>
                <a:ext cx="2415655" cy="1096506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loud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445240"/>
                <a:ext cx="2415655" cy="1096506"/>
              </a:xfrm>
              <a:prstGeom prst="cloud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Sequential Access Storage 12"/>
              <p:cNvSpPr/>
              <p:nvPr/>
            </p:nvSpPr>
            <p:spPr>
              <a:xfrm>
                <a:off x="266131" y="3008061"/>
                <a:ext cx="1828799" cy="109396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Flowchart: Sequential Access Storag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31" y="3008061"/>
                <a:ext cx="1828799" cy="1093960"/>
              </a:xfrm>
              <a:prstGeom prst="flowChartMagneticTape">
                <a:avLst/>
              </a:prstGeom>
              <a:blipFill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13"/>
              <p:cNvSpPr/>
              <p:nvPr/>
            </p:nvSpPr>
            <p:spPr>
              <a:xfrm>
                <a:off x="9893200" y="58277"/>
                <a:ext cx="2238233" cy="154219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loud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200" y="58277"/>
                <a:ext cx="2238233" cy="1542197"/>
              </a:xfrm>
              <a:prstGeom prst="cloud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Sequential Access Storage 14"/>
              <p:cNvSpPr/>
              <p:nvPr/>
            </p:nvSpPr>
            <p:spPr>
              <a:xfrm>
                <a:off x="6844354" y="2613987"/>
                <a:ext cx="914399" cy="854133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Flowchart: Sequential Access Storag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54" y="2613987"/>
                <a:ext cx="914399" cy="854133"/>
              </a:xfrm>
              <a:prstGeom prst="flowChartMagneticTape">
                <a:avLst/>
              </a:prstGeom>
              <a:blipFill>
                <a:blip r:embed="rId1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15"/>
              <p:cNvSpPr/>
              <p:nvPr/>
            </p:nvSpPr>
            <p:spPr>
              <a:xfrm>
                <a:off x="4781836" y="2200905"/>
                <a:ext cx="1944805" cy="1490148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loud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36" y="2200905"/>
                <a:ext cx="1944805" cy="1490148"/>
              </a:xfrm>
              <a:prstGeom prst="cloud">
                <a:avLst/>
              </a:prstGeom>
              <a:blipFill>
                <a:blip r:embed="rId14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owchart: Sequential Access Storage 16"/>
              <p:cNvSpPr/>
              <p:nvPr/>
            </p:nvSpPr>
            <p:spPr>
              <a:xfrm>
                <a:off x="8966578" y="762119"/>
                <a:ext cx="839336" cy="771502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Flowchart: Sequential Access Storag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78" y="762119"/>
                <a:ext cx="839336" cy="771502"/>
              </a:xfrm>
              <a:prstGeom prst="flowChartMagneticTape">
                <a:avLst/>
              </a:prstGeom>
              <a:blipFill>
                <a:blip r:embed="rId15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loud 17"/>
              <p:cNvSpPr/>
              <p:nvPr/>
            </p:nvSpPr>
            <p:spPr>
              <a:xfrm>
                <a:off x="6714697" y="1310686"/>
                <a:ext cx="1310183" cy="1214374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D5D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lou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7" y="1310686"/>
                <a:ext cx="1310183" cy="1214374"/>
              </a:xfrm>
              <a:prstGeom prst="cloud">
                <a:avLst/>
              </a:prstGeom>
              <a:blipFill>
                <a:blip r:embed="rId16"/>
                <a:stretch>
                  <a:fillRect/>
                </a:stretch>
              </a:blipFill>
              <a:ln w="57150">
                <a:solidFill>
                  <a:srgbClr val="FD5DE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Sequential Access Storage 18"/>
              <p:cNvSpPr/>
              <p:nvPr/>
            </p:nvSpPr>
            <p:spPr>
              <a:xfrm>
                <a:off x="2408829" y="1411059"/>
                <a:ext cx="764273" cy="771102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D5D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Flowchart: Sequential Access Storag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29" y="1411059"/>
                <a:ext cx="764273" cy="771102"/>
              </a:xfrm>
              <a:prstGeom prst="flowChartMagneticTape">
                <a:avLst/>
              </a:prstGeom>
              <a:blipFill>
                <a:blip r:embed="rId17"/>
                <a:stretch>
                  <a:fillRect/>
                </a:stretch>
              </a:blipFill>
              <a:ln w="57150">
                <a:solidFill>
                  <a:srgbClr val="FD5DE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loud 19"/>
              <p:cNvSpPr/>
              <p:nvPr/>
            </p:nvSpPr>
            <p:spPr>
              <a:xfrm>
                <a:off x="6933062" y="58277"/>
                <a:ext cx="2183637" cy="1137308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loud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62" y="58277"/>
                <a:ext cx="2183637" cy="1137308"/>
              </a:xfrm>
              <a:prstGeom prst="cloud">
                <a:avLst/>
              </a:prstGeom>
              <a:blipFill>
                <a:blip r:embed="rId18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Sequential Access Storage 20"/>
              <p:cNvSpPr/>
              <p:nvPr/>
            </p:nvSpPr>
            <p:spPr>
              <a:xfrm>
                <a:off x="5953836" y="126240"/>
                <a:ext cx="880280" cy="891660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Flowchart: Sequential Access Storag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36" y="126240"/>
                <a:ext cx="880280" cy="891660"/>
              </a:xfrm>
              <a:prstGeom prst="flowChartMagneticTape">
                <a:avLst/>
              </a:prstGeom>
              <a:blipFill>
                <a:blip r:embed="rId19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loud 21"/>
              <p:cNvSpPr/>
              <p:nvPr/>
            </p:nvSpPr>
            <p:spPr>
              <a:xfrm>
                <a:off x="2453184" y="3629890"/>
                <a:ext cx="3111689" cy="825034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loud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84" y="3629890"/>
                <a:ext cx="3111689" cy="825034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Sequential Access Storage 22"/>
              <p:cNvSpPr/>
              <p:nvPr/>
            </p:nvSpPr>
            <p:spPr>
              <a:xfrm>
                <a:off x="3620070" y="1415841"/>
                <a:ext cx="1016757" cy="824076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Flowchart: Sequential Access Storag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70" y="1415841"/>
                <a:ext cx="1016757" cy="824076"/>
              </a:xfrm>
              <a:prstGeom prst="flowChartMagneticTape">
                <a:avLst/>
              </a:prstGeom>
              <a:blipFill>
                <a:blip r:embed="rId21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23"/>
              <p:cNvSpPr/>
              <p:nvPr/>
            </p:nvSpPr>
            <p:spPr>
              <a:xfrm>
                <a:off x="7987347" y="1668437"/>
                <a:ext cx="2115403" cy="1542197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loud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47" y="1668437"/>
                <a:ext cx="2115403" cy="1542197"/>
              </a:xfrm>
              <a:prstGeom prst="cloud">
                <a:avLst/>
              </a:prstGeom>
              <a:blipFill>
                <a:blip r:embed="rId22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Sequential Access Storage 24"/>
              <p:cNvSpPr/>
              <p:nvPr/>
            </p:nvSpPr>
            <p:spPr>
              <a:xfrm>
                <a:off x="4739185" y="1268567"/>
                <a:ext cx="1705971" cy="878501"/>
              </a:xfrm>
              <a:prstGeom prst="flowChartMagneticTap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Flowchart: Sequential Access Storag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85" y="1268567"/>
                <a:ext cx="1705971" cy="878501"/>
              </a:xfrm>
              <a:prstGeom prst="flowChartMagneticTape">
                <a:avLst/>
              </a:prstGeom>
              <a:blipFill>
                <a:blip r:embed="rId23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673149" y="3479008"/>
            <a:ext cx="322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 Black" panose="020B0A04020102020204" pitchFamily="34" charset="0"/>
              </a:rPr>
              <a:t>Match up the bubbles! They are all in pairs.</a:t>
            </a:r>
            <a:endParaRPr lang="en-GB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61964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61963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74093" y="1784475"/>
            <a:ext cx="2442949" cy="181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The Four Operations in Algebra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888" y="109180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Addition</a:t>
            </a:r>
            <a:endParaRPr lang="en-GB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add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blipFill>
                <a:blip r:embed="rId2"/>
                <a:stretch>
                  <a:fillRect l="-184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7373" y="1669141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61964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61963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74093" y="1784475"/>
            <a:ext cx="2442949" cy="181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The Four Operations in Algebra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888" y="109180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Addition</a:t>
            </a:r>
            <a:endParaRPr lang="en-GB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520150" y="109180"/>
            <a:ext cx="164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Subtraction</a:t>
            </a:r>
            <a:endParaRPr lang="en-GB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add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blipFill>
                <a:blip r:embed="rId2"/>
                <a:stretch>
                  <a:fillRect l="-184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91618" y="618470"/>
                <a:ext cx="60323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subtract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18" y="618470"/>
                <a:ext cx="6032310" cy="830997"/>
              </a:xfrm>
              <a:prstGeom prst="rect">
                <a:avLst/>
              </a:prstGeom>
              <a:blipFill>
                <a:blip r:embed="rId3"/>
                <a:stretch>
                  <a:fillRect l="-1515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38112" y="1726466"/>
                <a:ext cx="4349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12" y="1726466"/>
                <a:ext cx="4349088" cy="461665"/>
              </a:xfrm>
              <a:prstGeom prst="rect">
                <a:avLst/>
              </a:prstGeom>
              <a:blipFill>
                <a:blip r:embed="rId4"/>
                <a:stretch>
                  <a:fillRect l="-224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7373" y="1669141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09465" y="1680219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61964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61963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74093" y="1784475"/>
            <a:ext cx="2442949" cy="181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The Four Operations in Algebra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888" y="109180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Addition</a:t>
            </a:r>
            <a:endParaRPr lang="en-GB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520150" y="109180"/>
            <a:ext cx="164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Subtraction</a:t>
            </a:r>
            <a:endParaRPr lang="en-GB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1887" y="2756846"/>
            <a:ext cx="189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Multiplication</a:t>
            </a:r>
            <a:endParaRPr lang="en-GB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add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blipFill>
                <a:blip r:embed="rId2"/>
                <a:stretch>
                  <a:fillRect l="-184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91618" y="618470"/>
                <a:ext cx="60323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subtract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18" y="618470"/>
                <a:ext cx="6032310" cy="830997"/>
              </a:xfrm>
              <a:prstGeom prst="rect">
                <a:avLst/>
              </a:prstGeom>
              <a:blipFill>
                <a:blip r:embed="rId3"/>
                <a:stretch>
                  <a:fillRect l="-1515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38112" y="1726466"/>
                <a:ext cx="4349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12" y="1726466"/>
                <a:ext cx="4349088" cy="461665"/>
              </a:xfrm>
              <a:prstGeom prst="rect">
                <a:avLst/>
              </a:prstGeom>
              <a:blipFill>
                <a:blip r:embed="rId4"/>
                <a:stretch>
                  <a:fillRect l="-224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4674" y="3168327"/>
                <a:ext cx="4967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multiply any terms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4" y="3168327"/>
                <a:ext cx="4967785" cy="1569660"/>
              </a:xfrm>
              <a:prstGeom prst="rect">
                <a:avLst/>
              </a:prstGeom>
              <a:blipFill>
                <a:blip r:embed="rId5"/>
                <a:stretch>
                  <a:fillRect l="-1840" t="-3113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40982" y="4834731"/>
                <a:ext cx="4349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Question: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82" y="4834731"/>
                <a:ext cx="4349088" cy="461665"/>
              </a:xfrm>
              <a:prstGeom prst="rect">
                <a:avLst/>
              </a:prstGeom>
              <a:blipFill>
                <a:blip r:embed="rId6"/>
                <a:stretch>
                  <a:fillRect l="-210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7373" y="1669141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09465" y="1680219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403991" y="4735901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61964" y="0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61963" y="2745475"/>
            <a:ext cx="6007291" cy="26476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74093" y="1784475"/>
            <a:ext cx="2442949" cy="181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The Four Operations in Algebra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888" y="109180"/>
            <a:ext cx="12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Addition</a:t>
            </a:r>
            <a:endParaRPr lang="en-GB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520150" y="109180"/>
            <a:ext cx="164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Subtraction</a:t>
            </a:r>
            <a:endParaRPr lang="en-GB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1887" y="2756846"/>
            <a:ext cx="189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Multiplication</a:t>
            </a:r>
            <a:endParaRPr lang="en-GB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995547" y="2756846"/>
            <a:ext cx="117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Division</a:t>
            </a:r>
            <a:endParaRPr lang="en-GB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add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" y="618471"/>
                <a:ext cx="4967785" cy="1569660"/>
              </a:xfrm>
              <a:prstGeom prst="rect">
                <a:avLst/>
              </a:prstGeom>
              <a:blipFill>
                <a:blip r:embed="rId2"/>
                <a:stretch>
                  <a:fillRect l="-184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91618" y="618470"/>
                <a:ext cx="60323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only subtract ‘like terms’, so: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/>
                  <a:t>      but       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18" y="618470"/>
                <a:ext cx="6032310" cy="830997"/>
              </a:xfrm>
              <a:prstGeom prst="rect">
                <a:avLst/>
              </a:prstGeom>
              <a:blipFill>
                <a:blip r:embed="rId3"/>
                <a:stretch>
                  <a:fillRect l="-1515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38112" y="1726466"/>
                <a:ext cx="4349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Question: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12" y="1726466"/>
                <a:ext cx="4349088" cy="461665"/>
              </a:xfrm>
              <a:prstGeom prst="rect">
                <a:avLst/>
              </a:prstGeom>
              <a:blipFill>
                <a:blip r:embed="rId4"/>
                <a:stretch>
                  <a:fillRect l="-224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4674" y="3168327"/>
                <a:ext cx="4967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You can multiply any terms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𝑚𝑝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4" y="3168327"/>
                <a:ext cx="4967785" cy="1569660"/>
              </a:xfrm>
              <a:prstGeom prst="rect">
                <a:avLst/>
              </a:prstGeom>
              <a:blipFill>
                <a:blip r:embed="rId5"/>
                <a:stretch>
                  <a:fillRect l="-1840" t="-3113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1620" y="3147797"/>
                <a:ext cx="5740724" cy="216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	    You can divide any terms, fractions are usually used for division in algebra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 smtClean="0"/>
                  <a:t>         or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20" y="3147797"/>
                <a:ext cx="5740724" cy="2164054"/>
              </a:xfrm>
              <a:prstGeom prst="rect">
                <a:avLst/>
              </a:prstGeom>
              <a:blipFill>
                <a:blip r:embed="rId6"/>
                <a:stretch>
                  <a:fillRect l="-1592" t="-2254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40982" y="4834731"/>
                <a:ext cx="4349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Question: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82" y="4834731"/>
                <a:ext cx="4349088" cy="461665"/>
              </a:xfrm>
              <a:prstGeom prst="rect">
                <a:avLst/>
              </a:prstGeom>
              <a:blipFill>
                <a:blip r:embed="rId7"/>
                <a:stretch>
                  <a:fillRect l="-210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908957" y="4531828"/>
                <a:ext cx="2818586" cy="764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Question: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957" y="4531828"/>
                <a:ext cx="2818586" cy="764568"/>
              </a:xfrm>
              <a:prstGeom prst="rect">
                <a:avLst/>
              </a:prstGeom>
              <a:blipFill>
                <a:blip r:embed="rId8"/>
                <a:stretch>
                  <a:fillRect l="-3240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7373" y="1669141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09465" y="1680219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403991" y="4735901"/>
            <a:ext cx="4330456" cy="591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8908956" y="4540987"/>
            <a:ext cx="2943797" cy="770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C4AB2-BB68-4468-88AF-46DE7A43E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43AC26-9C10-4BD0-832A-C836FA69E3D2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275ba49-db92-471d-8c08-cd84a3a06beb"/>
    <ds:schemaRef ds:uri="f45c64de-80c6-4060-b669-b1ce3442f8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1468</Words>
  <Application>Microsoft Office PowerPoint</Application>
  <PresentationFormat>Widescreen</PresentationFormat>
  <Paragraphs>322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Cambria Math</vt:lpstr>
      <vt:lpstr>Franklin Gothic Book</vt:lpstr>
      <vt:lpstr>Gill Sans</vt:lpstr>
      <vt:lpstr>Times New Roman</vt:lpstr>
      <vt:lpstr>ヒラギノ角ゴ ProN W3</vt:lpstr>
      <vt:lpstr>Office Theme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Brackets</vt:lpstr>
      <vt:lpstr>Expanding Brackets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Samuel Bamber</cp:lastModifiedBy>
  <cp:revision>77</cp:revision>
  <cp:lastPrinted>2017-05-19T11:56:43Z</cp:lastPrinted>
  <dcterms:created xsi:type="dcterms:W3CDTF">2017-05-17T10:50:23Z</dcterms:created>
  <dcterms:modified xsi:type="dcterms:W3CDTF">2019-11-28T08:45:46Z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