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9"/>
  </p:notesMasterIdLst>
  <p:sldIdLst>
    <p:sldId id="258" r:id="rId6"/>
    <p:sldId id="293" r:id="rId7"/>
    <p:sldId id="259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68" r:id="rId27"/>
    <p:sldId id="270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343" autoAdjust="0"/>
  </p:normalViewPr>
  <p:slideViewPr>
    <p:cSldViewPr snapToGrid="0">
      <p:cViewPr varScale="1">
        <p:scale>
          <a:sx n="41" d="100"/>
          <a:sy n="41" d="100"/>
        </p:scale>
        <p:origin x="72" y="16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could also be a YouTube clip, matching exercise,</a:t>
            </a:r>
            <a:r>
              <a:rPr lang="en-GB" baseline="0" dirty="0" smtClean="0"/>
              <a:t> Anything that will engage the learners from the start of the lesson.</a:t>
            </a:r>
          </a:p>
          <a:p>
            <a:r>
              <a:rPr lang="en-GB" baseline="0" dirty="0" smtClean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could also be a YouTube clip, matching exercise,</a:t>
            </a:r>
            <a:r>
              <a:rPr lang="en-GB" baseline="0" dirty="0" smtClean="0"/>
              <a:t> Anything that will engage the learners from the start of the lesson.</a:t>
            </a:r>
          </a:p>
          <a:p>
            <a:r>
              <a:rPr lang="en-GB" baseline="0" dirty="0" smtClean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4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Easiest to use your own</a:t>
            </a:r>
            <a:r>
              <a:rPr lang="en-GB" baseline="0" dirty="0" smtClean="0"/>
              <a:t> whiteboard at this stage I think.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8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utPJf9GmQ" TargetMode="External"/><Relationship Id="rId2" Type="http://schemas.openxmlformats.org/officeDocument/2006/relationships/hyperlink" Target="https://www.youtube.com/watch?v=gOmj58JdxL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QqgFtjZ42E" TargetMode="External"/><Relationship Id="rId5" Type="http://schemas.openxmlformats.org/officeDocument/2006/relationships/hyperlink" Target="https://www.youtube.com/watch?v=TzQA2hWdb3o" TargetMode="External"/><Relationship Id="rId4" Type="http://schemas.openxmlformats.org/officeDocument/2006/relationships/hyperlink" Target="https://www.youtube.com/watch?v=GpumUOiGS6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919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1-10 Quiz. </a:t>
            </a:r>
            <a:endParaRPr lang="en-GB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840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÷12</m:t>
                    </m:r>
                  </m:oMath>
                </a14:m>
                <a:endParaRPr lang="en-GB" sz="2800" b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rad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b="0" dirty="0" smtClean="0"/>
                  <a:t> Round 234256 to 3 Significant Figures</a:t>
                </a:r>
                <a:endParaRPr lang="en-GB" sz="2800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Convert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 smtClean="0"/>
                  <a:t> into an improper fraction.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Simplify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Solve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+3=27</m:t>
                    </m:r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What is a polygon?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Find 1% of £39, leave your answer in pence.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Change 8:48pm to the 24hr clock.</a:t>
                </a:r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840108"/>
              </a:xfrm>
              <a:prstGeom prst="rect">
                <a:avLst/>
              </a:prstGeom>
              <a:blipFill>
                <a:blip r:embed="rId5"/>
                <a:stretch>
                  <a:fillRect l="-1292" b="-1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spid="3077" name="ShockwaveFlash1" r:id="rId2" imgW="3787920" imgH="1847880"/>
        </mc:Choice>
        <mc:Fallback>
          <p:control name="ShockwaveFlash1" r:id="rId2" imgW="3787920" imgH="1847880">
            <p:pic>
              <p:nvPicPr>
                <p:cNvPr id="13" name="ShockwaveFlash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16585" y="4922801"/>
                  <a:ext cx="3788132" cy="184830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529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1" y="210687"/>
            <a:ext cx="10995236" cy="497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9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105" y="182744"/>
            <a:ext cx="11438508" cy="37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6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334" y="254317"/>
            <a:ext cx="11645422" cy="24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2761582" y="149267"/>
            <a:ext cx="5769104" cy="3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2400" u="sng" dirty="0" smtClean="0">
                <a:latin typeface="Comic Sans MS" panose="030F0702030302020204" pitchFamily="66" charset="0"/>
              </a:rPr>
              <a:t>Percentage increase</a:t>
            </a:r>
            <a:endParaRPr lang="en-GB" altLang="en-US" sz="2400" u="sng" dirty="0">
              <a:latin typeface="Comic Sans MS" panose="030F0702030302020204" pitchFamily="66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321599" y="1922054"/>
            <a:ext cx="35974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000" dirty="0">
                <a:latin typeface="Comic Sans MS" panose="030F0702030302020204" pitchFamily="66" charset="0"/>
              </a:rPr>
              <a:t>The original amount is 100%: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411760" y="2495169"/>
            <a:ext cx="4751654" cy="45180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GB" altLang="en-US" sz="1600">
                <a:solidFill>
                  <a:srgbClr val="010066"/>
                </a:solidFill>
                <a:latin typeface="Comic Sans MS" panose="030F0702030302020204" pitchFamily="66" charset="0"/>
              </a:rPr>
              <a:t>100%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163414" y="2495169"/>
            <a:ext cx="1079113" cy="45180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GB" altLang="en-US" sz="1600">
                <a:solidFill>
                  <a:srgbClr val="010066"/>
                </a:solidFill>
                <a:latin typeface="Comic Sans MS" panose="030F0702030302020204" pitchFamily="66" charset="0"/>
              </a:rPr>
              <a:t>20%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411760" y="3440503"/>
            <a:ext cx="5138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000" dirty="0">
                <a:latin typeface="Comic Sans MS" panose="030F0702030302020204" pitchFamily="66" charset="0"/>
              </a:rPr>
              <a:t>We now have 120%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347725" y="1505656"/>
            <a:ext cx="61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000" dirty="0">
                <a:latin typeface="Comic Sans MS" panose="030F0702030302020204" pitchFamily="66" charset="0"/>
              </a:rPr>
              <a:t>Find the result in a single calculation.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411760" y="3037168"/>
            <a:ext cx="22028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000" dirty="0">
                <a:latin typeface="Comic Sans MS" panose="030F0702030302020204" pitchFamily="66" charset="0"/>
              </a:rPr>
              <a:t>Now we add 20%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23851" y="736178"/>
            <a:ext cx="8490858" cy="70788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GB" altLang="en-US" sz="2000" dirty="0">
                <a:latin typeface="Comic Sans MS" panose="030F0702030302020204" pitchFamily="66" charset="0"/>
              </a:rPr>
              <a:t>The value of Frank’s house has gone up by 20% in the last year. If the house was worth £150 000 one year ago, how much is it worth now?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11760" y="3843838"/>
            <a:ext cx="5138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000" u="sng" dirty="0" smtClean="0">
                <a:latin typeface="Comic Sans MS" panose="030F0702030302020204" pitchFamily="66" charset="0"/>
              </a:rPr>
              <a:t>120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x 150 000</a:t>
            </a:r>
          </a:p>
          <a:p>
            <a:r>
              <a:rPr lang="en-GB" altLang="en-US" sz="2000" dirty="0" smtClean="0">
                <a:latin typeface="Comic Sans MS" panose="030F0702030302020204" pitchFamily="66" charset="0"/>
              </a:rPr>
              <a:t>100</a:t>
            </a:r>
            <a:endParaRPr lang="en-GB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250500" y="3843838"/>
            <a:ext cx="5138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000" dirty="0" smtClean="0">
                <a:latin typeface="Comic Sans MS" panose="030F0702030302020204" pitchFamily="66" charset="0"/>
              </a:rPr>
              <a:t>= £180 000</a:t>
            </a:r>
            <a:endParaRPr lang="en-GB" alt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9580" y="4679147"/>
                <a:ext cx="7276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Or written slightly quicker: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1.2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×150000=£180000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80" y="4679147"/>
                <a:ext cx="7276013" cy="461665"/>
              </a:xfrm>
              <a:prstGeom prst="rect">
                <a:avLst/>
              </a:prstGeom>
              <a:blipFill>
                <a:blip r:embed="rId2"/>
                <a:stretch>
                  <a:fillRect l="-1341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07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 autoUpdateAnimBg="0"/>
      <p:bldP spid="5" grpId="0" animBg="1" autoUpdateAnimBg="0"/>
      <p:bldP spid="6" grpId="0" autoUpdateAnimBg="0"/>
      <p:bldP spid="8" grpId="0" autoUpdateAnimBg="0"/>
      <p:bldP spid="10" grpId="0" autoUpdateAnimBg="0"/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071551" y="191047"/>
            <a:ext cx="5878201" cy="3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2800" u="sng" dirty="0" smtClean="0">
                <a:latin typeface="Comic Sans MS" panose="030F0702030302020204" pitchFamily="66" charset="0"/>
              </a:rPr>
              <a:t>Percentage decrease</a:t>
            </a:r>
            <a:endParaRPr lang="en-GB" altLang="en-US" sz="2800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943783" y="2129454"/>
            <a:ext cx="5881759" cy="68304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GB" altLang="en-US" sz="1600">
                <a:solidFill>
                  <a:srgbClr val="010066"/>
                </a:solidFill>
                <a:latin typeface="Comic Sans MS" panose="030F0702030302020204" pitchFamily="66" charset="0"/>
              </a:rPr>
              <a:t>100%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312412" y="2129454"/>
            <a:ext cx="1513130" cy="68304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GB" altLang="en-US" sz="1600">
                <a:solidFill>
                  <a:srgbClr val="010066"/>
                </a:solidFill>
                <a:latin typeface="Comic Sans MS" panose="030F0702030302020204" pitchFamily="66" charset="0"/>
              </a:rPr>
              <a:t>30%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96294" y="3414605"/>
            <a:ext cx="51860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000">
                <a:latin typeface="Comic Sans MS" panose="030F0702030302020204" pitchFamily="66" charset="0"/>
              </a:rPr>
              <a:t>We now have 70% of the original amount.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935483" y="2129454"/>
            <a:ext cx="4376929" cy="68304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GB" altLang="en-US" sz="1600">
                <a:solidFill>
                  <a:srgbClr val="010066"/>
                </a:solidFill>
                <a:latin typeface="Comic Sans MS" panose="030F0702030302020204" pitchFamily="66" charset="0"/>
              </a:rPr>
              <a:t>70%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51254" y="1527014"/>
            <a:ext cx="4440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1800" dirty="0">
                <a:latin typeface="Comic Sans MS" panose="030F0702030302020204" pitchFamily="66" charset="0"/>
              </a:rPr>
              <a:t>The original </a:t>
            </a:r>
            <a:r>
              <a:rPr lang="en-GB" altLang="en-US" dirty="0">
                <a:latin typeface="Comic Sans MS" panose="030F0702030302020204" pitchFamily="66" charset="0"/>
              </a:rPr>
              <a:t>amount</a:t>
            </a:r>
            <a:r>
              <a:rPr lang="en-GB" altLang="en-US" sz="1800" dirty="0">
                <a:latin typeface="Comic Sans MS" panose="030F0702030302020204" pitchFamily="66" charset="0"/>
              </a:rPr>
              <a:t> is 100% like this: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927183" y="2972081"/>
            <a:ext cx="2807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000">
                <a:latin typeface="Comic Sans MS" panose="030F0702030302020204" pitchFamily="66" charset="0"/>
              </a:rPr>
              <a:t>Now we subtract 30%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20686" y="811240"/>
            <a:ext cx="7106194" cy="70788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000">
                <a:latin typeface="Comic Sans MS" panose="030F0702030302020204" pitchFamily="66" charset="0"/>
              </a:rPr>
              <a:t>Bluetooth speakers originally costing £75 are reduced by 30% in a sale. What is the sale price?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84098" y="3868090"/>
            <a:ext cx="12727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000" u="sng" dirty="0" smtClean="0">
                <a:latin typeface="Comic Sans MS" panose="030F0702030302020204" pitchFamily="66" charset="0"/>
              </a:rPr>
              <a:t> 70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 x 75</a:t>
            </a:r>
          </a:p>
          <a:p>
            <a:r>
              <a:rPr lang="en-GB" altLang="en-US" sz="2000" dirty="0" smtClean="0">
                <a:latin typeface="Comic Sans MS" panose="030F0702030302020204" pitchFamily="66" charset="0"/>
              </a:rPr>
              <a:t>100</a:t>
            </a:r>
            <a:endParaRPr lang="en-GB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68771" y="3868090"/>
            <a:ext cx="14167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2000" dirty="0" smtClean="0">
                <a:latin typeface="Comic Sans MS" panose="030F0702030302020204" pitchFamily="66" charset="0"/>
              </a:rPr>
              <a:t>= £52.50</a:t>
            </a:r>
            <a:endParaRPr lang="en-GB" alt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51304" y="4715536"/>
                <a:ext cx="7276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Or written slightly quicker: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.7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×75=£52.50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304" y="4715536"/>
                <a:ext cx="7276013" cy="461665"/>
              </a:xfrm>
              <a:prstGeom prst="rect">
                <a:avLst/>
              </a:prstGeom>
              <a:blipFill>
                <a:blip r:embed="rId2"/>
                <a:stretch>
                  <a:fillRect l="-1341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3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utoUpdateAnimBg="0"/>
      <p:bldP spid="6" grpId="0" animBg="1" autoUpdateAnimBg="0"/>
      <p:bldP spid="7" grpId="0" autoUpdateAnimBg="0"/>
      <p:bldP spid="8" grpId="0" autoUpdateAnimBg="0"/>
      <p:bldP spid="10" grpId="0" autoUpdateAnimBg="0"/>
      <p:bldP spid="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268802" y="212799"/>
            <a:ext cx="6768752" cy="501675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2000" b="1" dirty="0" smtClean="0">
                <a:latin typeface="Comic Sans MS" panose="030F0702030302020204" pitchFamily="66" charset="0"/>
              </a:rPr>
              <a:t>Show your working in your book:</a:t>
            </a:r>
          </a:p>
          <a:p>
            <a:pPr eaLnBrk="1" hangingPunct="1"/>
            <a:endParaRPr lang="en-GB" altLang="en-US" sz="2000" dirty="0" smtClean="0">
              <a:latin typeface="Comic Sans MS" panose="030F0702030302020204" pitchFamily="66" charset="0"/>
            </a:endParaRPr>
          </a:p>
          <a:p>
            <a:pPr marL="342900" indent="-342900" eaLnBrk="1" hangingPunct="1">
              <a:buFont typeface="+mj-lt"/>
              <a:buAutoNum type="arabicParenR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Increase 50 by 40%</a:t>
            </a:r>
          </a:p>
          <a:p>
            <a:pPr marL="342900" indent="-342900" eaLnBrk="1" hangingPunct="1">
              <a:buFont typeface="+mj-lt"/>
              <a:buAutoNum type="arabicParenR"/>
            </a:pP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 marL="342900" indent="-342900" eaLnBrk="1" hangingPunct="1">
              <a:buFont typeface="+mj-lt"/>
              <a:buAutoNum type="arabicParenR"/>
            </a:pP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 marL="342900" indent="-342900" eaLnBrk="1" hangingPunct="1">
              <a:buFont typeface="+mj-lt"/>
              <a:buAutoNum type="arabicParenR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342900" indent="-342900" eaLnBrk="1" hangingPunct="1">
              <a:buFont typeface="+mj-lt"/>
              <a:buAutoNum type="arabicParenR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Decrease 75 by 20%</a:t>
            </a:r>
          </a:p>
          <a:p>
            <a:pPr marL="342900" indent="-342900" eaLnBrk="1" hangingPunct="1">
              <a:buFont typeface="+mj-lt"/>
              <a:buAutoNum type="arabicParenR"/>
            </a:pP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 marL="342900" indent="-342900" eaLnBrk="1" hangingPunct="1">
              <a:buFont typeface="+mj-lt"/>
              <a:buAutoNum type="arabicParenR"/>
            </a:pP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 marL="342900" indent="-342900" eaLnBrk="1" hangingPunct="1">
              <a:buFont typeface="+mj-lt"/>
              <a:buAutoNum type="arabicParenR"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342900" indent="-342900" eaLnBrk="1" hangingPunct="1">
              <a:buFont typeface="+mj-lt"/>
              <a:buAutoNum type="arabicParenR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Increase </a:t>
            </a:r>
            <a:r>
              <a:rPr lang="en-GB" altLang="en-US" sz="2000" dirty="0">
                <a:latin typeface="Comic Sans MS" panose="030F0702030302020204" pitchFamily="66" charset="0"/>
              </a:rPr>
              <a:t>45 by 63%</a:t>
            </a:r>
          </a:p>
          <a:p>
            <a:pPr marL="342900" indent="-342900" eaLnBrk="1" hangingPunct="1">
              <a:buFont typeface="+mj-lt"/>
              <a:buAutoNum type="arabicParenR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Decrease </a:t>
            </a:r>
            <a:r>
              <a:rPr lang="en-GB" altLang="en-US" sz="2000" dirty="0">
                <a:latin typeface="Comic Sans MS" panose="030F0702030302020204" pitchFamily="66" charset="0"/>
              </a:rPr>
              <a:t>67 by 37%</a:t>
            </a:r>
          </a:p>
          <a:p>
            <a:pPr marL="342900" indent="-342900" eaLnBrk="1" hangingPunct="1">
              <a:buFont typeface="+mj-lt"/>
              <a:buAutoNum type="arabicParenR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Decrease </a:t>
            </a:r>
            <a:r>
              <a:rPr lang="en-GB" altLang="en-US" sz="2000" dirty="0">
                <a:latin typeface="Comic Sans MS" panose="030F0702030302020204" pitchFamily="66" charset="0"/>
              </a:rPr>
              <a:t>82 by 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14%</a:t>
            </a:r>
          </a:p>
          <a:p>
            <a:pPr marL="342900" indent="-342900" eaLnBrk="1" hangingPunct="1">
              <a:buFont typeface="+mj-lt"/>
              <a:buAutoNum type="arabicParenR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Increase </a:t>
            </a:r>
            <a:r>
              <a:rPr lang="en-GB" altLang="en-US" sz="2000" dirty="0">
                <a:latin typeface="Comic Sans MS" panose="030F0702030302020204" pitchFamily="66" charset="0"/>
              </a:rPr>
              <a:t>136 by 24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%</a:t>
            </a:r>
          </a:p>
          <a:p>
            <a:pPr marL="342900" indent="-342900" eaLnBrk="1" hangingPunct="1">
              <a:buFont typeface="+mj-lt"/>
              <a:buAutoNum type="arabicParenR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Decrease 49 by 19%</a:t>
            </a:r>
          </a:p>
          <a:p>
            <a:pPr marL="342900" indent="-342900" eaLnBrk="1" hangingPunct="1">
              <a:buFont typeface="+mj-lt"/>
              <a:buAutoNum type="arabicParenR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Increase 88 by 56%</a:t>
            </a:r>
            <a:endParaRPr lang="en-GB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5354" y="1303205"/>
            <a:ext cx="3672408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Right Brace 3"/>
          <p:cNvSpPr/>
          <p:nvPr/>
        </p:nvSpPr>
        <p:spPr>
          <a:xfrm rot="5400000">
            <a:off x="2569550" y="-244967"/>
            <a:ext cx="144016" cy="367240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Rectangle 4"/>
          <p:cNvSpPr/>
          <p:nvPr/>
        </p:nvSpPr>
        <p:spPr>
          <a:xfrm>
            <a:off x="2326407" y="1740162"/>
            <a:ext cx="630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400" dirty="0" smtClean="0">
                <a:latin typeface="Comic Sans MS" panose="030F0702030302020204" pitchFamily="66" charset="0"/>
              </a:rPr>
              <a:t>100</a:t>
            </a:r>
            <a:r>
              <a:rPr lang="en-GB" altLang="en-US" sz="1400" dirty="0">
                <a:latin typeface="Comic Sans MS" panose="030F0702030302020204" pitchFamily="66" charset="0"/>
              </a:rPr>
              <a:t>%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4477762" y="1303205"/>
            <a:ext cx="1296144" cy="1440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Right Brace 6"/>
          <p:cNvSpPr/>
          <p:nvPr/>
        </p:nvSpPr>
        <p:spPr>
          <a:xfrm rot="5400000">
            <a:off x="5053826" y="943165"/>
            <a:ext cx="144016" cy="129614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Rectangle 7"/>
          <p:cNvSpPr/>
          <p:nvPr/>
        </p:nvSpPr>
        <p:spPr>
          <a:xfrm>
            <a:off x="4850759" y="1740162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400" dirty="0" smtClean="0">
                <a:latin typeface="Comic Sans MS" panose="030F0702030302020204" pitchFamily="66" charset="0"/>
              </a:rPr>
              <a:t>40%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5784199" y="1244408"/>
            <a:ext cx="774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400" dirty="0" smtClean="0">
                <a:latin typeface="Comic Sans MS" panose="030F0702030302020204" pitchFamily="66" charset="0"/>
              </a:rPr>
              <a:t>= 140%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805354" y="2466784"/>
            <a:ext cx="3672408" cy="1440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Right Brace 10"/>
          <p:cNvSpPr/>
          <p:nvPr/>
        </p:nvSpPr>
        <p:spPr>
          <a:xfrm rot="5400000">
            <a:off x="2569550" y="892486"/>
            <a:ext cx="144016" cy="367240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" name="Rectangle 11"/>
          <p:cNvSpPr/>
          <p:nvPr/>
        </p:nvSpPr>
        <p:spPr>
          <a:xfrm>
            <a:off x="2326407" y="2838426"/>
            <a:ext cx="630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400" dirty="0" smtClean="0">
                <a:latin typeface="Comic Sans MS" panose="030F0702030302020204" pitchFamily="66" charset="0"/>
              </a:rPr>
              <a:t>100</a:t>
            </a:r>
            <a:r>
              <a:rPr lang="en-GB" altLang="en-US" sz="1400" dirty="0">
                <a:latin typeface="Comic Sans MS" panose="030F0702030302020204" pitchFamily="66" charset="0"/>
              </a:rPr>
              <a:t>%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3757682" y="2479847"/>
            <a:ext cx="720080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4" name="Right Brace 13"/>
          <p:cNvSpPr/>
          <p:nvPr/>
        </p:nvSpPr>
        <p:spPr>
          <a:xfrm rot="16200000">
            <a:off x="4045714" y="1969624"/>
            <a:ext cx="144016" cy="7200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Rectangle 14"/>
          <p:cNvSpPr/>
          <p:nvPr/>
        </p:nvSpPr>
        <p:spPr>
          <a:xfrm>
            <a:off x="3842647" y="1867635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400" dirty="0" smtClean="0">
                <a:latin typeface="Comic Sans MS" panose="030F0702030302020204" pitchFamily="66" charset="0"/>
              </a:rPr>
              <a:t>20%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4542021" y="2424331"/>
            <a:ext cx="694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400" dirty="0" smtClean="0">
                <a:latin typeface="Comic Sans MS" panose="030F0702030302020204" pitchFamily="66" charset="0"/>
              </a:rPr>
              <a:t>= 80%</a:t>
            </a:r>
            <a:endParaRPr lang="en-GB" sz="1400" dirty="0"/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3249307" y="791711"/>
            <a:ext cx="2935693" cy="440120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70</a:t>
            </a:r>
          </a:p>
          <a:p>
            <a:pPr eaLnBrk="1" hangingPunct="1"/>
            <a:endParaRPr lang="en-GB" altLang="en-US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GB" altLang="en-US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GB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60</a:t>
            </a:r>
          </a:p>
          <a:p>
            <a:pPr eaLnBrk="1" hangingPunct="1"/>
            <a:endParaRPr lang="en-GB" altLang="en-US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GB" altLang="en-US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GB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73.35</a:t>
            </a:r>
          </a:p>
          <a:p>
            <a:pPr eaLnBrk="1" hangingPunct="1"/>
            <a:r>
              <a:rPr lang="en-GB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42.21</a:t>
            </a:r>
          </a:p>
          <a:p>
            <a:pPr eaLnBrk="1" hangingPunct="1"/>
            <a:r>
              <a:rPr lang="en-GB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70.52</a:t>
            </a:r>
          </a:p>
          <a:p>
            <a:pPr eaLnBrk="1" hangingPunct="1"/>
            <a:r>
              <a:rPr lang="en-GB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168.64</a:t>
            </a:r>
          </a:p>
          <a:p>
            <a:pPr eaLnBrk="1" hangingPunct="1"/>
            <a:r>
              <a:rPr lang="en-GB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39.69</a:t>
            </a:r>
          </a:p>
          <a:p>
            <a:pPr eaLnBrk="1" hangingPunct="1"/>
            <a:r>
              <a:rPr lang="en-GB" alt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137.28</a:t>
            </a:r>
            <a:endParaRPr lang="en-GB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olf of wall 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5" y="107460"/>
            <a:ext cx="11843656" cy="59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wall stre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1" t="24324" b="55775"/>
          <a:stretch/>
        </p:blipFill>
        <p:spPr bwMode="auto">
          <a:xfrm>
            <a:off x="1819063" y="3784294"/>
            <a:ext cx="8640960" cy="211588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0134" y="1279173"/>
            <a:ext cx="3687227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spcAft>
                <a:spcPts val="962"/>
              </a:spcAft>
              <a:buClr>
                <a:srgbClr val="000000"/>
              </a:buClr>
              <a:buSzPct val="100000"/>
            </a:pPr>
            <a:r>
              <a:rPr lang="en-GB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Make </a:t>
            </a:r>
            <a:r>
              <a:rPr lang="en-GB" alt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millions £££ or go bust!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31428" y="2538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latin typeface="Comic Sans MS" pitchFamily="66" charset="0"/>
              </a:rPr>
              <a:t>Welcome to</a:t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 The </a:t>
            </a:r>
            <a:r>
              <a:rPr lang="en-GB" sz="2400" dirty="0" smtClean="0">
                <a:latin typeface="Comic Sans MS" pitchFamily="66" charset="0"/>
              </a:rPr>
              <a:t>Mount Maths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 Stock Exchange</a:t>
            </a:r>
          </a:p>
        </p:txBody>
      </p:sp>
    </p:spTree>
    <p:extLst>
      <p:ext uri="{BB962C8B-B14F-4D97-AF65-F5344CB8AC3E}">
        <p14:creationId xmlns:p14="http://schemas.microsoft.com/office/powerpoint/2010/main" val="4273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wall str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1" t="24324" b="55775"/>
          <a:stretch/>
        </p:blipFill>
        <p:spPr bwMode="auto">
          <a:xfrm>
            <a:off x="1897440" y="3692854"/>
            <a:ext cx="8640960" cy="211588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97440" y="276534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latin typeface="Comic Sans MS" panose="030F0702030302020204" pitchFamily="66" charset="0"/>
              </a:rPr>
              <a:t>Choose your stocks, you have £100,000 to invest, pick wisely!</a:t>
            </a:r>
          </a:p>
          <a:p>
            <a:pPr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000" dirty="0">
                <a:latin typeface="Comic Sans MS" panose="030F0702030302020204" pitchFamily="66" charset="0"/>
              </a:rPr>
              <a:t>Mrs </a:t>
            </a:r>
            <a:r>
              <a:rPr lang="en-GB" sz="2000" dirty="0" err="1">
                <a:latin typeface="Comic Sans MS" panose="030F0702030302020204" pitchFamily="66" charset="0"/>
              </a:rPr>
              <a:t>Moosajee’s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stationery </a:t>
            </a:r>
            <a:r>
              <a:rPr lang="en-GB" sz="2000" dirty="0">
                <a:latin typeface="Comic Sans MS" panose="030F0702030302020204" pitchFamily="66" charset="0"/>
              </a:rPr>
              <a:t>shop</a:t>
            </a:r>
          </a:p>
          <a:p>
            <a:pPr>
              <a:defRPr/>
            </a:pPr>
            <a:r>
              <a:rPr lang="en-GB" sz="2000" dirty="0">
                <a:latin typeface="Comic Sans MS" panose="030F0702030302020204" pitchFamily="66" charset="0"/>
              </a:rPr>
              <a:t>McDonalds</a:t>
            </a:r>
          </a:p>
          <a:p>
            <a:pPr>
              <a:defRPr/>
            </a:pPr>
            <a:r>
              <a:rPr lang="en-GB" sz="2000" dirty="0">
                <a:latin typeface="Comic Sans MS" panose="030F0702030302020204" pitchFamily="66" charset="0"/>
              </a:rPr>
              <a:t>MC Wise and DJ Luck’s album</a:t>
            </a:r>
          </a:p>
          <a:p>
            <a:pPr>
              <a:defRPr/>
            </a:pPr>
            <a:r>
              <a:rPr lang="en-GB" sz="2000" dirty="0" smtClean="0">
                <a:latin typeface="Comic Sans MS" panose="030F0702030302020204" pitchFamily="66" charset="0"/>
              </a:rPr>
              <a:t>Vle.MathsWatch.com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000" dirty="0">
                <a:latin typeface="Comic Sans MS" panose="030F0702030302020204" pitchFamily="66" charset="0"/>
              </a:rPr>
              <a:t>Webuyanycar.com</a:t>
            </a:r>
          </a:p>
          <a:p>
            <a:pPr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000" dirty="0">
                <a:latin typeface="Comic Sans MS" panose="030F0702030302020204" pitchFamily="66" charset="0"/>
              </a:rPr>
              <a:t>You can choose up to 3 stocks, as well as saving some in the bank to gain a guaranteed 5% increase per year.</a:t>
            </a:r>
          </a:p>
        </p:txBody>
      </p:sp>
    </p:spTree>
    <p:extLst>
      <p:ext uri="{BB962C8B-B14F-4D97-AF65-F5344CB8AC3E}">
        <p14:creationId xmlns:p14="http://schemas.microsoft.com/office/powerpoint/2010/main" val="20198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wall str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1" t="24324" b="55775"/>
          <a:stretch/>
        </p:blipFill>
        <p:spPr bwMode="auto">
          <a:xfrm>
            <a:off x="1897440" y="3692854"/>
            <a:ext cx="8640960" cy="211588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234411"/>
              </p:ext>
            </p:extLst>
          </p:nvPr>
        </p:nvGraphicFramePr>
        <p:xfrm>
          <a:off x="2095353" y="262920"/>
          <a:ext cx="8245134" cy="3012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638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Event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9" marR="91439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Effect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9" marR="91439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841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Hub starts selling cheap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pencil cases.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9" marR="91439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price drops by 25%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9" marR="91439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841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Burger King goes bust.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9" marR="91439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price rises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by 35%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9" marR="91439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841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Fraction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Knight gets to number 1 in the maths charts!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9" marR="91439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price rises by 100%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9" marR="91439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841">
                <a:tc>
                  <a:txBody>
                    <a:bodyPr/>
                    <a:lstStyle/>
                    <a:p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MathWatch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crashes so students can’t do their homework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9" marR="91439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price drops by 10%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9" marR="91439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841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webuyanycar.com starts buying vans too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9" marR="91439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price increases by 12%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9" marR="91439" marT="34142" marB="34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9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843093"/>
              </p:ext>
            </p:extLst>
          </p:nvPr>
        </p:nvGraphicFramePr>
        <p:xfrm>
          <a:off x="2095353" y="262920"/>
          <a:ext cx="8181100" cy="311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76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Event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56" marB="341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Effect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56" marB="341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47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Mrs Moosajee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designs amazing last-forever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pencils!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56" marB="341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price rises by 65%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56" marB="341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02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McDonalds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start selling Pizza.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56" marB="341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price rises by 33%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56" marB="341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2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MC Wise gets a cold 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 recording can’t take place.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56" marB="341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price drops by 17%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56" marB="341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653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MathsWatch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creates videos for primary school age children.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56" marB="341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price rises by 45%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56" marB="341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47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People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begin to get annoyed by the webuyanycar.com song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56" marB="341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price drops by 18%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56" marB="341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2" descr="Image result for wall str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1" t="24324" b="55775"/>
          <a:stretch/>
        </p:blipFill>
        <p:spPr bwMode="auto">
          <a:xfrm>
            <a:off x="1897440" y="3692854"/>
            <a:ext cx="8640960" cy="211588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919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1-10 Quiz. </a:t>
            </a:r>
            <a:endParaRPr lang="en-GB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840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÷12</m:t>
                    </m:r>
                  </m:oMath>
                </a14:m>
                <a:endParaRPr lang="en-GB" sz="2800" b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rad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b="0" dirty="0" smtClean="0"/>
                  <a:t> Round 234256 to 3 Significant Figures</a:t>
                </a:r>
                <a:endParaRPr lang="en-GB" sz="2800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Convert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 smtClean="0"/>
                  <a:t> into an improper fraction.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Simplify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Solve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+3=27</m:t>
                    </m:r>
                  </m:oMath>
                </a14:m>
                <a:endParaRPr lang="en-GB" sz="2800" dirty="0" smtClean="0"/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What is a polygon?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Find 1% of £39, leave your answer in pence.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 smtClean="0"/>
                  <a:t> Change 8:48pm to the 24hr clock.</a:t>
                </a:r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840108"/>
              </a:xfrm>
              <a:prstGeom prst="rect">
                <a:avLst/>
              </a:prstGeom>
              <a:blipFill>
                <a:blip r:embed="rId5"/>
                <a:stretch>
                  <a:fillRect l="-1292" b="-1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565502" y="625151"/>
            <a:ext cx="3284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11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234000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3/10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23/5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8x+y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X = 6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Multi straight sided shape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39p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20:48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189480"/>
              </p:ext>
            </p:extLst>
          </p:nvPr>
        </p:nvGraphicFramePr>
        <p:xfrm>
          <a:off x="2095353" y="279097"/>
          <a:ext cx="8181100" cy="310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48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Event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49" marB="34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Effect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49" marB="34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10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Mrs Moosajee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starts selling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her products at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WHSmiths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49" marB="34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price rises by 38%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49" marB="34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10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McDonalds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merges with Coca Cola</a:t>
                      </a:r>
                    </a:p>
                  </a:txBody>
                  <a:tcPr marL="91412" marR="91412" marT="34149" marB="34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price rises by 110%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49" marB="34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10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Miss Letts joins the song-writing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team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49" marB="34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price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rises by 45%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49" marB="34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101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MathsWatch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updated so it works on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ipads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too!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49" marB="34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price rises by 77%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49" marB="34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10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British Parliamen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 ban the webuyanycar.com song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49" marB="34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price crashes to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0.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2" marR="91412" marT="34149" marB="34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2" descr="Image result for wall str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1" t="24324" b="55775"/>
          <a:stretch/>
        </p:blipFill>
        <p:spPr bwMode="auto">
          <a:xfrm>
            <a:off x="1897440" y="3692854"/>
            <a:ext cx="8640960" cy="211588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" y="408882"/>
            <a:ext cx="3827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How did you do?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Are you a millionaire?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wolf of wall stre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20773"/>
            <a:ext cx="7738889" cy="52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 smtClean="0"/>
              <a:t>Todays Objectives – Have you met them?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8784296" y="2426766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8412004" y="902147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8862673" y="4217586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554313" y="2942751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737192" y="1081613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5868" y="1872993"/>
            <a:ext cx="7260772" cy="352196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To be able to </a:t>
            </a:r>
            <a:r>
              <a:rPr lang="en-GB" b="1" dirty="0" smtClean="0"/>
              <a:t>order numbers</a:t>
            </a:r>
            <a:r>
              <a:rPr lang="en-GB" dirty="0" smtClean="0"/>
              <a:t>, decimals and fractions.</a:t>
            </a:r>
          </a:p>
          <a:p>
            <a:r>
              <a:rPr lang="en-GB" dirty="0" smtClean="0"/>
              <a:t>To be able to convert between </a:t>
            </a:r>
            <a:r>
              <a:rPr lang="en-GB" b="1" dirty="0" smtClean="0"/>
              <a:t>Mixed Numbers &amp; Improper Fractions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To be able to </a:t>
            </a:r>
            <a:r>
              <a:rPr lang="en-GB" b="1" dirty="0" smtClean="0"/>
              <a:t>express a fraction as a percentage.</a:t>
            </a:r>
            <a:endParaRPr lang="en-GB" dirty="0" smtClean="0"/>
          </a:p>
          <a:p>
            <a:r>
              <a:rPr lang="en-GB" dirty="0" smtClean="0"/>
              <a:t>To be able to </a:t>
            </a:r>
            <a:r>
              <a:rPr lang="en-GB" b="1" dirty="0" smtClean="0"/>
              <a:t>increase &amp; decrease by a percentage.</a:t>
            </a:r>
            <a:endParaRPr lang="en-GB" b="1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  <a:endParaRPr lang="en-US" sz="6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 smtClean="0">
                <a:solidFill>
                  <a:sysClr val="windowText" lastClr="000000"/>
                </a:solidFill>
              </a:rPr>
              <a:t>For this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Ordering Numbers: </a:t>
            </a:r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</a:t>
            </a:r>
            <a:r>
              <a:rPr lang="en-GB" dirty="0" smtClean="0">
                <a:solidFill>
                  <a:sysClr val="windowText" lastClr="000000"/>
                </a:solidFill>
                <a:hlinkClick r:id="rId2"/>
              </a:rPr>
              <a:t>www.youtube.com/watch?v=gOmj58JdxL8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Ordering </a:t>
            </a:r>
            <a:r>
              <a:rPr lang="en-US" dirty="0">
                <a:solidFill>
                  <a:schemeClr val="tx1"/>
                </a:solidFill>
              </a:rPr>
              <a:t>fractions decimals percentages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dirty="0" err="1" smtClean="0">
                <a:solidFill>
                  <a:schemeClr val="tx1"/>
                </a:solidFill>
              </a:rPr>
              <a:t>Corbettmaths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Converting Mixed Numbers to Improper Fractions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https://www.youtube.com/watch?v=TrutPJf9GmQ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Change a Mixed Number to an Improper Fraction</a:t>
            </a:r>
          </a:p>
          <a:p>
            <a:r>
              <a:rPr lang="en-US" b="1" dirty="0">
                <a:solidFill>
                  <a:schemeClr val="tx1"/>
                </a:solidFill>
              </a:rPr>
              <a:t>Converting Improper Fractions to Mixed Numbers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https://www.youtube.com/watch?v=GpumUOiGS6Q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Change an Improper Fraction into a Mixed </a:t>
            </a:r>
            <a:r>
              <a:rPr lang="en-US" dirty="0" smtClean="0">
                <a:solidFill>
                  <a:schemeClr val="tx1"/>
                </a:solidFill>
              </a:rPr>
              <a:t>Number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Fraction as a percentage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  <a:hlinkClick r:id="rId5"/>
              </a:rPr>
              <a:t>https://</a:t>
            </a:r>
            <a:r>
              <a:rPr lang="en-GB" dirty="0" smtClean="0">
                <a:solidFill>
                  <a:sysClr val="windowText" lastClr="000000"/>
                </a:solidFill>
                <a:hlinkClick r:id="rId5"/>
              </a:rPr>
              <a:t>www.youtube.com/watch?v=TzQA2hWdb3o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How to: Fraction to Percent Using Division : Fractions &amp; Percentages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2299063"/>
            <a:ext cx="5551714" cy="3082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</a:t>
            </a:r>
            <a:r>
              <a:rPr lang="en-GB" b="1" u="sng" dirty="0" smtClean="0">
                <a:solidFill>
                  <a:sysClr val="windowText" lastClr="000000"/>
                </a:solidFill>
              </a:rPr>
              <a:t>next lesson</a:t>
            </a:r>
            <a:endParaRPr lang="en-GB" b="1" u="sng" dirty="0">
              <a:solidFill>
                <a:sysClr val="windowText" lastClr="000000"/>
              </a:solidFill>
            </a:endParaRPr>
          </a:p>
          <a:p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GB" sz="2800" b="1" dirty="0" smtClean="0">
                <a:solidFill>
                  <a:sysClr val="windowText" lastClr="000000"/>
                </a:solidFill>
              </a:rPr>
              <a:t>TBC</a:t>
            </a:r>
            <a:endParaRPr lang="en-GB" b="1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7795" y="1069973"/>
            <a:ext cx="5551714" cy="1033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 smtClean="0">
                <a:solidFill>
                  <a:sysClr val="windowText" lastClr="000000"/>
                </a:solidFill>
              </a:rPr>
              <a:t>Percentage Increase/</a:t>
            </a:r>
            <a:r>
              <a:rPr lang="en-GB" b="1" dirty="0" err="1" smtClean="0">
                <a:solidFill>
                  <a:sysClr val="windowText" lastClr="000000"/>
                </a:solidFill>
              </a:rPr>
              <a:t>Deacrease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ysClr val="windowText" lastClr="000000"/>
                </a:solidFill>
                <a:hlinkClick r:id="rId6"/>
              </a:rPr>
              <a:t>https://</a:t>
            </a:r>
            <a:r>
              <a:rPr lang="en-GB" dirty="0" smtClean="0">
                <a:solidFill>
                  <a:sysClr val="windowText" lastClr="000000"/>
                </a:solidFill>
                <a:hlinkClick r:id="rId6"/>
              </a:rPr>
              <a:t>www.youtube.com/watch?v=TQqgFtjZ42E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Percentage/decimal multipliers (with calculator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1552753">
            <a:off x="5577548" y="1703926"/>
            <a:ext cx="525452" cy="304401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8" y="2121763"/>
            <a:ext cx="10515600" cy="2598329"/>
          </a:xfrm>
        </p:spPr>
        <p:txBody>
          <a:bodyPr>
            <a:normAutofit/>
          </a:bodyPr>
          <a:lstStyle/>
          <a:p>
            <a:r>
              <a:rPr lang="en-GB" dirty="0" smtClean="0"/>
              <a:t>To be able to </a:t>
            </a:r>
            <a:r>
              <a:rPr lang="en-GB" b="1" dirty="0" smtClean="0"/>
              <a:t>order numbers</a:t>
            </a:r>
            <a:r>
              <a:rPr lang="en-GB" dirty="0" smtClean="0"/>
              <a:t>, decimals and fractions.</a:t>
            </a:r>
          </a:p>
          <a:p>
            <a:r>
              <a:rPr lang="en-GB" dirty="0" smtClean="0"/>
              <a:t>To be able to convert between </a:t>
            </a:r>
            <a:r>
              <a:rPr lang="en-GB" b="1" dirty="0" smtClean="0"/>
              <a:t>Mixed Numbers &amp; Improper Fractions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To be able to </a:t>
            </a:r>
            <a:r>
              <a:rPr lang="en-GB" b="1" dirty="0" smtClean="0"/>
              <a:t>express a fraction as a percentage.</a:t>
            </a:r>
            <a:endParaRPr lang="en-GB" dirty="0" smtClean="0"/>
          </a:p>
          <a:p>
            <a:r>
              <a:rPr lang="en-GB" dirty="0" smtClean="0"/>
              <a:t>To be able to </a:t>
            </a:r>
            <a:r>
              <a:rPr lang="en-GB" b="1" dirty="0" smtClean="0"/>
              <a:t>increase &amp; decrease by a percentage.</a:t>
            </a:r>
            <a:endParaRPr lang="en-GB" b="1" dirty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7" y="500854"/>
            <a:ext cx="354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Title: FDPs Summary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152356" y="225081"/>
          <a:ext cx="7385538" cy="5092505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2461386">
                  <a:extLst>
                    <a:ext uri="{9D8B030D-6E8A-4147-A177-3AD203B41FA5}">
                      <a16:colId xmlns:a16="http://schemas.microsoft.com/office/drawing/2014/main" val="2797727716"/>
                    </a:ext>
                  </a:extLst>
                </a:gridCol>
                <a:gridCol w="2462076">
                  <a:extLst>
                    <a:ext uri="{9D8B030D-6E8A-4147-A177-3AD203B41FA5}">
                      <a16:colId xmlns:a16="http://schemas.microsoft.com/office/drawing/2014/main" val="3153055623"/>
                    </a:ext>
                  </a:extLst>
                </a:gridCol>
                <a:gridCol w="2462076">
                  <a:extLst>
                    <a:ext uri="{9D8B030D-6E8A-4147-A177-3AD203B41FA5}">
                      <a16:colId xmlns:a16="http://schemas.microsoft.com/office/drawing/2014/main" val="1516079763"/>
                    </a:ext>
                  </a:extLst>
                </a:gridCol>
              </a:tblGrid>
              <a:tr h="46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Fractions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Decimals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Percentages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extLst>
                  <a:ext uri="{0D108BD9-81ED-4DB2-BD59-A6C34878D82A}">
                    <a16:rowId xmlns:a16="http://schemas.microsoft.com/office/drawing/2014/main" val="4221418629"/>
                  </a:ext>
                </a:extLst>
              </a:tr>
              <a:tr h="46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31/100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extLst>
                  <a:ext uri="{0D108BD9-81ED-4DB2-BD59-A6C34878D82A}">
                    <a16:rowId xmlns:a16="http://schemas.microsoft.com/office/drawing/2014/main" val="2803748169"/>
                  </a:ext>
                </a:extLst>
              </a:tr>
              <a:tr h="46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0.38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extLst>
                  <a:ext uri="{0D108BD9-81ED-4DB2-BD59-A6C34878D82A}">
                    <a16:rowId xmlns:a16="http://schemas.microsoft.com/office/drawing/2014/main" val="272781135"/>
                  </a:ext>
                </a:extLst>
              </a:tr>
              <a:tr h="46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35%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extLst>
                  <a:ext uri="{0D108BD9-81ED-4DB2-BD59-A6C34878D82A}">
                    <a16:rowId xmlns:a16="http://schemas.microsoft.com/office/drawing/2014/main" val="3098827676"/>
                  </a:ext>
                </a:extLst>
              </a:tr>
              <a:tr h="46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0.2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extLst>
                  <a:ext uri="{0D108BD9-81ED-4DB2-BD59-A6C34878D82A}">
                    <a16:rowId xmlns:a16="http://schemas.microsoft.com/office/drawing/2014/main" val="1736628551"/>
                  </a:ext>
                </a:extLst>
              </a:tr>
              <a:tr h="46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17/25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extLst>
                  <a:ext uri="{0D108BD9-81ED-4DB2-BD59-A6C34878D82A}">
                    <a16:rowId xmlns:a16="http://schemas.microsoft.com/office/drawing/2014/main" val="257593830"/>
                  </a:ext>
                </a:extLst>
              </a:tr>
              <a:tr h="46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90%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extLst>
                  <a:ext uri="{0D108BD9-81ED-4DB2-BD59-A6C34878D82A}">
                    <a16:rowId xmlns:a16="http://schemas.microsoft.com/office/drawing/2014/main" val="1793049182"/>
                  </a:ext>
                </a:extLst>
              </a:tr>
              <a:tr h="46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13/40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extLst>
                  <a:ext uri="{0D108BD9-81ED-4DB2-BD59-A6C34878D82A}">
                    <a16:rowId xmlns:a16="http://schemas.microsoft.com/office/drawing/2014/main" val="866923351"/>
                  </a:ext>
                </a:extLst>
              </a:tr>
              <a:tr h="46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0.125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extLst>
                  <a:ext uri="{0D108BD9-81ED-4DB2-BD59-A6C34878D82A}">
                    <a16:rowId xmlns:a16="http://schemas.microsoft.com/office/drawing/2014/main" val="323670406"/>
                  </a:ext>
                </a:extLst>
              </a:tr>
              <a:tr h="46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49/60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extLst>
                  <a:ext uri="{0D108BD9-81ED-4DB2-BD59-A6C34878D82A}">
                    <a16:rowId xmlns:a16="http://schemas.microsoft.com/office/drawing/2014/main" val="2453997712"/>
                  </a:ext>
                </a:extLst>
              </a:tr>
              <a:tr h="46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2/3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7" marR="62827" marT="0" marB="0" anchor="ctr"/>
                </a:tc>
                <a:extLst>
                  <a:ext uri="{0D108BD9-81ED-4DB2-BD59-A6C34878D82A}">
                    <a16:rowId xmlns:a16="http://schemas.microsoft.com/office/drawing/2014/main" val="249196152"/>
                  </a:ext>
                </a:extLst>
              </a:tr>
            </a:tbl>
          </a:graphicData>
        </a:graphic>
      </p:graphicFrame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2989263" y="2282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71305" y="2771333"/>
            <a:ext cx="1881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Why are these not out of 100?</a:t>
            </a:r>
            <a:endParaRPr lang="en-GB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85554" y="2771333"/>
            <a:ext cx="770709" cy="585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61754" y="4088670"/>
            <a:ext cx="861311" cy="3553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85554" y="3648225"/>
            <a:ext cx="861311" cy="152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85554" y="4266358"/>
            <a:ext cx="937511" cy="902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6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"/>
            <a:ext cx="408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Ordering Numbers, Decimals &amp; Fractions</a:t>
            </a:r>
            <a:endParaRPr lang="en-GB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763487" y="728501"/>
            <a:ext cx="851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Have a try at ordering these, smallest to largest, let’s see what you already know!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4009" y="1612232"/>
                <a:ext cx="4190428" cy="316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000" dirty="0" smtClean="0"/>
              </a:p>
              <a:p>
                <a:pPr marL="342900" indent="-342900">
                  <a:buAutoNum type="arabicParenR"/>
                </a:pPr>
                <a:r>
                  <a:rPr lang="en-GB" sz="2400" dirty="0" smtClean="0"/>
                  <a:t>75, 56, 37, 9, 59</a:t>
                </a:r>
              </a:p>
              <a:p>
                <a:pPr marL="342900" indent="-342900">
                  <a:buAutoNum type="arabicParenR"/>
                </a:pPr>
                <a:endParaRPr lang="en-GB" sz="2400" dirty="0"/>
              </a:p>
              <a:p>
                <a:pPr marL="342900" indent="-342900">
                  <a:buAutoNum type="arabicParenR"/>
                </a:pPr>
                <a:r>
                  <a:rPr lang="en-GB" sz="2400" dirty="0" smtClean="0"/>
                  <a:t>0.56, 0.067, 0.6, 0.65, 0.605</a:t>
                </a:r>
              </a:p>
              <a:p>
                <a:pPr marL="342900" indent="-342900">
                  <a:buAutoNum type="arabicParenR"/>
                </a:pPr>
                <a:endParaRPr lang="en-GB" sz="2400" dirty="0"/>
              </a:p>
              <a:p>
                <a:pPr marL="342900" indent="-342900">
                  <a:buAutoNum type="arabicParenR"/>
                </a:pPr>
                <a:r>
                  <a:rPr lang="en-GB" sz="2400" dirty="0" smtClean="0"/>
                  <a:t>5, -6, -10, 2, -4</a:t>
                </a:r>
              </a:p>
              <a:p>
                <a:pPr marL="342900" indent="-342900">
                  <a:buAutoNum type="arabicParenR"/>
                </a:pPr>
                <a:endParaRPr lang="en-GB" sz="2000" dirty="0"/>
              </a:p>
              <a:p>
                <a:pPr marL="342900" indent="-342900">
                  <a:buAutoNum type="arabicParenR"/>
                </a:pP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9" y="1612232"/>
                <a:ext cx="4190428" cy="3166508"/>
              </a:xfrm>
              <a:prstGeom prst="rect">
                <a:avLst/>
              </a:prstGeom>
              <a:blipFill>
                <a:blip r:embed="rId2"/>
                <a:stretch>
                  <a:fillRect l="-2326" b="-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30777" y="1971290"/>
            <a:ext cx="446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400" dirty="0" smtClean="0"/>
              <a:t>9, 37, 56, 59, 75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0777" y="2624188"/>
            <a:ext cx="446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2) 0.56, 0.067, 0.6, 0.65, 0.605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0778" y="3343053"/>
            <a:ext cx="446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3) -10, -6, -4, 2,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30777" y="4045076"/>
                <a:ext cx="4466810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777" y="4045076"/>
                <a:ext cx="4466810" cy="791820"/>
              </a:xfrm>
              <a:prstGeom prst="rect">
                <a:avLst/>
              </a:prstGeom>
              <a:blipFill>
                <a:blip r:embed="rId3"/>
                <a:stretch>
                  <a:fillRect l="-2186" b="-1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3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571" y="300446"/>
            <a:ext cx="583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Order these numbers in ascending order: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504" y="849087"/>
                <a:ext cx="10058398" cy="92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800" dirty="0" smtClean="0"/>
                  <a:t>-5, -8</a:t>
                </a:r>
                <a14:m>
                  <m:oMath xmlns:m="http://schemas.openxmlformats.org/officeDocument/2006/math">
                    <m:r>
                      <a:rPr lang="en-GB" sz="3800" i="1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GB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800" dirty="0" smtClean="0"/>
                  <a:t>, 4, -2.5, 40%, </a:t>
                </a:r>
                <a:r>
                  <a:rPr lang="en-GB" sz="3800" dirty="0"/>
                  <a:t>-0.9</a:t>
                </a:r>
                <a:r>
                  <a:rPr lang="en-GB" sz="3800" dirty="0" smtClean="0"/>
                  <a:t>, 4.01,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GB" sz="3800" dirty="0"/>
                      <m:t>,8</m:t>
                    </m:r>
                    <m:r>
                      <m:rPr>
                        <m:nor/>
                      </m:rPr>
                      <a:rPr lang="en-GB" sz="3800" b="0" i="0" dirty="0" smtClean="0"/>
                      <m:t>0% </m:t>
                    </m:r>
                    <m:r>
                      <a:rPr lang="en-GB" sz="3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GB" sz="3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GB" sz="3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3800" dirty="0" smtClean="0"/>
                  <a:t>, </a:t>
                </a:r>
                <a:r>
                  <a:rPr lang="en-GB" sz="3800" dirty="0"/>
                  <a:t>4.1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" y="849087"/>
                <a:ext cx="10058398" cy="922881"/>
              </a:xfrm>
              <a:prstGeom prst="rect">
                <a:avLst/>
              </a:prstGeom>
              <a:blipFill>
                <a:blip r:embed="rId3"/>
                <a:stretch>
                  <a:fillRect l="-2000" b="-13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4611186" y="1815762"/>
            <a:ext cx="653143" cy="953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600507" y="500501"/>
            <a:ext cx="99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Hints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62901" y="1123406"/>
            <a:ext cx="1867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smtClean="0"/>
              <a:t>Negatives are always small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Try lining up the decimals.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Convert the fractions.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204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0446"/>
            <a:ext cx="11812987" cy="51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74295"/>
            <a:ext cx="11932920" cy="5058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831080"/>
            <a:ext cx="321564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9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119" y="1046909"/>
            <a:ext cx="9353550" cy="2962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469" y="2161334"/>
            <a:ext cx="3752850" cy="18478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694" y="2050675"/>
            <a:ext cx="4724400" cy="19335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119" y="1046909"/>
            <a:ext cx="9353550" cy="29622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119" y="1046910"/>
            <a:ext cx="9353550" cy="29897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6119" y="1064872"/>
            <a:ext cx="9372600" cy="2971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6119" y="1064873"/>
            <a:ext cx="9372600" cy="29711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6119" y="1064871"/>
            <a:ext cx="9391650" cy="29711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6119" y="1046909"/>
            <a:ext cx="9353550" cy="29890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6120" y="1064185"/>
            <a:ext cx="9372600" cy="29424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8006" y="2085998"/>
            <a:ext cx="2009775" cy="18764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6118" y="1064185"/>
            <a:ext cx="9353551" cy="30099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8006" y="2095001"/>
            <a:ext cx="2114550" cy="19145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55643" y="1087997"/>
            <a:ext cx="9439275" cy="29622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81695" y="1111466"/>
            <a:ext cx="9317974" cy="29813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22757" y="2085998"/>
            <a:ext cx="21145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43AC26-9C10-4BD0-832A-C836FA69E3D2}">
  <ds:schemaRefs>
    <ds:schemaRef ds:uri="http://schemas.microsoft.com/office/2006/documentManagement/types"/>
    <ds:schemaRef ds:uri="f45c64de-80c6-4060-b669-b1ce3442f828"/>
    <ds:schemaRef ds:uri="http://schemas.openxmlformats.org/package/2006/metadata/core-properties"/>
    <ds:schemaRef ds:uri="http://purl.org/dc/elements/1.1/"/>
    <ds:schemaRef ds:uri="http://purl.org/dc/terms/"/>
    <ds:schemaRef ds:uri="a275ba49-db92-471d-8c08-cd84a3a06beb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69F08D-86EA-4DA6-85C8-C54A489B1C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963</Words>
  <Application>Microsoft Office PowerPoint</Application>
  <PresentationFormat>Widescreen</PresentationFormat>
  <Paragraphs>236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Microsoft YaHei</vt:lpstr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Todays Objectives – Have you met them?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Samuel Bamber</cp:lastModifiedBy>
  <cp:revision>61</cp:revision>
  <cp:lastPrinted>2017-05-19T11:56:43Z</cp:lastPrinted>
  <dcterms:created xsi:type="dcterms:W3CDTF">2017-05-17T10:50:23Z</dcterms:created>
  <dcterms:modified xsi:type="dcterms:W3CDTF">2019-11-28T08:42:35Z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