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09F178-35C4-408B-AC07-75E3CE9F158C}" v="1081" dt="2020-11-08T14:59:50.729"/>
    <p1510:client id="{7BFB0BDF-7B1C-B404-FE7D-A9F9434C31E7}" v="1" dt="2020-11-08T15:01:44.3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86" d="100"/>
          <a:sy n="86" d="100"/>
        </p:scale>
        <p:origin x="33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08/11/2020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08/11/2020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08/11/2020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08/11/2020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08/11/2020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08/11/2020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08/11/2020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08/11/2020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08/11/2020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4" descr="A vase of flowers on a cloudy day&#10;&#10;Description automatically generated">
            <a:extLst>
              <a:ext uri="{FF2B5EF4-FFF2-40B4-BE49-F238E27FC236}">
                <a16:creationId xmlns:a16="http://schemas.microsoft.com/office/drawing/2014/main" id="{289D9A90-5E7E-4CC7-8843-B15F2F30840F}"/>
              </a:ext>
            </a:extLst>
          </p:cNvPr>
          <p:cNvPicPr>
            <a:picLocks noChangeAspect="1"/>
          </p:cNvPicPr>
          <p:nvPr/>
        </p:nvPicPr>
        <p:blipFill rotWithShape="1">
          <a:blip r:embed="rId2"/>
          <a:srcRect t="5746" b="4254"/>
          <a:stretch/>
        </p:blipFill>
        <p:spPr>
          <a:xfrm>
            <a:off x="104795" y="-38090"/>
            <a:ext cx="12191980" cy="6857990"/>
          </a:xfrm>
          <a:prstGeom prst="rect">
            <a:avLst/>
          </a:prstGeom>
        </p:spPr>
      </p:pic>
      <p:sp>
        <p:nvSpPr>
          <p:cNvPr id="9" name="Rectangle 8">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20142"/>
            <a:ext cx="12192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23875" y="5317240"/>
            <a:ext cx="11210925" cy="744836"/>
          </a:xfrm>
        </p:spPr>
        <p:txBody>
          <a:bodyPr>
            <a:normAutofit/>
          </a:bodyPr>
          <a:lstStyle/>
          <a:p>
            <a:pPr algn="ctr"/>
            <a:r>
              <a:rPr lang="en-GB" sz="3600" dirty="0">
                <a:solidFill>
                  <a:schemeClr val="tx1">
                    <a:lumMod val="85000"/>
                    <a:lumOff val="15000"/>
                  </a:schemeClr>
                </a:solidFill>
                <a:latin typeface="Cavolini"/>
                <a:cs typeface="Calibri Light"/>
              </a:rPr>
              <a:t>Week 9- Remembrance </a:t>
            </a:r>
            <a:endParaRPr lang="en-GB" sz="3600" dirty="0">
              <a:solidFill>
                <a:schemeClr val="tx1">
                  <a:lumMod val="85000"/>
                  <a:lumOff val="15000"/>
                </a:schemeClr>
              </a:solidFill>
              <a:latin typeface="Cavolini"/>
              <a:cs typeface="Cavolini"/>
            </a:endParaRPr>
          </a:p>
        </p:txBody>
      </p:sp>
      <p:cxnSp>
        <p:nvCxnSpPr>
          <p:cNvPr id="11" name="Straight Connector 10">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241983"/>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4852"/>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9">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5" descr="A bird sitting on top of a parrot&#10;&#10;Description automatically generated">
            <a:extLst>
              <a:ext uri="{FF2B5EF4-FFF2-40B4-BE49-F238E27FC236}">
                <a16:creationId xmlns:a16="http://schemas.microsoft.com/office/drawing/2014/main" id="{AB44050E-2CFB-4DD6-8B26-ECD70659BAAA}"/>
              </a:ext>
            </a:extLst>
          </p:cNvPr>
          <p:cNvPicPr>
            <a:picLocks noGrp="1" noChangeAspect="1"/>
          </p:cNvPicPr>
          <p:nvPr>
            <p:ph sz="half" idx="2"/>
          </p:nvPr>
        </p:nvPicPr>
        <p:blipFill rotWithShape="1">
          <a:blip r:embed="rId2"/>
          <a:srcRect l="6177" r="23606" b="1254"/>
          <a:stretch/>
        </p:blipFill>
        <p:spPr>
          <a:xfrm>
            <a:off x="3522468" y="10"/>
            <a:ext cx="8669532" cy="6857990"/>
          </a:xfrm>
          <a:prstGeom prst="rect">
            <a:avLst/>
          </a:prstGeom>
        </p:spPr>
      </p:pic>
      <p:sp>
        <p:nvSpPr>
          <p:cNvPr id="11" name="Rectangle 11">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1F8AB5C-F7B6-483A-9363-2E0A9660FDE6}"/>
              </a:ext>
            </a:extLst>
          </p:cNvPr>
          <p:cNvSpPr>
            <a:spLocks noGrp="1"/>
          </p:cNvSpPr>
          <p:nvPr>
            <p:ph type="title"/>
          </p:nvPr>
        </p:nvSpPr>
        <p:spPr>
          <a:xfrm>
            <a:off x="371094" y="1161288"/>
            <a:ext cx="3438144" cy="1124712"/>
          </a:xfrm>
        </p:spPr>
        <p:txBody>
          <a:bodyPr vert="horz" lIns="91440" tIns="45720" rIns="91440" bIns="45720" rtlCol="0" anchor="b">
            <a:normAutofit/>
          </a:bodyPr>
          <a:lstStyle/>
          <a:p>
            <a:r>
              <a:rPr lang="en-US" sz="2800" b="1" dirty="0">
                <a:latin typeface="Cavolini"/>
                <a:cs typeface="Cavolini"/>
              </a:rPr>
              <a:t>Monday 9th November</a:t>
            </a:r>
          </a:p>
        </p:txBody>
      </p:sp>
      <p:sp>
        <p:nvSpPr>
          <p:cNvPr id="13" name="Rectangle 13">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5" name="Rectangle 15">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A58E0F10-5C95-48E4-99CF-308A0C1D95EF}"/>
              </a:ext>
            </a:extLst>
          </p:cNvPr>
          <p:cNvSpPr>
            <a:spLocks noGrp="1"/>
          </p:cNvSpPr>
          <p:nvPr>
            <p:ph sz="half" idx="1"/>
          </p:nvPr>
        </p:nvSpPr>
        <p:spPr>
          <a:xfrm>
            <a:off x="371094" y="2718054"/>
            <a:ext cx="3438906" cy="3207258"/>
          </a:xfrm>
        </p:spPr>
        <p:txBody>
          <a:bodyPr vert="horz" lIns="91440" tIns="45720" rIns="91440" bIns="45720" rtlCol="0" anchor="t">
            <a:normAutofit lnSpcReduction="10000"/>
          </a:bodyPr>
          <a:lstStyle/>
          <a:p>
            <a:pPr marL="0" indent="0">
              <a:buNone/>
            </a:pPr>
            <a:r>
              <a:rPr lang="en-US" sz="1700" dirty="0">
                <a:latin typeface="Cavolini"/>
                <a:cs typeface="Cavolini"/>
              </a:rPr>
              <a:t>Loving Father, In this week where we remember conflicts and give thanks to those who fought on our behalf, we pray for the gift of peace. Bring healing and peace to the troubled parts of the world and bring that same healing and peace to the hearts of us all. </a:t>
            </a:r>
            <a:endParaRPr lang="en-US" dirty="0">
              <a:latin typeface="Cavolini"/>
              <a:cs typeface="Cavolini"/>
            </a:endParaRPr>
          </a:p>
          <a:p>
            <a:pPr marL="0" indent="0">
              <a:buNone/>
            </a:pPr>
            <a:endParaRPr lang="en-US" sz="1700" dirty="0">
              <a:latin typeface="Cavolini"/>
              <a:cs typeface="Cavolini"/>
            </a:endParaRPr>
          </a:p>
          <a:p>
            <a:pPr marL="0" indent="0">
              <a:buNone/>
            </a:pPr>
            <a:r>
              <a:rPr lang="en-US" sz="1700" dirty="0">
                <a:latin typeface="Cavolini"/>
                <a:cs typeface="Cavolini"/>
              </a:rPr>
              <a:t>St Joseph- Pray for us </a:t>
            </a:r>
          </a:p>
        </p:txBody>
      </p:sp>
    </p:spTree>
    <p:extLst>
      <p:ext uri="{BB962C8B-B14F-4D97-AF65-F5344CB8AC3E}">
        <p14:creationId xmlns:p14="http://schemas.microsoft.com/office/powerpoint/2010/main" val="2563402461"/>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9">
            <a:extLst>
              <a:ext uri="{FF2B5EF4-FFF2-40B4-BE49-F238E27FC236}">
                <a16:creationId xmlns:a16="http://schemas.microsoft.com/office/drawing/2014/main" id="{8DF66CB0-1AD6-4D8C-BE70-897ADA64FE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4C26FE1-7FBC-4942-9801-4C834AAB8A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8"/>
            <a:ext cx="12192000" cy="6858000"/>
          </a:xfrm>
          <a:prstGeom prst="rect">
            <a:avLst/>
          </a:prstGeom>
          <a:solidFill>
            <a:schemeClr val="tx2">
              <a:alpha val="4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4C3B26D-D43F-467B-B943-E20A45E780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799"/>
            <a:ext cx="6802718" cy="54864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19BD656-37AD-4947-B930-7C836376C3A6}"/>
              </a:ext>
            </a:extLst>
          </p:cNvPr>
          <p:cNvSpPr>
            <a:spLocks noGrp="1"/>
          </p:cNvSpPr>
          <p:nvPr>
            <p:ph type="title"/>
          </p:nvPr>
        </p:nvSpPr>
        <p:spPr>
          <a:xfrm>
            <a:off x="1265274" y="1063256"/>
            <a:ext cx="5624624" cy="1097210"/>
          </a:xfrm>
        </p:spPr>
        <p:txBody>
          <a:bodyPr vert="horz" lIns="91440" tIns="45720" rIns="91440" bIns="45720" rtlCol="0" anchor="b">
            <a:normAutofit/>
          </a:bodyPr>
          <a:lstStyle/>
          <a:p>
            <a:pPr algn="ctr"/>
            <a:r>
              <a:rPr lang="en-US" dirty="0">
                <a:solidFill>
                  <a:schemeClr val="bg1">
                    <a:alpha val="60000"/>
                  </a:schemeClr>
                </a:solidFill>
                <a:latin typeface="Cavolini"/>
                <a:cs typeface="Cavolini"/>
              </a:rPr>
              <a:t>Tuesday 10th November</a:t>
            </a:r>
          </a:p>
        </p:txBody>
      </p:sp>
      <p:sp>
        <p:nvSpPr>
          <p:cNvPr id="4" name="Text Placeholder 3">
            <a:extLst>
              <a:ext uri="{FF2B5EF4-FFF2-40B4-BE49-F238E27FC236}">
                <a16:creationId xmlns:a16="http://schemas.microsoft.com/office/drawing/2014/main" id="{6B5401A9-927B-4EA6-B00D-74AD19ABF653}"/>
              </a:ext>
            </a:extLst>
          </p:cNvPr>
          <p:cNvSpPr>
            <a:spLocks noGrp="1"/>
          </p:cNvSpPr>
          <p:nvPr>
            <p:ph type="body" sz="half" idx="2"/>
          </p:nvPr>
        </p:nvSpPr>
        <p:spPr>
          <a:xfrm>
            <a:off x="1265274" y="2447337"/>
            <a:ext cx="5624624" cy="3156022"/>
          </a:xfrm>
        </p:spPr>
        <p:txBody>
          <a:bodyPr vert="horz" lIns="91440" tIns="45720" rIns="91440" bIns="45720" rtlCol="0" anchor="t">
            <a:normAutofit lnSpcReduction="10000"/>
          </a:bodyPr>
          <a:lstStyle/>
          <a:p>
            <a:r>
              <a:rPr lang="en-US" sz="2000" dirty="0">
                <a:solidFill>
                  <a:schemeClr val="bg1"/>
                </a:solidFill>
                <a:latin typeface="Cavolini"/>
                <a:cs typeface="Cavolini"/>
              </a:rPr>
              <a:t>Loving Father, </a:t>
            </a:r>
            <a:endParaRPr lang="en-US">
              <a:latin typeface="Cavolini"/>
              <a:cs typeface="Cavolini"/>
            </a:endParaRPr>
          </a:p>
          <a:p>
            <a:r>
              <a:rPr lang="en-US" sz="2000" dirty="0">
                <a:solidFill>
                  <a:schemeClr val="bg1"/>
                </a:solidFill>
                <a:latin typeface="Cavolini"/>
                <a:cs typeface="Cavolini"/>
              </a:rPr>
              <a:t>You alone can give us the love and the hope to bring healing and peace. We ask you today to be with all those affected by war. Those who have lost loved ones, those who have been injured, and those whose lives have been torn apart.</a:t>
            </a:r>
          </a:p>
          <a:p>
            <a:endParaRPr lang="en-US" sz="2000" dirty="0">
              <a:solidFill>
                <a:schemeClr val="bg1"/>
              </a:solidFill>
              <a:latin typeface="Cavolini"/>
              <a:cs typeface="Cavolini"/>
            </a:endParaRPr>
          </a:p>
          <a:p>
            <a:r>
              <a:rPr lang="en-US" sz="2000" dirty="0">
                <a:solidFill>
                  <a:schemeClr val="bg1"/>
                </a:solidFill>
                <a:latin typeface="Cavolini"/>
                <a:cs typeface="Cavolini"/>
              </a:rPr>
              <a:t>St Joseph- Pray for us </a:t>
            </a:r>
          </a:p>
        </p:txBody>
      </p:sp>
      <p:pic>
        <p:nvPicPr>
          <p:cNvPr id="5" name="Picture 5" descr="A picture containing bird, blue&#10;&#10;Description automatically generated">
            <a:extLst>
              <a:ext uri="{FF2B5EF4-FFF2-40B4-BE49-F238E27FC236}">
                <a16:creationId xmlns:a16="http://schemas.microsoft.com/office/drawing/2014/main" id="{D75B09DB-A64C-45D1-9247-9DC81E3CE33B}"/>
              </a:ext>
            </a:extLst>
          </p:cNvPr>
          <p:cNvPicPr>
            <a:picLocks noGrp="1" noChangeAspect="1"/>
          </p:cNvPicPr>
          <p:nvPr>
            <p:ph idx="1"/>
          </p:nvPr>
        </p:nvPicPr>
        <p:blipFill rotWithShape="1">
          <a:blip r:embed="rId2"/>
          <a:srcRect b="73"/>
          <a:stretch/>
        </p:blipFill>
        <p:spPr>
          <a:xfrm>
            <a:off x="7461069" y="685799"/>
            <a:ext cx="4117787" cy="5486399"/>
          </a:xfrm>
          <a:prstGeom prst="rect">
            <a:avLst/>
          </a:prstGeom>
        </p:spPr>
      </p:pic>
    </p:spTree>
    <p:extLst>
      <p:ext uri="{BB962C8B-B14F-4D97-AF65-F5344CB8AC3E}">
        <p14:creationId xmlns:p14="http://schemas.microsoft.com/office/powerpoint/2010/main" val="4071858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0C1C0-F68E-4252-8D87-DA3C2F411DC8}"/>
              </a:ext>
            </a:extLst>
          </p:cNvPr>
          <p:cNvSpPr>
            <a:spLocks noGrp="1"/>
          </p:cNvSpPr>
          <p:nvPr>
            <p:ph type="title"/>
          </p:nvPr>
        </p:nvSpPr>
        <p:spPr>
          <a:xfrm>
            <a:off x="219207" y="803325"/>
            <a:ext cx="5878206" cy="1325563"/>
          </a:xfrm>
        </p:spPr>
        <p:txBody>
          <a:bodyPr vert="horz" lIns="91440" tIns="45720" rIns="91440" bIns="45720" rtlCol="0" anchor="ctr">
            <a:normAutofit/>
          </a:bodyPr>
          <a:lstStyle/>
          <a:p>
            <a:r>
              <a:rPr lang="en-US" b="1" dirty="0">
                <a:latin typeface="Cavolini"/>
                <a:cs typeface="Cavolini"/>
              </a:rPr>
              <a:t>Wednesday 11th November</a:t>
            </a:r>
          </a:p>
        </p:txBody>
      </p:sp>
      <p:sp>
        <p:nvSpPr>
          <p:cNvPr id="4" name="Text Placeholder 3">
            <a:extLst>
              <a:ext uri="{FF2B5EF4-FFF2-40B4-BE49-F238E27FC236}">
                <a16:creationId xmlns:a16="http://schemas.microsoft.com/office/drawing/2014/main" id="{1F2AFC8B-6AC2-4F1A-9949-FE6B2AFC6927}"/>
              </a:ext>
            </a:extLst>
          </p:cNvPr>
          <p:cNvSpPr>
            <a:spLocks noGrp="1"/>
          </p:cNvSpPr>
          <p:nvPr>
            <p:ph type="body" sz="half" idx="2"/>
          </p:nvPr>
        </p:nvSpPr>
        <p:spPr>
          <a:xfrm>
            <a:off x="762000" y="2279018"/>
            <a:ext cx="5314543" cy="3375920"/>
          </a:xfrm>
        </p:spPr>
        <p:txBody>
          <a:bodyPr vert="horz" lIns="91440" tIns="45720" rIns="91440" bIns="45720" rtlCol="0" anchor="t">
            <a:noAutofit/>
          </a:bodyPr>
          <a:lstStyle/>
          <a:p>
            <a:r>
              <a:rPr lang="en-US" sz="1900" dirty="0">
                <a:latin typeface="Cavolini"/>
                <a:cs typeface="Cavolini"/>
              </a:rPr>
              <a:t>Lord God</a:t>
            </a:r>
            <a:endParaRPr lang="en-US" sz="1900" dirty="0">
              <a:cs typeface="Calibri"/>
            </a:endParaRPr>
          </a:p>
          <a:p>
            <a:r>
              <a:rPr lang="en-US" sz="1900" dirty="0">
                <a:latin typeface="Cavolini"/>
                <a:cs typeface="Cavolini"/>
              </a:rPr>
              <a:t>On this day we hold before you those men and women who have died in active service:</a:t>
            </a:r>
            <a:br>
              <a:rPr lang="en-US" sz="1900" dirty="0">
                <a:latin typeface="Cavolini"/>
              </a:rPr>
            </a:br>
            <a:r>
              <a:rPr lang="en-US" sz="1900" dirty="0">
                <a:latin typeface="Cavolini"/>
                <a:cs typeface="Cavolini"/>
              </a:rPr>
              <a:t>in World War One and Two, Iraq,  Afghanistan and elsewhere.</a:t>
            </a:r>
            <a:br>
              <a:rPr lang="en-US" sz="1900" dirty="0">
                <a:latin typeface="Cavolini"/>
              </a:rPr>
            </a:br>
            <a:r>
              <a:rPr lang="en-US" sz="1900" dirty="0">
                <a:latin typeface="Cavolini"/>
                <a:cs typeface="Cavolini"/>
              </a:rPr>
              <a:t>As we honour their courage and cherish their memory,</a:t>
            </a:r>
            <a:br>
              <a:rPr lang="en-US" sz="1900" dirty="0">
                <a:latin typeface="Cavolini"/>
              </a:rPr>
            </a:br>
            <a:r>
              <a:rPr lang="en-US" sz="1900" dirty="0">
                <a:latin typeface="Cavolini"/>
                <a:cs typeface="Cavolini"/>
              </a:rPr>
              <a:t>may we put our faith in your future;</a:t>
            </a:r>
            <a:br>
              <a:rPr lang="en-US" sz="1900" dirty="0">
                <a:latin typeface="Cavolini"/>
              </a:rPr>
            </a:br>
            <a:r>
              <a:rPr lang="en-US" sz="1900" dirty="0">
                <a:latin typeface="Cavolini"/>
                <a:cs typeface="Cavolini"/>
              </a:rPr>
              <a:t>for you are the source of life and hope,</a:t>
            </a:r>
            <a:br>
              <a:rPr lang="en-US" sz="1900" dirty="0">
                <a:latin typeface="Cavolini"/>
              </a:rPr>
            </a:br>
            <a:r>
              <a:rPr lang="en-US" sz="1900" dirty="0">
                <a:latin typeface="Cavolini"/>
                <a:cs typeface="Cavolini"/>
              </a:rPr>
              <a:t>now and forever.</a:t>
            </a:r>
            <a:br>
              <a:rPr lang="en-US" sz="1900" dirty="0">
                <a:latin typeface="Cavolini"/>
              </a:rPr>
            </a:br>
            <a:endParaRPr lang="en-US" sz="1900" dirty="0">
              <a:latin typeface="Cavolini"/>
              <a:cs typeface="Cavolini"/>
            </a:endParaRPr>
          </a:p>
          <a:p>
            <a:endParaRPr lang="en-US" sz="1900" dirty="0">
              <a:latin typeface="Cavolini"/>
              <a:cs typeface="Cavolini"/>
            </a:endParaRPr>
          </a:p>
          <a:p>
            <a:r>
              <a:rPr lang="en-US" sz="1900" dirty="0">
                <a:latin typeface="Cavolini"/>
                <a:cs typeface="Cavolini"/>
              </a:rPr>
              <a:t>St Joseph- Pray for us </a:t>
            </a:r>
          </a:p>
        </p:txBody>
      </p:sp>
      <p:sp>
        <p:nvSpPr>
          <p:cNvPr id="10" name="Freeform: Shape 9">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5" descr="A close up of a flower&#10;&#10;Description automatically generated">
            <a:extLst>
              <a:ext uri="{FF2B5EF4-FFF2-40B4-BE49-F238E27FC236}">
                <a16:creationId xmlns:a16="http://schemas.microsoft.com/office/drawing/2014/main" id="{2EE36669-3D3C-4668-8953-136486A6848F}"/>
              </a:ext>
            </a:extLst>
          </p:cNvPr>
          <p:cNvPicPr>
            <a:picLocks noGrp="1" noChangeAspect="1"/>
          </p:cNvPicPr>
          <p:nvPr>
            <p:ph idx="1"/>
          </p:nvPr>
        </p:nvPicPr>
        <p:blipFill rotWithShape="1">
          <a:blip r:embed="rId2"/>
          <a:srcRect l="12293" r="15534" b="1"/>
          <a:stretch/>
        </p:blipFill>
        <p:spPr>
          <a:xfrm>
            <a:off x="6750141" y="-2"/>
            <a:ext cx="5441859" cy="5654940"/>
          </a:xfrm>
          <a:custGeom>
            <a:avLst/>
            <a:gdLst/>
            <a:ahLst/>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1597608545"/>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8A8EAB8-D2FF-444D-B34B-7D32F106A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a:extLst>
              <a:ext uri="{FF2B5EF4-FFF2-40B4-BE49-F238E27FC236}">
                <a16:creationId xmlns:a16="http://schemas.microsoft.com/office/drawing/2014/main" id="{D1066FE3-9D80-4104-A34B-2B68C0AFC4A7}"/>
              </a:ext>
            </a:extLst>
          </p:cNvPr>
          <p:cNvSpPr>
            <a:spLocks noGrp="1"/>
          </p:cNvSpPr>
          <p:nvPr>
            <p:ph type="title"/>
          </p:nvPr>
        </p:nvSpPr>
        <p:spPr>
          <a:xfrm>
            <a:off x="838200" y="448721"/>
            <a:ext cx="4707671" cy="1225650"/>
          </a:xfrm>
        </p:spPr>
        <p:txBody>
          <a:bodyPr vert="horz" lIns="91440" tIns="45720" rIns="91440" bIns="45720" rtlCol="0" anchor="b">
            <a:normAutofit/>
          </a:bodyPr>
          <a:lstStyle/>
          <a:p>
            <a:r>
              <a:rPr lang="en-US" sz="3800" b="1" dirty="0">
                <a:solidFill>
                  <a:schemeClr val="bg1"/>
                </a:solidFill>
                <a:latin typeface="Cavolini"/>
                <a:cs typeface="Cavolini"/>
              </a:rPr>
              <a:t>Thursday 12th November</a:t>
            </a:r>
          </a:p>
        </p:txBody>
      </p:sp>
      <p:cxnSp>
        <p:nvCxnSpPr>
          <p:cNvPr id="12" name="Straight Connector 11">
            <a:extLst>
              <a:ext uri="{FF2B5EF4-FFF2-40B4-BE49-F238E27FC236}">
                <a16:creationId xmlns:a16="http://schemas.microsoft.com/office/drawing/2014/main" id="{EEA38897-7BA3-4408-8083-3235339C4A6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1873" y="1749756"/>
            <a:ext cx="4718304"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2761C999-9327-417D-A055-8021A867F6F2}"/>
              </a:ext>
            </a:extLst>
          </p:cNvPr>
          <p:cNvSpPr>
            <a:spLocks noGrp="1"/>
          </p:cNvSpPr>
          <p:nvPr>
            <p:ph sz="half" idx="1"/>
          </p:nvPr>
        </p:nvSpPr>
        <p:spPr>
          <a:xfrm>
            <a:off x="897769" y="1909192"/>
            <a:ext cx="4586513" cy="3647710"/>
          </a:xfrm>
        </p:spPr>
        <p:txBody>
          <a:bodyPr vert="horz" lIns="91440" tIns="45720" rIns="91440" bIns="45720" rtlCol="0" anchor="t">
            <a:normAutofit/>
          </a:bodyPr>
          <a:lstStyle/>
          <a:p>
            <a:pPr marL="0" indent="0">
              <a:buNone/>
            </a:pPr>
            <a:r>
              <a:rPr lang="en-US" sz="2000" dirty="0">
                <a:solidFill>
                  <a:schemeClr val="bg1"/>
                </a:solidFill>
                <a:latin typeface="Cavolini"/>
                <a:cs typeface="Cavolini"/>
              </a:rPr>
              <a:t>Let us petition Mary and asks that she takes our prayers to God;</a:t>
            </a:r>
            <a:endParaRPr lang="en-US" dirty="0">
              <a:solidFill>
                <a:schemeClr val="bg1"/>
              </a:solidFill>
              <a:latin typeface="Cavolini"/>
              <a:cs typeface="Cavolini"/>
            </a:endParaRPr>
          </a:p>
          <a:p>
            <a:pPr marL="0" indent="0">
              <a:buNone/>
            </a:pPr>
            <a:r>
              <a:rPr lang="en-US" sz="2000" dirty="0">
                <a:solidFill>
                  <a:schemeClr val="bg1"/>
                </a:solidFill>
                <a:latin typeface="Cavolini"/>
                <a:cs typeface="Cavolini"/>
              </a:rPr>
              <a:t>Hail Mary. Hail Mary, full of grace. The Lord is with thee. Blessed art thou amongst women, and blessed is the fruit of thy womb, Jesus. Holy Mary, Mother of God, pray for us sinners, now and at the hour of our death. </a:t>
            </a:r>
          </a:p>
          <a:p>
            <a:pPr marL="0" indent="0">
              <a:buNone/>
            </a:pPr>
            <a:r>
              <a:rPr lang="en-US" sz="2000" dirty="0">
                <a:solidFill>
                  <a:schemeClr val="bg1"/>
                </a:solidFill>
                <a:latin typeface="Cavolini"/>
                <a:cs typeface="Cavolini"/>
              </a:rPr>
              <a:t>St Joseph- Pray for us </a:t>
            </a:r>
          </a:p>
        </p:txBody>
      </p:sp>
      <p:cxnSp>
        <p:nvCxnSpPr>
          <p:cNvPr id="14" name="Straight Connector 13">
            <a:extLst>
              <a:ext uri="{FF2B5EF4-FFF2-40B4-BE49-F238E27FC236}">
                <a16:creationId xmlns:a16="http://schemas.microsoft.com/office/drawing/2014/main" id="{F11AD06B-AB20-4097-8606-5DA00DBACE8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4027" y="5707672"/>
            <a:ext cx="4713997"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5" descr="A picture containing person, indoor, clothing, person&#10;&#10;Description automatically generated">
            <a:extLst>
              <a:ext uri="{FF2B5EF4-FFF2-40B4-BE49-F238E27FC236}">
                <a16:creationId xmlns:a16="http://schemas.microsoft.com/office/drawing/2014/main" id="{35531B47-9310-4D13-AE56-E1AAF607ABCC}"/>
              </a:ext>
            </a:extLst>
          </p:cNvPr>
          <p:cNvPicPr>
            <a:picLocks noGrp="1" noChangeAspect="1"/>
          </p:cNvPicPr>
          <p:nvPr>
            <p:ph sz="half" idx="2"/>
          </p:nvPr>
        </p:nvPicPr>
        <p:blipFill rotWithShape="1">
          <a:blip r:embed="rId2"/>
          <a:srcRect t="17309" r="2" b="12800"/>
          <a:stretch/>
        </p:blipFill>
        <p:spPr>
          <a:xfrm>
            <a:off x="6525453" y="10"/>
            <a:ext cx="5666547" cy="6857990"/>
          </a:xfrm>
          <a:prstGeom prst="rect">
            <a:avLst/>
          </a:prstGeom>
        </p:spPr>
      </p:pic>
    </p:spTree>
    <p:extLst>
      <p:ext uri="{BB962C8B-B14F-4D97-AF65-F5344CB8AC3E}">
        <p14:creationId xmlns:p14="http://schemas.microsoft.com/office/powerpoint/2010/main" val="4158537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73C994B4-9721-4148-9EEC-6793CECDE8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3" y="-1"/>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 name="Rectangle 20">
            <a:extLst>
              <a:ext uri="{FF2B5EF4-FFF2-40B4-BE49-F238E27FC236}">
                <a16:creationId xmlns:a16="http://schemas.microsoft.com/office/drawing/2014/main" id="{F9D95E49-763A-4886-B038-82F7347405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3" name="Rectangle 22">
            <a:extLst>
              <a:ext uri="{FF2B5EF4-FFF2-40B4-BE49-F238E27FC236}">
                <a16:creationId xmlns:a16="http://schemas.microsoft.com/office/drawing/2014/main" id="{E43DC68B-54DD-4053-BE4D-6152596843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78324" y="699899"/>
            <a:ext cx="10713676" cy="5433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6F31C88-3DEF-4EA8-AE3A-49441413FC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713232"/>
            <a:ext cx="422899" cy="5404104"/>
          </a:xfrm>
          <a:prstGeom prst="rect">
            <a:avLst/>
          </a:prstGeom>
          <a:solidFill>
            <a:schemeClr val="accent1">
              <a:alpha val="25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endParaRPr>
          </a:p>
        </p:txBody>
      </p:sp>
      <p:cxnSp>
        <p:nvCxnSpPr>
          <p:cNvPr id="27" name="Straight Connector 26">
            <a:extLst>
              <a:ext uri="{FF2B5EF4-FFF2-40B4-BE49-F238E27FC236}">
                <a16:creationId xmlns:a16="http://schemas.microsoft.com/office/drawing/2014/main" id="{F085D7B9-E066-4923-8CB7-294BF306296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365990"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5EACA08E-D537-41C6-96A5-5900E05D321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18001"/>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pic>
        <p:nvPicPr>
          <p:cNvPr id="6" name="Picture 6" descr="A group of people standing in front of a building&#10;&#10;Description automatically generated">
            <a:extLst>
              <a:ext uri="{FF2B5EF4-FFF2-40B4-BE49-F238E27FC236}">
                <a16:creationId xmlns:a16="http://schemas.microsoft.com/office/drawing/2014/main" id="{0E5FEB80-C892-424C-8082-54D6A2E4800D}"/>
              </a:ext>
            </a:extLst>
          </p:cNvPr>
          <p:cNvPicPr>
            <a:picLocks noChangeAspect="1"/>
          </p:cNvPicPr>
          <p:nvPr/>
        </p:nvPicPr>
        <p:blipFill rotWithShape="1">
          <a:blip r:embed="rId2"/>
          <a:srcRect l="42967" r="938" b="3"/>
          <a:stretch/>
        </p:blipFill>
        <p:spPr>
          <a:xfrm>
            <a:off x="-2740" y="937451"/>
            <a:ext cx="2968625" cy="5165725"/>
          </a:xfrm>
          <a:prstGeom prst="rect">
            <a:avLst/>
          </a:prstGeom>
        </p:spPr>
      </p:pic>
      <p:pic>
        <p:nvPicPr>
          <p:cNvPr id="7" name="Picture 7" descr="A picture containing logo&#10;&#10;Description automatically generated">
            <a:extLst>
              <a:ext uri="{FF2B5EF4-FFF2-40B4-BE49-F238E27FC236}">
                <a16:creationId xmlns:a16="http://schemas.microsoft.com/office/drawing/2014/main" id="{69B5E993-15ED-4555-9CEA-5966E24C5BDB}"/>
              </a:ext>
            </a:extLst>
          </p:cNvPr>
          <p:cNvPicPr>
            <a:picLocks noChangeAspect="1"/>
          </p:cNvPicPr>
          <p:nvPr/>
        </p:nvPicPr>
        <p:blipFill rotWithShape="1">
          <a:blip r:embed="rId3"/>
          <a:srcRect r="-2" b="3998"/>
          <a:stretch/>
        </p:blipFill>
        <p:spPr>
          <a:xfrm>
            <a:off x="2844800" y="711200"/>
            <a:ext cx="4889500" cy="2781300"/>
          </a:xfrm>
          <a:prstGeom prst="rect">
            <a:avLst/>
          </a:prstGeom>
        </p:spPr>
      </p:pic>
      <p:pic>
        <p:nvPicPr>
          <p:cNvPr id="8" name="Picture 8" descr="A picture containing object&#10;&#10;Description automatically generated">
            <a:extLst>
              <a:ext uri="{FF2B5EF4-FFF2-40B4-BE49-F238E27FC236}">
                <a16:creationId xmlns:a16="http://schemas.microsoft.com/office/drawing/2014/main" id="{CADE1F00-8E01-4C80-9A23-F7D56BFC1419}"/>
              </a:ext>
            </a:extLst>
          </p:cNvPr>
          <p:cNvPicPr>
            <a:picLocks noChangeAspect="1"/>
          </p:cNvPicPr>
          <p:nvPr/>
        </p:nvPicPr>
        <p:blipFill>
          <a:blip r:embed="rId4"/>
          <a:stretch>
            <a:fillRect/>
          </a:stretch>
        </p:blipFill>
        <p:spPr>
          <a:xfrm>
            <a:off x="2901950" y="3527425"/>
            <a:ext cx="4889500" cy="2540000"/>
          </a:xfrm>
          <a:prstGeom prst="rect">
            <a:avLst/>
          </a:prstGeom>
        </p:spPr>
      </p:pic>
      <p:sp>
        <p:nvSpPr>
          <p:cNvPr id="2" name="Title 1">
            <a:extLst>
              <a:ext uri="{FF2B5EF4-FFF2-40B4-BE49-F238E27FC236}">
                <a16:creationId xmlns:a16="http://schemas.microsoft.com/office/drawing/2014/main" id="{15550E13-CFCD-4648-A20F-F47AC43A3B10}"/>
              </a:ext>
            </a:extLst>
          </p:cNvPr>
          <p:cNvSpPr>
            <a:spLocks noGrp="1"/>
          </p:cNvSpPr>
          <p:nvPr>
            <p:ph type="title"/>
          </p:nvPr>
        </p:nvSpPr>
        <p:spPr>
          <a:xfrm>
            <a:off x="8298256" y="-469483"/>
            <a:ext cx="2824070" cy="2135867"/>
          </a:xfrm>
        </p:spPr>
        <p:txBody>
          <a:bodyPr vert="horz" lIns="91440" tIns="45720" rIns="91440" bIns="45720" rtlCol="0" anchor="b">
            <a:normAutofit/>
          </a:bodyPr>
          <a:lstStyle/>
          <a:p>
            <a:r>
              <a:rPr lang="en-US" sz="2400" b="1" kern="1200" dirty="0">
                <a:latin typeface="Cavolini"/>
                <a:cs typeface="Cavolini"/>
              </a:rPr>
              <a:t>Friday 13th November</a:t>
            </a:r>
          </a:p>
        </p:txBody>
      </p:sp>
      <p:sp>
        <p:nvSpPr>
          <p:cNvPr id="3" name="Content Placeholder 2">
            <a:extLst>
              <a:ext uri="{FF2B5EF4-FFF2-40B4-BE49-F238E27FC236}">
                <a16:creationId xmlns:a16="http://schemas.microsoft.com/office/drawing/2014/main" id="{AF810E8E-E0C9-4056-A623-265257A619C6}"/>
              </a:ext>
            </a:extLst>
          </p:cNvPr>
          <p:cNvSpPr>
            <a:spLocks noGrp="1"/>
          </p:cNvSpPr>
          <p:nvPr>
            <p:ph sz="half" idx="1"/>
          </p:nvPr>
        </p:nvSpPr>
        <p:spPr>
          <a:xfrm>
            <a:off x="8070850" y="1870075"/>
            <a:ext cx="3467100" cy="3086100"/>
          </a:xfrm>
        </p:spPr>
        <p:txBody>
          <a:bodyPr vert="horz" wrap="square" lIns="91440" tIns="45720" rIns="91440" bIns="45720" rtlCol="0" anchor="t">
            <a:noAutofit/>
          </a:bodyPr>
          <a:lstStyle/>
          <a:p>
            <a:pPr marL="0" indent="0">
              <a:buNone/>
            </a:pPr>
            <a:r>
              <a:rPr lang="en-US" sz="1800" dirty="0">
                <a:latin typeface="Cavolini"/>
                <a:cs typeface="Cavolini"/>
              </a:rPr>
              <a:t>Lord,</a:t>
            </a:r>
          </a:p>
          <a:p>
            <a:pPr marL="0" indent="0">
              <a:buNone/>
            </a:pPr>
            <a:r>
              <a:rPr lang="en-US" sz="1800" dirty="0">
                <a:latin typeface="Cavolini"/>
                <a:cs typeface="Cavolini"/>
              </a:rPr>
              <a:t>As we come to the end of this week of remembrance, we ask you remember all those who have given their lives in the service of our county. Not only the service personnel in wars but also those key workers  who have given their lives in this pandemic in the duty of helping others. May they all rest in eternal peace.</a:t>
            </a:r>
          </a:p>
          <a:p>
            <a:pPr marL="0" indent="0">
              <a:buNone/>
            </a:pPr>
            <a:r>
              <a:rPr lang="en-US" sz="1800" dirty="0">
                <a:latin typeface="Cavolini"/>
                <a:cs typeface="Cavolini"/>
              </a:rPr>
              <a:t>St Joseph- Pray for us   </a:t>
            </a:r>
          </a:p>
        </p:txBody>
      </p:sp>
    </p:spTree>
    <p:extLst>
      <p:ext uri="{BB962C8B-B14F-4D97-AF65-F5344CB8AC3E}">
        <p14:creationId xmlns:p14="http://schemas.microsoft.com/office/powerpoint/2010/main" val="1617604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0F7281F-D4E3-44C4-BFBA-CB593A7F61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8B49220-D709-41F4-BFDA-B6A2F0757A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3390900" cy="5486400"/>
          </a:xfrm>
          <a:prstGeom prst="rect">
            <a:avLst/>
          </a:prstGeom>
          <a:solidFill>
            <a:schemeClr val="tx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5F413B-FFA7-4E96-9747-AE8E62213CC5}"/>
              </a:ext>
            </a:extLst>
          </p:cNvPr>
          <p:cNvSpPr>
            <a:spLocks noGrp="1"/>
          </p:cNvSpPr>
          <p:nvPr>
            <p:ph type="title"/>
          </p:nvPr>
        </p:nvSpPr>
        <p:spPr>
          <a:xfrm>
            <a:off x="1134247" y="1450458"/>
            <a:ext cx="2392883" cy="2481727"/>
          </a:xfrm>
        </p:spPr>
        <p:txBody>
          <a:bodyPr vert="horz" lIns="91440" tIns="45720" rIns="91440" bIns="45720" rtlCol="0" anchor="b">
            <a:normAutofit/>
          </a:bodyPr>
          <a:lstStyle/>
          <a:p>
            <a:pPr algn="ctr"/>
            <a:r>
              <a:rPr lang="en-US" sz="2400" dirty="0">
                <a:solidFill>
                  <a:schemeClr val="bg1">
                    <a:alpha val="60000"/>
                  </a:schemeClr>
                </a:solidFill>
              </a:rPr>
              <a:t>Final thought of the week....</a:t>
            </a:r>
            <a:br>
              <a:rPr lang="en-US" sz="2400" dirty="0">
                <a:solidFill>
                  <a:schemeClr val="bg1">
                    <a:alpha val="60000"/>
                  </a:schemeClr>
                </a:solidFill>
                <a:cs typeface="Calibri Light"/>
              </a:rPr>
            </a:br>
            <a:br>
              <a:rPr lang="en-US" sz="2400" dirty="0">
                <a:solidFill>
                  <a:schemeClr val="bg1">
                    <a:alpha val="60000"/>
                  </a:schemeClr>
                </a:solidFill>
                <a:cs typeface="Calibri Light"/>
              </a:rPr>
            </a:br>
            <a:br>
              <a:rPr lang="en-US" sz="2400" dirty="0">
                <a:solidFill>
                  <a:schemeClr val="bg1">
                    <a:alpha val="60000"/>
                  </a:schemeClr>
                </a:solidFill>
                <a:cs typeface="Calibri Light"/>
              </a:rPr>
            </a:br>
            <a:r>
              <a:rPr lang="en-US" sz="1600" dirty="0">
                <a:solidFill>
                  <a:schemeClr val="bg1">
                    <a:alpha val="60000"/>
                  </a:schemeClr>
                </a:solidFill>
                <a:cs typeface="Calibri Light"/>
              </a:rPr>
              <a:t>Next week's theme: Youth</a:t>
            </a:r>
          </a:p>
        </p:txBody>
      </p:sp>
      <p:pic>
        <p:nvPicPr>
          <p:cNvPr id="5" name="Picture 5" descr="A picture containing text&#10;&#10;Description automatically generated">
            <a:extLst>
              <a:ext uri="{FF2B5EF4-FFF2-40B4-BE49-F238E27FC236}">
                <a16:creationId xmlns:a16="http://schemas.microsoft.com/office/drawing/2014/main" id="{D2EF7B01-0A4A-4C33-A431-770542401E43}"/>
              </a:ext>
            </a:extLst>
          </p:cNvPr>
          <p:cNvPicPr>
            <a:picLocks noGrp="1" noChangeAspect="1"/>
          </p:cNvPicPr>
          <p:nvPr>
            <p:ph idx="1"/>
          </p:nvPr>
        </p:nvPicPr>
        <p:blipFill rotWithShape="1">
          <a:blip r:embed="rId2"/>
          <a:srcRect l="906" r="2" b="2"/>
          <a:stretch/>
        </p:blipFill>
        <p:spPr>
          <a:xfrm>
            <a:off x="4785044" y="10"/>
            <a:ext cx="7406956" cy="6857990"/>
          </a:xfrm>
          <a:prstGeom prst="rect">
            <a:avLst/>
          </a:prstGeom>
        </p:spPr>
      </p:pic>
      <p:sp>
        <p:nvSpPr>
          <p:cNvPr id="6" name="TextBox 5">
            <a:extLst>
              <a:ext uri="{FF2B5EF4-FFF2-40B4-BE49-F238E27FC236}">
                <a16:creationId xmlns:a16="http://schemas.microsoft.com/office/drawing/2014/main" id="{AD352378-28BA-4578-BFB1-43FAA7DA3D21}"/>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GB" dirty="0">
              <a:cs typeface="Calibri"/>
            </a:endParaRPr>
          </a:p>
        </p:txBody>
      </p:sp>
    </p:spTree>
    <p:extLst>
      <p:ext uri="{BB962C8B-B14F-4D97-AF65-F5344CB8AC3E}">
        <p14:creationId xmlns:p14="http://schemas.microsoft.com/office/powerpoint/2010/main" val="41224752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372</Words>
  <Application>Microsoft Office PowerPoint</Application>
  <PresentationFormat>Widescreen</PresentationFormat>
  <Paragraphs>24</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Cavolini</vt:lpstr>
      <vt:lpstr>Helvetica Neue Medium</vt:lpstr>
      <vt:lpstr>office theme</vt:lpstr>
      <vt:lpstr>Week 9- Remembrance </vt:lpstr>
      <vt:lpstr>Monday 9th November</vt:lpstr>
      <vt:lpstr>Tuesday 10th November</vt:lpstr>
      <vt:lpstr>Wednesday 11th November</vt:lpstr>
      <vt:lpstr>Thursday 12th November</vt:lpstr>
      <vt:lpstr>Friday 13th November</vt:lpstr>
      <vt:lpstr>Final thought of the week....   Next week's theme: Youth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Haughton</dc:creator>
  <cp:lastModifiedBy>Matt Haughton</cp:lastModifiedBy>
  <cp:revision>189</cp:revision>
  <dcterms:created xsi:type="dcterms:W3CDTF">2020-11-08T14:29:14Z</dcterms:created>
  <dcterms:modified xsi:type="dcterms:W3CDTF">2020-11-08T15:03:43Z</dcterms:modified>
</cp:coreProperties>
</file>