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90" r:id="rId3"/>
    <p:sldId id="275" r:id="rId4"/>
    <p:sldId id="278" r:id="rId5"/>
    <p:sldId id="277" r:id="rId6"/>
    <p:sldId id="284" r:id="rId7"/>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908"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817C490-53B0-4457-B304-C79BC52C0598}" type="datetimeFigureOut">
              <a:rPr lang="en-GB" smtClean="0"/>
              <a:t>28/04/2020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3DAE91-A3A1-47A0-8236-A57DCB5AAC33}" type="slidenum">
              <a:rPr lang="en-GB" smtClean="0"/>
              <a:t>‹#›</a:t>
            </a:fld>
            <a:endParaRPr lang="en-GB"/>
          </a:p>
        </p:txBody>
      </p:sp>
    </p:spTree>
    <p:extLst>
      <p:ext uri="{BB962C8B-B14F-4D97-AF65-F5344CB8AC3E}">
        <p14:creationId xmlns:p14="http://schemas.microsoft.com/office/powerpoint/2010/main" val="3119591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817C490-53B0-4457-B304-C79BC52C0598}" type="datetimeFigureOut">
              <a:rPr lang="en-GB" smtClean="0"/>
              <a:t>28/04/2020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3DAE91-A3A1-47A0-8236-A57DCB5AAC33}" type="slidenum">
              <a:rPr lang="en-GB" smtClean="0"/>
              <a:t>‹#›</a:t>
            </a:fld>
            <a:endParaRPr lang="en-GB"/>
          </a:p>
        </p:txBody>
      </p:sp>
    </p:spTree>
    <p:extLst>
      <p:ext uri="{BB962C8B-B14F-4D97-AF65-F5344CB8AC3E}">
        <p14:creationId xmlns:p14="http://schemas.microsoft.com/office/powerpoint/2010/main" val="4104523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817C490-53B0-4457-B304-C79BC52C0598}" type="datetimeFigureOut">
              <a:rPr lang="en-GB" smtClean="0"/>
              <a:t>28/04/2020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3DAE91-A3A1-47A0-8236-A57DCB5AAC33}" type="slidenum">
              <a:rPr lang="en-GB" smtClean="0"/>
              <a:t>‹#›</a:t>
            </a:fld>
            <a:endParaRPr lang="en-GB"/>
          </a:p>
        </p:txBody>
      </p:sp>
    </p:spTree>
    <p:extLst>
      <p:ext uri="{BB962C8B-B14F-4D97-AF65-F5344CB8AC3E}">
        <p14:creationId xmlns:p14="http://schemas.microsoft.com/office/powerpoint/2010/main" val="2712418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817C490-53B0-4457-B304-C79BC52C0598}" type="datetimeFigureOut">
              <a:rPr lang="en-GB" smtClean="0"/>
              <a:t>28/04/2020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3DAE91-A3A1-47A0-8236-A57DCB5AAC33}" type="slidenum">
              <a:rPr lang="en-GB" smtClean="0"/>
              <a:t>‹#›</a:t>
            </a:fld>
            <a:endParaRPr lang="en-GB"/>
          </a:p>
        </p:txBody>
      </p:sp>
    </p:spTree>
    <p:extLst>
      <p:ext uri="{BB962C8B-B14F-4D97-AF65-F5344CB8AC3E}">
        <p14:creationId xmlns:p14="http://schemas.microsoft.com/office/powerpoint/2010/main" val="1336152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17C490-53B0-4457-B304-C79BC52C0598}" type="datetimeFigureOut">
              <a:rPr lang="en-GB" smtClean="0"/>
              <a:t>28/04/2020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3DAE91-A3A1-47A0-8236-A57DCB5AAC33}" type="slidenum">
              <a:rPr lang="en-GB" smtClean="0"/>
              <a:t>‹#›</a:t>
            </a:fld>
            <a:endParaRPr lang="en-GB"/>
          </a:p>
        </p:txBody>
      </p:sp>
    </p:spTree>
    <p:extLst>
      <p:ext uri="{BB962C8B-B14F-4D97-AF65-F5344CB8AC3E}">
        <p14:creationId xmlns:p14="http://schemas.microsoft.com/office/powerpoint/2010/main" val="4250526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817C490-53B0-4457-B304-C79BC52C0598}" type="datetimeFigureOut">
              <a:rPr lang="en-GB" smtClean="0"/>
              <a:t>28/04/2020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3DAE91-A3A1-47A0-8236-A57DCB5AAC33}" type="slidenum">
              <a:rPr lang="en-GB" smtClean="0"/>
              <a:t>‹#›</a:t>
            </a:fld>
            <a:endParaRPr lang="en-GB"/>
          </a:p>
        </p:txBody>
      </p:sp>
    </p:spTree>
    <p:extLst>
      <p:ext uri="{BB962C8B-B14F-4D97-AF65-F5344CB8AC3E}">
        <p14:creationId xmlns:p14="http://schemas.microsoft.com/office/powerpoint/2010/main" val="976365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817C490-53B0-4457-B304-C79BC52C0598}" type="datetimeFigureOut">
              <a:rPr lang="en-GB" smtClean="0"/>
              <a:t>28/04/2020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3DAE91-A3A1-47A0-8236-A57DCB5AAC33}" type="slidenum">
              <a:rPr lang="en-GB" smtClean="0"/>
              <a:t>‹#›</a:t>
            </a:fld>
            <a:endParaRPr lang="en-GB"/>
          </a:p>
        </p:txBody>
      </p:sp>
    </p:spTree>
    <p:extLst>
      <p:ext uri="{BB962C8B-B14F-4D97-AF65-F5344CB8AC3E}">
        <p14:creationId xmlns:p14="http://schemas.microsoft.com/office/powerpoint/2010/main" val="899019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817C490-53B0-4457-B304-C79BC52C0598}" type="datetimeFigureOut">
              <a:rPr lang="en-GB" smtClean="0"/>
              <a:t>28/04/2020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3DAE91-A3A1-47A0-8236-A57DCB5AAC33}" type="slidenum">
              <a:rPr lang="en-GB" smtClean="0"/>
              <a:t>‹#›</a:t>
            </a:fld>
            <a:endParaRPr lang="en-GB"/>
          </a:p>
        </p:txBody>
      </p:sp>
    </p:spTree>
    <p:extLst>
      <p:ext uri="{BB962C8B-B14F-4D97-AF65-F5344CB8AC3E}">
        <p14:creationId xmlns:p14="http://schemas.microsoft.com/office/powerpoint/2010/main" val="1286451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17C490-53B0-4457-B304-C79BC52C0598}" type="datetimeFigureOut">
              <a:rPr lang="en-GB" smtClean="0"/>
              <a:t>28/04/2020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3DAE91-A3A1-47A0-8236-A57DCB5AAC33}" type="slidenum">
              <a:rPr lang="en-GB" smtClean="0"/>
              <a:t>‹#›</a:t>
            </a:fld>
            <a:endParaRPr lang="en-GB"/>
          </a:p>
        </p:txBody>
      </p:sp>
    </p:spTree>
    <p:extLst>
      <p:ext uri="{BB962C8B-B14F-4D97-AF65-F5344CB8AC3E}">
        <p14:creationId xmlns:p14="http://schemas.microsoft.com/office/powerpoint/2010/main" val="678768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17C490-53B0-4457-B304-C79BC52C0598}" type="datetimeFigureOut">
              <a:rPr lang="en-GB" smtClean="0"/>
              <a:t>28/04/2020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3DAE91-A3A1-47A0-8236-A57DCB5AAC33}" type="slidenum">
              <a:rPr lang="en-GB" smtClean="0"/>
              <a:t>‹#›</a:t>
            </a:fld>
            <a:endParaRPr lang="en-GB"/>
          </a:p>
        </p:txBody>
      </p:sp>
    </p:spTree>
    <p:extLst>
      <p:ext uri="{BB962C8B-B14F-4D97-AF65-F5344CB8AC3E}">
        <p14:creationId xmlns:p14="http://schemas.microsoft.com/office/powerpoint/2010/main" val="461702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17C490-53B0-4457-B304-C79BC52C0598}" type="datetimeFigureOut">
              <a:rPr lang="en-GB" smtClean="0"/>
              <a:t>28/04/2020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3DAE91-A3A1-47A0-8236-A57DCB5AAC33}" type="slidenum">
              <a:rPr lang="en-GB" smtClean="0"/>
              <a:t>‹#›</a:t>
            </a:fld>
            <a:endParaRPr lang="en-GB"/>
          </a:p>
        </p:txBody>
      </p:sp>
    </p:spTree>
    <p:extLst>
      <p:ext uri="{BB962C8B-B14F-4D97-AF65-F5344CB8AC3E}">
        <p14:creationId xmlns:p14="http://schemas.microsoft.com/office/powerpoint/2010/main" val="2519087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17C490-53B0-4457-B304-C79BC52C0598}" type="datetimeFigureOut">
              <a:rPr lang="en-GB" smtClean="0"/>
              <a:t>28/04/2020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DAE91-A3A1-47A0-8236-A57DCB5AAC33}" type="slidenum">
              <a:rPr lang="en-GB" smtClean="0"/>
              <a:t>‹#›</a:t>
            </a:fld>
            <a:endParaRPr lang="en-GB"/>
          </a:p>
        </p:txBody>
      </p:sp>
    </p:spTree>
    <p:extLst>
      <p:ext uri="{BB962C8B-B14F-4D97-AF65-F5344CB8AC3E}">
        <p14:creationId xmlns:p14="http://schemas.microsoft.com/office/powerpoint/2010/main" val="3171357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5" y="0"/>
            <a:ext cx="9144125" cy="2554545"/>
          </a:xfrm>
          <a:prstGeom prst="rect">
            <a:avLst/>
          </a:prstGeom>
          <a:noFill/>
        </p:spPr>
        <p:txBody>
          <a:bodyPr wrap="square" rtlCol="0">
            <a:spAutoFit/>
          </a:bodyPr>
          <a:lstStyle/>
          <a:p>
            <a:r>
              <a:rPr lang="en-GB" sz="3200" u="sng" dirty="0" smtClean="0">
                <a:solidFill>
                  <a:srgbClr val="7030A0"/>
                </a:solidFill>
              </a:rPr>
              <a:t>Title: </a:t>
            </a:r>
            <a:r>
              <a:rPr lang="en-GB" sz="3200" u="sng" dirty="0" smtClean="0">
                <a:solidFill>
                  <a:srgbClr val="7030A0"/>
                </a:solidFill>
              </a:rPr>
              <a:t>Assignment 1: Task </a:t>
            </a:r>
            <a:r>
              <a:rPr lang="en-GB" sz="3200" u="sng" dirty="0" smtClean="0">
                <a:solidFill>
                  <a:srgbClr val="7030A0"/>
                </a:solidFill>
              </a:rPr>
              <a:t>3: Section 1</a:t>
            </a:r>
          </a:p>
          <a:p>
            <a:r>
              <a:rPr lang="en-GB" sz="3200" u="sng" dirty="0" smtClean="0">
                <a:solidFill>
                  <a:srgbClr val="7030A0"/>
                </a:solidFill>
              </a:rPr>
              <a:t>Internal &amp; External Factors</a:t>
            </a:r>
            <a:endParaRPr lang="en-GB" sz="3200" u="sng" dirty="0" smtClean="0">
              <a:solidFill>
                <a:srgbClr val="7030A0"/>
              </a:solidFill>
            </a:endParaRPr>
          </a:p>
          <a:p>
            <a:endParaRPr lang="en-GB" sz="3200" u="sng" dirty="0"/>
          </a:p>
          <a:p>
            <a:r>
              <a:rPr lang="en-GB" sz="3200" dirty="0" smtClean="0"/>
              <a:t>LO: To investigate how internal and</a:t>
            </a:r>
          </a:p>
          <a:p>
            <a:r>
              <a:rPr lang="en-GB" sz="3200" dirty="0" smtClean="0"/>
              <a:t>External factors affect success or </a:t>
            </a:r>
            <a:r>
              <a:rPr lang="en-GB" sz="3200" dirty="0" smtClean="0"/>
              <a:t>factors</a:t>
            </a:r>
            <a:endParaRPr lang="en-GB" sz="3200" dirty="0" smtClean="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b="8697"/>
          <a:stretch/>
        </p:blipFill>
        <p:spPr>
          <a:xfrm>
            <a:off x="6948264" y="188640"/>
            <a:ext cx="2069218" cy="1883995"/>
          </a:xfrm>
          <a:prstGeom prst="rect">
            <a:avLst/>
          </a:prstGeom>
        </p:spPr>
      </p:pic>
      <p:pic>
        <p:nvPicPr>
          <p:cNvPr id="5"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39506"/>
          <a:stretch/>
        </p:blipFill>
        <p:spPr bwMode="auto">
          <a:xfrm>
            <a:off x="323465" y="2743185"/>
            <a:ext cx="8496944" cy="3528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778157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9509"/>
          <a:stretch/>
        </p:blipFill>
        <p:spPr bwMode="auto">
          <a:xfrm>
            <a:off x="323528" y="260648"/>
            <a:ext cx="8352928" cy="64807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162500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692" y="188640"/>
            <a:ext cx="9144000" cy="7417415"/>
          </a:xfrm>
          <a:prstGeom prst="rect">
            <a:avLst/>
          </a:prstGeom>
          <a:noFill/>
        </p:spPr>
        <p:txBody>
          <a:bodyPr wrap="square" rtlCol="0">
            <a:spAutoFit/>
          </a:bodyPr>
          <a:lstStyle/>
          <a:p>
            <a:r>
              <a:rPr lang="en-GB" sz="2800" i="1" dirty="0" smtClean="0">
                <a:solidFill>
                  <a:srgbClr val="7030A0"/>
                </a:solidFill>
              </a:rPr>
              <a:t>The </a:t>
            </a:r>
            <a:r>
              <a:rPr lang="en-GB" sz="2800" i="1" u="sng" dirty="0" smtClean="0">
                <a:solidFill>
                  <a:srgbClr val="7030A0"/>
                </a:solidFill>
              </a:rPr>
              <a:t>success</a:t>
            </a:r>
            <a:r>
              <a:rPr lang="en-GB" sz="2800" i="1" dirty="0" smtClean="0">
                <a:solidFill>
                  <a:srgbClr val="7030A0"/>
                </a:solidFill>
              </a:rPr>
              <a:t> of Original Hair Studio is affected by internal factors like….</a:t>
            </a:r>
          </a:p>
          <a:p>
            <a:endParaRPr lang="en-GB" sz="2800" i="1" dirty="0" smtClean="0">
              <a:solidFill>
                <a:srgbClr val="7030A0"/>
              </a:solidFill>
            </a:endParaRPr>
          </a:p>
          <a:p>
            <a:pPr marL="457200" indent="-457200">
              <a:buFont typeface="Arial" panose="020B0604020202020204" pitchFamily="34" charset="0"/>
              <a:buChar char="•"/>
            </a:pPr>
            <a:r>
              <a:rPr lang="en-GB" sz="2800" i="1" dirty="0" smtClean="0">
                <a:solidFill>
                  <a:srgbClr val="7030A0"/>
                </a:solidFill>
              </a:rPr>
              <a:t>Understanding the market</a:t>
            </a:r>
          </a:p>
          <a:p>
            <a:pPr marL="457200" indent="-457200">
              <a:buFont typeface="Arial" panose="020B0604020202020204" pitchFamily="34" charset="0"/>
              <a:buChar char="•"/>
            </a:pPr>
            <a:r>
              <a:rPr lang="en-GB" sz="2800" i="1" dirty="0" smtClean="0">
                <a:solidFill>
                  <a:srgbClr val="7030A0"/>
                </a:solidFill>
              </a:rPr>
              <a:t>Keeping customers satisfied</a:t>
            </a:r>
          </a:p>
          <a:p>
            <a:pPr marL="457200" indent="-457200">
              <a:buFont typeface="Arial" panose="020B0604020202020204" pitchFamily="34" charset="0"/>
              <a:buChar char="•"/>
            </a:pPr>
            <a:r>
              <a:rPr lang="en-GB" sz="2800" i="1" dirty="0" smtClean="0">
                <a:solidFill>
                  <a:srgbClr val="7030A0"/>
                </a:solidFill>
              </a:rPr>
              <a:t>Effective planning and financing</a:t>
            </a:r>
          </a:p>
          <a:p>
            <a:pPr marL="457200" indent="-457200">
              <a:buFont typeface="Arial" panose="020B0604020202020204" pitchFamily="34" charset="0"/>
              <a:buChar char="•"/>
            </a:pPr>
            <a:r>
              <a:rPr lang="en-GB" sz="2800" i="1" dirty="0" smtClean="0">
                <a:solidFill>
                  <a:srgbClr val="7030A0"/>
                </a:solidFill>
              </a:rPr>
              <a:t>Marketing and promotion</a:t>
            </a:r>
          </a:p>
          <a:p>
            <a:pPr marL="457200" indent="-457200">
              <a:buFont typeface="Arial" panose="020B0604020202020204" pitchFamily="34" charset="0"/>
              <a:buChar char="•"/>
            </a:pPr>
            <a:r>
              <a:rPr lang="en-GB" sz="2800" i="1" dirty="0" smtClean="0">
                <a:solidFill>
                  <a:srgbClr val="7030A0"/>
                </a:solidFill>
              </a:rPr>
              <a:t>Unforeseen human resources </a:t>
            </a:r>
            <a:r>
              <a:rPr lang="en-GB" sz="2800" i="1" dirty="0" smtClean="0">
                <a:solidFill>
                  <a:srgbClr val="7030A0"/>
                </a:solidFill>
              </a:rPr>
              <a:t>costs</a:t>
            </a:r>
          </a:p>
          <a:p>
            <a:pPr marL="457200" indent="-457200">
              <a:buFont typeface="Arial" panose="020B0604020202020204" pitchFamily="34" charset="0"/>
              <a:buChar char="•"/>
            </a:pPr>
            <a:endParaRPr lang="en-GB" sz="2800" i="1" dirty="0">
              <a:solidFill>
                <a:srgbClr val="7030A0"/>
              </a:solidFill>
            </a:endParaRPr>
          </a:p>
          <a:p>
            <a:pPr marL="457200" indent="-457200">
              <a:buFont typeface="Arial" panose="020B0604020202020204" pitchFamily="34" charset="0"/>
              <a:buChar char="•"/>
            </a:pPr>
            <a:r>
              <a:rPr lang="en-GB" sz="2800" i="1" dirty="0" smtClean="0">
                <a:solidFill>
                  <a:srgbClr val="7030A0"/>
                </a:solidFill>
              </a:rPr>
              <a:t>Use the table below to explain the internal factors effecting OHS. Try to analyse if they are successful at each one (it is OK to say they need to improve them too). Then try to add a short conclusion to evaluate which factors effect the business the most (and least). </a:t>
            </a:r>
            <a:endParaRPr lang="en-GB" sz="2800" i="1" dirty="0" smtClean="0">
              <a:solidFill>
                <a:srgbClr val="7030A0"/>
              </a:solidFill>
            </a:endParaRPr>
          </a:p>
          <a:p>
            <a:pPr marL="457200" indent="-457200">
              <a:buFont typeface="Arial" panose="020B0604020202020204" pitchFamily="34" charset="0"/>
              <a:buChar char="•"/>
            </a:pPr>
            <a:endParaRPr lang="en-GB" sz="2800" i="1" dirty="0">
              <a:solidFill>
                <a:srgbClr val="7030A0"/>
              </a:solidFill>
            </a:endParaRPr>
          </a:p>
          <a:p>
            <a:pPr marL="457200" indent="-457200">
              <a:buFont typeface="Arial" panose="020B0604020202020204" pitchFamily="34" charset="0"/>
              <a:buChar char="•"/>
            </a:pPr>
            <a:endParaRPr lang="en-GB" sz="2800" i="1" dirty="0" smtClean="0">
              <a:solidFill>
                <a:srgbClr val="7030A0"/>
              </a:solidFill>
            </a:endParaRPr>
          </a:p>
          <a:p>
            <a:pPr marL="457200" indent="-457200">
              <a:buFont typeface="Arial" panose="020B0604020202020204" pitchFamily="34" charset="0"/>
              <a:buChar char="•"/>
            </a:pPr>
            <a:endParaRPr lang="en-GB" sz="2800" i="1" dirty="0">
              <a:solidFill>
                <a:srgbClr val="7030A0"/>
              </a:solidFill>
            </a:endParaRPr>
          </a:p>
        </p:txBody>
      </p:sp>
    </p:spTree>
    <p:extLst>
      <p:ext uri="{BB962C8B-B14F-4D97-AF65-F5344CB8AC3E}">
        <p14:creationId xmlns:p14="http://schemas.microsoft.com/office/powerpoint/2010/main" val="35294584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87225550"/>
              </p:ext>
            </p:extLst>
          </p:nvPr>
        </p:nvGraphicFramePr>
        <p:xfrm>
          <a:off x="0" y="2902"/>
          <a:ext cx="9144000" cy="6755552"/>
        </p:xfrm>
        <a:graphic>
          <a:graphicData uri="http://schemas.openxmlformats.org/drawingml/2006/table">
            <a:tbl>
              <a:tblPr firstRow="1" bandRow="1">
                <a:tableStyleId>{5C22544A-7EE6-4342-B048-85BDC9FD1C3A}</a:tableStyleId>
              </a:tblPr>
              <a:tblGrid>
                <a:gridCol w="1997848"/>
                <a:gridCol w="4098152"/>
                <a:gridCol w="3048000"/>
              </a:tblGrid>
              <a:tr h="476672">
                <a:tc>
                  <a:txBody>
                    <a:bodyPr/>
                    <a:lstStyle/>
                    <a:p>
                      <a:r>
                        <a:rPr lang="en-GB" dirty="0" smtClean="0"/>
                        <a:t>Factor</a:t>
                      </a:r>
                      <a:endParaRPr lang="en-GB" dirty="0"/>
                    </a:p>
                  </a:txBody>
                  <a:tcPr/>
                </a:tc>
                <a:tc>
                  <a:txBody>
                    <a:bodyPr/>
                    <a:lstStyle/>
                    <a:p>
                      <a:r>
                        <a:rPr lang="en-GB" dirty="0" smtClean="0"/>
                        <a:t>Evidence</a:t>
                      </a:r>
                      <a:r>
                        <a:rPr lang="en-GB" baseline="0" dirty="0" smtClean="0"/>
                        <a:t> from the webpage</a:t>
                      </a:r>
                      <a:endParaRPr lang="en-GB" dirty="0"/>
                    </a:p>
                  </a:txBody>
                  <a:tcPr/>
                </a:tc>
                <a:tc>
                  <a:txBody>
                    <a:bodyPr/>
                    <a:lstStyle/>
                    <a:p>
                      <a:r>
                        <a:rPr lang="en-GB" dirty="0" smtClean="0"/>
                        <a:t>Positive/negative/both</a:t>
                      </a:r>
                      <a:endParaRPr lang="en-GB" dirty="0"/>
                    </a:p>
                  </a:txBody>
                  <a:tcPr/>
                </a:tc>
              </a:tr>
              <a:tr h="539788">
                <a:tc>
                  <a:txBody>
                    <a:bodyPr/>
                    <a:lstStyle/>
                    <a:p>
                      <a:r>
                        <a:rPr lang="en-GB" dirty="0" smtClean="0"/>
                        <a:t>Understanding the market</a:t>
                      </a:r>
                      <a:endParaRPr lang="en-GB" dirty="0"/>
                    </a:p>
                  </a:txBody>
                  <a:tcPr/>
                </a:tc>
                <a:tc>
                  <a:txBody>
                    <a:bodyPr/>
                    <a:lstStyle/>
                    <a:p>
                      <a:r>
                        <a:rPr lang="en-GB" sz="1200" dirty="0" smtClean="0"/>
                        <a:t>The website seems mainly to </a:t>
                      </a:r>
                      <a:r>
                        <a:rPr lang="en-GB" sz="1200" dirty="0" smtClean="0">
                          <a:solidFill>
                            <a:srgbClr val="FF0000"/>
                          </a:solidFill>
                        </a:rPr>
                        <a:t>focus on</a:t>
                      </a:r>
                      <a:r>
                        <a:rPr lang="en-GB" sz="1200" baseline="0" dirty="0" smtClean="0">
                          <a:solidFill>
                            <a:srgbClr val="FF0000"/>
                          </a:solidFill>
                        </a:rPr>
                        <a:t> </a:t>
                      </a:r>
                      <a:r>
                        <a:rPr lang="en-GB" sz="1200" dirty="0" smtClean="0">
                          <a:solidFill>
                            <a:srgbClr val="FF0000"/>
                          </a:solidFill>
                        </a:rPr>
                        <a:t>women </a:t>
                      </a:r>
                      <a:r>
                        <a:rPr lang="en-GB" sz="1200" dirty="0" smtClean="0"/>
                        <a:t>as the target market. There are prices for Gents and Children</a:t>
                      </a:r>
                      <a:r>
                        <a:rPr lang="en-GB" sz="1200" baseline="0" dirty="0" smtClean="0"/>
                        <a:t> but these are very small sections compared to services for women. Local competitors would be town centre salons like The Hair Lounge. Google maps shows </a:t>
                      </a:r>
                      <a:r>
                        <a:rPr lang="en-GB" sz="1200" baseline="0" dirty="0" smtClean="0">
                          <a:solidFill>
                            <a:srgbClr val="FF0000"/>
                          </a:solidFill>
                        </a:rPr>
                        <a:t>12 competitors </a:t>
                      </a:r>
                      <a:r>
                        <a:rPr lang="en-GB" sz="1200" baseline="0" dirty="0" smtClean="0"/>
                        <a:t>in the area. The salon needs to have </a:t>
                      </a:r>
                      <a:r>
                        <a:rPr lang="en-GB" sz="1200" baseline="0" dirty="0" smtClean="0">
                          <a:solidFill>
                            <a:srgbClr val="FF0000"/>
                          </a:solidFill>
                        </a:rPr>
                        <a:t>fair prices</a:t>
                      </a:r>
                      <a:r>
                        <a:rPr lang="en-GB" sz="1200" baseline="0" dirty="0" smtClean="0"/>
                        <a:t>, but not be so cheap that customers think it lacks quality. </a:t>
                      </a:r>
                      <a:r>
                        <a:rPr lang="en-GB" sz="1200" baseline="0" dirty="0" smtClean="0">
                          <a:solidFill>
                            <a:srgbClr val="FF0000"/>
                          </a:solidFill>
                        </a:rPr>
                        <a:t>A cut and finish starts at £39 at The Salon at Vida </a:t>
                      </a:r>
                      <a:r>
                        <a:rPr lang="en-GB" sz="1200" baseline="0" dirty="0" err="1" smtClean="0">
                          <a:solidFill>
                            <a:srgbClr val="FF0000"/>
                          </a:solidFill>
                        </a:rPr>
                        <a:t>Loca</a:t>
                      </a:r>
                      <a:r>
                        <a:rPr lang="en-GB" sz="1200" baseline="0" dirty="0" smtClean="0">
                          <a:solidFill>
                            <a:srgbClr val="FF0000"/>
                          </a:solidFill>
                        </a:rPr>
                        <a:t> this is £32.</a:t>
                      </a:r>
                      <a:endParaRPr lang="en-GB" sz="1200" dirty="0">
                        <a:solidFill>
                          <a:srgbClr val="FF0000"/>
                        </a:solidFill>
                      </a:endParaRPr>
                    </a:p>
                  </a:txBody>
                  <a:tcPr/>
                </a:tc>
                <a:tc>
                  <a:txBody>
                    <a:bodyPr/>
                    <a:lstStyle/>
                    <a:p>
                      <a:r>
                        <a:rPr lang="en-GB" sz="1200" dirty="0" smtClean="0"/>
                        <a:t>They seem to be focused on the</a:t>
                      </a:r>
                      <a:r>
                        <a:rPr lang="en-GB" sz="1200" baseline="0" dirty="0" smtClean="0"/>
                        <a:t> target market of women which means they can be </a:t>
                      </a:r>
                      <a:r>
                        <a:rPr lang="en-GB" sz="1200" baseline="0" dirty="0" smtClean="0">
                          <a:solidFill>
                            <a:srgbClr val="FF0000"/>
                          </a:solidFill>
                        </a:rPr>
                        <a:t>experts in women’s styles which is good</a:t>
                      </a:r>
                      <a:r>
                        <a:rPr lang="en-GB" sz="1200" baseline="0" dirty="0" smtClean="0"/>
                        <a:t>, but the bad thing is they will </a:t>
                      </a:r>
                      <a:r>
                        <a:rPr lang="en-GB" sz="1200" baseline="0" dirty="0" smtClean="0">
                          <a:solidFill>
                            <a:srgbClr val="FF0000"/>
                          </a:solidFill>
                        </a:rPr>
                        <a:t>lose male customers if they don’t appeal to them. Prices seem a bit more expensive than competitors </a:t>
                      </a:r>
                      <a:r>
                        <a:rPr lang="en-GB" sz="1200" baseline="0" dirty="0" smtClean="0"/>
                        <a:t>so this is positive as they make more per customer and they are trying to promote </a:t>
                      </a:r>
                      <a:r>
                        <a:rPr lang="en-GB" sz="1200" baseline="0" dirty="0" smtClean="0">
                          <a:solidFill>
                            <a:srgbClr val="FF0000"/>
                          </a:solidFill>
                        </a:rPr>
                        <a:t>luxury. </a:t>
                      </a:r>
                      <a:r>
                        <a:rPr lang="en-GB" sz="1200" baseline="0" dirty="0" smtClean="0"/>
                        <a:t>However, this could be negative because they might put people off who will go to a </a:t>
                      </a:r>
                      <a:r>
                        <a:rPr lang="en-GB" sz="1200" baseline="0" dirty="0" smtClean="0">
                          <a:solidFill>
                            <a:srgbClr val="FF0000"/>
                          </a:solidFill>
                        </a:rPr>
                        <a:t>cheaper competitor.</a:t>
                      </a:r>
                      <a:endParaRPr lang="en-GB" sz="1200" dirty="0">
                        <a:solidFill>
                          <a:srgbClr val="FF0000"/>
                        </a:solidFill>
                      </a:endParaRPr>
                    </a:p>
                  </a:txBody>
                  <a:tcPr/>
                </a:tc>
              </a:tr>
              <a:tr h="732576">
                <a:tc>
                  <a:txBody>
                    <a:bodyPr/>
                    <a:lstStyle/>
                    <a:p>
                      <a:r>
                        <a:rPr lang="en-GB" dirty="0" smtClean="0"/>
                        <a:t>Keeping customers satisfied</a:t>
                      </a:r>
                      <a:endParaRPr lang="en-GB" dirty="0"/>
                    </a:p>
                  </a:txBody>
                  <a:tcPr/>
                </a:tc>
                <a:tc>
                  <a:txBody>
                    <a:bodyPr/>
                    <a:lstStyle/>
                    <a:p>
                      <a:endParaRPr lang="en-GB" dirty="0" smtClean="0"/>
                    </a:p>
                    <a:p>
                      <a:r>
                        <a:rPr lang="en-GB" dirty="0" smtClean="0">
                          <a:solidFill>
                            <a:srgbClr val="FF0000"/>
                          </a:solidFill>
                        </a:rPr>
                        <a:t>Use the Testimonials</a:t>
                      </a:r>
                      <a:endParaRPr lang="en-GB" dirty="0" smtClean="0">
                        <a:solidFill>
                          <a:srgbClr val="FF0000"/>
                        </a:solidFill>
                      </a:endParaRPr>
                    </a:p>
                  </a:txBody>
                  <a:tcPr/>
                </a:tc>
                <a:tc>
                  <a:txBody>
                    <a:bodyPr/>
                    <a:lstStyle/>
                    <a:p>
                      <a:endParaRPr lang="en-GB" dirty="0" smtClean="0"/>
                    </a:p>
                    <a:p>
                      <a:r>
                        <a:rPr lang="en-GB" dirty="0" smtClean="0">
                          <a:solidFill>
                            <a:srgbClr val="FF0000"/>
                          </a:solidFill>
                        </a:rPr>
                        <a:t>Are customers </a:t>
                      </a:r>
                      <a:r>
                        <a:rPr lang="en-GB" dirty="0" smtClean="0">
                          <a:solidFill>
                            <a:srgbClr val="FF0000"/>
                          </a:solidFill>
                        </a:rPr>
                        <a:t>satisfied in your opinion?</a:t>
                      </a:r>
                      <a:endParaRPr lang="en-GB" dirty="0">
                        <a:solidFill>
                          <a:srgbClr val="FF0000"/>
                        </a:solidFill>
                      </a:endParaRPr>
                    </a:p>
                  </a:txBody>
                  <a:tcPr/>
                </a:tc>
              </a:tr>
              <a:tr h="539788">
                <a:tc>
                  <a:txBody>
                    <a:bodyPr/>
                    <a:lstStyle/>
                    <a:p>
                      <a:r>
                        <a:rPr lang="en-GB" dirty="0" smtClean="0"/>
                        <a:t>Effective planning and financing</a:t>
                      </a:r>
                      <a:endParaRPr lang="en-GB" dirty="0"/>
                    </a:p>
                  </a:txBody>
                  <a:tcPr/>
                </a:tc>
                <a:tc>
                  <a:txBody>
                    <a:bodyPr/>
                    <a:lstStyle/>
                    <a:p>
                      <a:r>
                        <a:rPr lang="en-GB" sz="1200" dirty="0" smtClean="0"/>
                        <a:t>The owner of the salon is Sandra </a:t>
                      </a:r>
                      <a:r>
                        <a:rPr lang="en-GB" sz="1200" dirty="0" err="1" smtClean="0"/>
                        <a:t>Kotecha</a:t>
                      </a:r>
                      <a:r>
                        <a:rPr lang="en-GB" sz="1200" dirty="0" smtClean="0"/>
                        <a:t>. She employs the staff</a:t>
                      </a:r>
                      <a:r>
                        <a:rPr lang="en-GB" sz="1200" baseline="0" dirty="0" smtClean="0"/>
                        <a:t> and runs the business supervising a </a:t>
                      </a:r>
                      <a:r>
                        <a:rPr lang="en-GB" sz="1200" baseline="0" dirty="0" smtClean="0">
                          <a:solidFill>
                            <a:srgbClr val="FF0000"/>
                          </a:solidFill>
                        </a:rPr>
                        <a:t>team of 14 </a:t>
                      </a:r>
                      <a:r>
                        <a:rPr lang="en-GB" sz="1200" baseline="0" dirty="0" smtClean="0"/>
                        <a:t>in total. </a:t>
                      </a:r>
                      <a:r>
                        <a:rPr lang="en-GB" sz="1200" baseline="0" dirty="0" smtClean="0">
                          <a:solidFill>
                            <a:srgbClr val="FF0000"/>
                          </a:solidFill>
                        </a:rPr>
                        <a:t>She also raised the finance to invest in the business.</a:t>
                      </a:r>
                      <a:endParaRPr lang="en-GB" sz="1200" dirty="0">
                        <a:solidFill>
                          <a:srgbClr val="FF0000"/>
                        </a:solidFill>
                      </a:endParaRPr>
                    </a:p>
                  </a:txBody>
                  <a:tcPr/>
                </a:tc>
                <a:tc>
                  <a:txBody>
                    <a:bodyPr/>
                    <a:lstStyle/>
                    <a:p>
                      <a:r>
                        <a:rPr lang="en-GB" sz="1600" dirty="0" smtClean="0">
                          <a:solidFill>
                            <a:srgbClr val="FF0000"/>
                          </a:solidFill>
                        </a:rPr>
                        <a:t>Large team of expert staff.</a:t>
                      </a:r>
                    </a:p>
                    <a:p>
                      <a:r>
                        <a:rPr lang="en-GB" sz="1600" dirty="0" smtClean="0">
                          <a:solidFill>
                            <a:srgbClr val="FF0000"/>
                          </a:solidFill>
                        </a:rPr>
                        <a:t>Sandra may struggle for finance. May need</a:t>
                      </a:r>
                      <a:r>
                        <a:rPr lang="en-GB" sz="1600" baseline="0" dirty="0" smtClean="0">
                          <a:solidFill>
                            <a:srgbClr val="FF0000"/>
                          </a:solidFill>
                        </a:rPr>
                        <a:t> a bank loan or investors.</a:t>
                      </a:r>
                      <a:endParaRPr lang="en-GB" sz="1600" dirty="0">
                        <a:solidFill>
                          <a:srgbClr val="FF0000"/>
                        </a:solidFill>
                      </a:endParaRPr>
                    </a:p>
                  </a:txBody>
                  <a:tcPr/>
                </a:tc>
              </a:tr>
              <a:tr h="539788">
                <a:tc>
                  <a:txBody>
                    <a:bodyPr/>
                    <a:lstStyle/>
                    <a:p>
                      <a:r>
                        <a:rPr lang="en-GB" dirty="0" smtClean="0"/>
                        <a:t>Marketing and promoting</a:t>
                      </a:r>
                      <a:endParaRPr lang="en-GB" dirty="0"/>
                    </a:p>
                  </a:txBody>
                  <a:tcPr/>
                </a:tc>
                <a:tc>
                  <a:txBody>
                    <a:bodyPr/>
                    <a:lstStyle/>
                    <a:p>
                      <a:r>
                        <a:rPr lang="en-GB" sz="1200" dirty="0" smtClean="0"/>
                        <a:t>The salon </a:t>
                      </a:r>
                      <a:r>
                        <a:rPr lang="en-GB" sz="1200" dirty="0" smtClean="0">
                          <a:solidFill>
                            <a:srgbClr val="FF0000"/>
                          </a:solidFill>
                        </a:rPr>
                        <a:t>does not really do a lot of promotion</a:t>
                      </a:r>
                      <a:r>
                        <a:rPr lang="en-GB" sz="1200" dirty="0" smtClean="0"/>
                        <a:t>. They have a </a:t>
                      </a:r>
                      <a:r>
                        <a:rPr lang="en-GB" sz="1200" dirty="0" smtClean="0">
                          <a:solidFill>
                            <a:srgbClr val="FF0000"/>
                          </a:solidFill>
                        </a:rPr>
                        <a:t>loyalty scheme</a:t>
                      </a:r>
                      <a:r>
                        <a:rPr lang="en-GB" sz="1200" dirty="0" smtClean="0"/>
                        <a:t>. If</a:t>
                      </a:r>
                      <a:r>
                        <a:rPr lang="en-GB" sz="1200" baseline="0" dirty="0" smtClean="0"/>
                        <a:t> a customer m</a:t>
                      </a:r>
                      <a:r>
                        <a:rPr lang="en-GB" sz="1200" dirty="0" smtClean="0"/>
                        <a:t>akes 10 visits to the salon</a:t>
                      </a:r>
                      <a:r>
                        <a:rPr lang="en-GB" sz="1200" baseline="0" dirty="0" smtClean="0"/>
                        <a:t> and </a:t>
                      </a:r>
                      <a:r>
                        <a:rPr lang="en-GB" sz="1200" dirty="0" smtClean="0"/>
                        <a:t>collects 10 stamps they get</a:t>
                      </a:r>
                      <a:r>
                        <a:rPr lang="en-GB" sz="1200" baseline="0" dirty="0" smtClean="0"/>
                        <a:t> 15% of any service on their next visit.</a:t>
                      </a:r>
                      <a:endParaRPr lang="en-GB" sz="1200" dirty="0" smtClean="0"/>
                    </a:p>
                    <a:p>
                      <a:endParaRPr lang="en-GB" sz="1200" dirty="0" smtClean="0"/>
                    </a:p>
                  </a:txBody>
                  <a:tcPr/>
                </a:tc>
                <a:tc>
                  <a:txBody>
                    <a:bodyPr/>
                    <a:lstStyle/>
                    <a:p>
                      <a:r>
                        <a:rPr lang="en-GB" dirty="0" smtClean="0">
                          <a:solidFill>
                            <a:srgbClr val="FF0000"/>
                          </a:solidFill>
                        </a:rPr>
                        <a:t>Is the Loyalty</a:t>
                      </a:r>
                      <a:r>
                        <a:rPr lang="en-GB" baseline="0" dirty="0" smtClean="0">
                          <a:solidFill>
                            <a:srgbClr val="FF0000"/>
                          </a:solidFill>
                        </a:rPr>
                        <a:t> scheme good?</a:t>
                      </a:r>
                      <a:r>
                        <a:rPr lang="en-GB" sz="1800" baseline="0" dirty="0" smtClean="0">
                          <a:solidFill>
                            <a:srgbClr val="FF00FF"/>
                          </a:solidFill>
                        </a:rPr>
                        <a:t> Spend £390</a:t>
                      </a:r>
                    </a:p>
                    <a:p>
                      <a:r>
                        <a:rPr lang="en-GB" sz="1800" baseline="0" dirty="0" smtClean="0">
                          <a:solidFill>
                            <a:srgbClr val="FF00FF"/>
                          </a:solidFill>
                        </a:rPr>
                        <a:t>15% = £5.85</a:t>
                      </a:r>
                    </a:p>
                    <a:p>
                      <a:r>
                        <a:rPr lang="en-GB" sz="1800" baseline="0" dirty="0" smtClean="0">
                          <a:solidFill>
                            <a:srgbClr val="FF00FF"/>
                          </a:solidFill>
                        </a:rPr>
                        <a:t>11</a:t>
                      </a:r>
                      <a:r>
                        <a:rPr lang="en-GB" sz="1800" baseline="30000" dirty="0" smtClean="0">
                          <a:solidFill>
                            <a:srgbClr val="FF00FF"/>
                          </a:solidFill>
                        </a:rPr>
                        <a:t>th</a:t>
                      </a:r>
                      <a:r>
                        <a:rPr lang="en-GB" sz="1800" baseline="0" dirty="0" smtClean="0">
                          <a:solidFill>
                            <a:srgbClr val="FF00FF"/>
                          </a:solidFill>
                        </a:rPr>
                        <a:t> cut costs £33.15</a:t>
                      </a:r>
                      <a:endParaRPr lang="en-GB" sz="1800" dirty="0" smtClean="0">
                        <a:solidFill>
                          <a:srgbClr val="FF00FF"/>
                        </a:solidFill>
                      </a:endParaRPr>
                    </a:p>
                  </a:txBody>
                  <a:tcPr/>
                </a:tc>
              </a:tr>
              <a:tr h="539788">
                <a:tc>
                  <a:txBody>
                    <a:bodyPr/>
                    <a:lstStyle/>
                    <a:p>
                      <a:r>
                        <a:rPr lang="en-GB" dirty="0" smtClean="0"/>
                        <a:t>Human resources (staff)</a:t>
                      </a:r>
                      <a:endParaRPr lang="en-GB" dirty="0"/>
                    </a:p>
                  </a:txBody>
                  <a:tcPr/>
                </a:tc>
                <a:tc>
                  <a:txBody>
                    <a:bodyPr/>
                    <a:lstStyle/>
                    <a:p>
                      <a:r>
                        <a:rPr lang="en-GB" sz="1200" dirty="0" smtClean="0"/>
                        <a:t>The salon has a wide range of staff members</a:t>
                      </a:r>
                      <a:r>
                        <a:rPr lang="en-GB" sz="1200" baseline="0" dirty="0" smtClean="0"/>
                        <a:t> from the salon director, </a:t>
                      </a:r>
                      <a:r>
                        <a:rPr lang="en-GB" sz="1200" baseline="0" dirty="0" smtClean="0">
                          <a:solidFill>
                            <a:srgbClr val="FF0000"/>
                          </a:solidFill>
                        </a:rPr>
                        <a:t>style directors, senior stylists, assistants, a beauty therapist, </a:t>
                      </a:r>
                      <a:r>
                        <a:rPr lang="en-GB" sz="1200" baseline="0" dirty="0" err="1" smtClean="0">
                          <a:solidFill>
                            <a:srgbClr val="FF0000"/>
                          </a:solidFill>
                        </a:rPr>
                        <a:t>trichologist</a:t>
                      </a:r>
                      <a:r>
                        <a:rPr lang="en-GB" sz="1200" baseline="0" dirty="0" smtClean="0">
                          <a:solidFill>
                            <a:srgbClr val="FF0000"/>
                          </a:solidFill>
                        </a:rPr>
                        <a:t> and the receptionist.</a:t>
                      </a:r>
                    </a:p>
                    <a:p>
                      <a:r>
                        <a:rPr lang="en-GB" sz="1200" baseline="0" smtClean="0"/>
                        <a:t>Style directors </a:t>
                      </a:r>
                      <a:r>
                        <a:rPr lang="en-GB" sz="1200" baseline="0" dirty="0" smtClean="0"/>
                        <a:t>are </a:t>
                      </a:r>
                      <a:r>
                        <a:rPr lang="en-GB" sz="1200" baseline="0" dirty="0" smtClean="0">
                          <a:solidFill>
                            <a:srgbClr val="FF0000"/>
                          </a:solidFill>
                        </a:rPr>
                        <a:t>self employed </a:t>
                      </a:r>
                      <a:r>
                        <a:rPr lang="en-GB" sz="1200" baseline="0" dirty="0" smtClean="0"/>
                        <a:t>so the owner does not have to pay them or provide paid holidays etc. However </a:t>
                      </a:r>
                      <a:r>
                        <a:rPr lang="en-GB" sz="1200" baseline="0" dirty="0" smtClean="0">
                          <a:solidFill>
                            <a:srgbClr val="FF0000"/>
                          </a:solidFill>
                        </a:rPr>
                        <a:t>other staff are employed and are entitled to a range of pay and benefits.</a:t>
                      </a:r>
                      <a:endParaRPr lang="en-GB" sz="1200" dirty="0" smtClean="0">
                        <a:solidFill>
                          <a:srgbClr val="FF0000"/>
                        </a:solidFill>
                      </a:endParaRPr>
                    </a:p>
                  </a:txBody>
                  <a:tcPr/>
                </a:tc>
                <a:tc>
                  <a:txBody>
                    <a:bodyPr/>
                    <a:lstStyle/>
                    <a:p>
                      <a:r>
                        <a:rPr lang="en-GB" dirty="0" smtClean="0">
                          <a:solidFill>
                            <a:srgbClr val="FF0000"/>
                          </a:solidFill>
                        </a:rPr>
                        <a:t>Specialists.</a:t>
                      </a:r>
                    </a:p>
                    <a:p>
                      <a:r>
                        <a:rPr lang="en-GB" dirty="0" smtClean="0">
                          <a:solidFill>
                            <a:srgbClr val="FF0000"/>
                          </a:solidFill>
                        </a:rPr>
                        <a:t>Senior staff</a:t>
                      </a:r>
                      <a:r>
                        <a:rPr lang="en-GB" baseline="0" dirty="0" smtClean="0">
                          <a:solidFill>
                            <a:srgbClr val="FF0000"/>
                          </a:solidFill>
                        </a:rPr>
                        <a:t> are self employed.</a:t>
                      </a:r>
                    </a:p>
                    <a:p>
                      <a:r>
                        <a:rPr lang="en-GB" baseline="0" dirty="0" smtClean="0">
                          <a:solidFill>
                            <a:srgbClr val="FF0000"/>
                          </a:solidFill>
                        </a:rPr>
                        <a:t>High wage bill.</a:t>
                      </a:r>
                      <a:endParaRPr lang="en-GB" dirty="0">
                        <a:solidFill>
                          <a:srgbClr val="FF0000"/>
                        </a:solidFill>
                      </a:endParaRPr>
                    </a:p>
                  </a:txBody>
                  <a:tcPr/>
                </a:tc>
              </a:tr>
            </a:tbl>
          </a:graphicData>
        </a:graphic>
      </p:graphicFrame>
    </p:spTree>
    <p:extLst>
      <p:ext uri="{BB962C8B-B14F-4D97-AF65-F5344CB8AC3E}">
        <p14:creationId xmlns:p14="http://schemas.microsoft.com/office/powerpoint/2010/main" val="42207639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555641"/>
          </a:xfrm>
          <a:prstGeom prst="rect">
            <a:avLst/>
          </a:prstGeom>
          <a:noFill/>
        </p:spPr>
        <p:txBody>
          <a:bodyPr wrap="square" rtlCol="0">
            <a:spAutoFit/>
          </a:bodyPr>
          <a:lstStyle/>
          <a:p>
            <a:r>
              <a:rPr lang="en-GB" sz="2800" i="1" dirty="0" err="1" smtClean="0">
                <a:solidFill>
                  <a:srgbClr val="7030A0"/>
                </a:solidFill>
              </a:rPr>
              <a:t>Carr’s</a:t>
            </a:r>
            <a:r>
              <a:rPr lang="en-GB" sz="2800" i="1" dirty="0" smtClean="0">
                <a:solidFill>
                  <a:srgbClr val="7030A0"/>
                </a:solidFill>
              </a:rPr>
              <a:t> Pasties </a:t>
            </a:r>
            <a:r>
              <a:rPr lang="en-GB" sz="2800" i="1" u="sng" dirty="0" smtClean="0">
                <a:solidFill>
                  <a:srgbClr val="7030A0"/>
                </a:solidFill>
              </a:rPr>
              <a:t>success</a:t>
            </a:r>
            <a:r>
              <a:rPr lang="en-GB" sz="2800" i="1" dirty="0" smtClean="0">
                <a:solidFill>
                  <a:srgbClr val="7030A0"/>
                </a:solidFill>
              </a:rPr>
              <a:t> is affected by internal factors like….</a:t>
            </a:r>
          </a:p>
          <a:p>
            <a:endParaRPr lang="en-GB" sz="2800" i="1" dirty="0" smtClean="0">
              <a:solidFill>
                <a:srgbClr val="7030A0"/>
              </a:solidFill>
            </a:endParaRPr>
          </a:p>
          <a:p>
            <a:pPr marL="457200" indent="-457200">
              <a:buFont typeface="Arial" panose="020B0604020202020204" pitchFamily="34" charset="0"/>
              <a:buChar char="•"/>
            </a:pPr>
            <a:r>
              <a:rPr lang="en-GB" sz="2800" i="1" dirty="0" smtClean="0">
                <a:solidFill>
                  <a:srgbClr val="7030A0"/>
                </a:solidFill>
              </a:rPr>
              <a:t>Understanding the market</a:t>
            </a:r>
          </a:p>
          <a:p>
            <a:pPr marL="457200" indent="-457200">
              <a:buFont typeface="Arial" panose="020B0604020202020204" pitchFamily="34" charset="0"/>
              <a:buChar char="•"/>
            </a:pPr>
            <a:r>
              <a:rPr lang="en-GB" sz="2800" i="1" dirty="0" smtClean="0">
                <a:solidFill>
                  <a:srgbClr val="7030A0"/>
                </a:solidFill>
              </a:rPr>
              <a:t>Keeping customers satisfied</a:t>
            </a:r>
          </a:p>
          <a:p>
            <a:pPr marL="457200" indent="-457200">
              <a:buFont typeface="Arial" panose="020B0604020202020204" pitchFamily="34" charset="0"/>
              <a:buChar char="•"/>
            </a:pPr>
            <a:r>
              <a:rPr lang="en-GB" sz="2800" i="1" dirty="0" smtClean="0">
                <a:solidFill>
                  <a:srgbClr val="7030A0"/>
                </a:solidFill>
              </a:rPr>
              <a:t>Effective planning and financing</a:t>
            </a:r>
          </a:p>
          <a:p>
            <a:pPr marL="457200" indent="-457200">
              <a:buFont typeface="Arial" panose="020B0604020202020204" pitchFamily="34" charset="0"/>
              <a:buChar char="•"/>
            </a:pPr>
            <a:r>
              <a:rPr lang="en-GB" sz="2800" i="1" dirty="0" smtClean="0">
                <a:solidFill>
                  <a:srgbClr val="7030A0"/>
                </a:solidFill>
              </a:rPr>
              <a:t>Marketing and promotion</a:t>
            </a:r>
          </a:p>
          <a:p>
            <a:pPr marL="457200" indent="-457200">
              <a:buFont typeface="Arial" panose="020B0604020202020204" pitchFamily="34" charset="0"/>
              <a:buChar char="•"/>
            </a:pPr>
            <a:r>
              <a:rPr lang="en-GB" sz="2800" i="1" dirty="0" smtClean="0">
                <a:solidFill>
                  <a:srgbClr val="7030A0"/>
                </a:solidFill>
              </a:rPr>
              <a:t>Unforeseen human resources costs</a:t>
            </a:r>
          </a:p>
          <a:p>
            <a:pPr marL="457200" indent="-457200">
              <a:buFont typeface="Arial" panose="020B0604020202020204" pitchFamily="34" charset="0"/>
              <a:buChar char="•"/>
            </a:pPr>
            <a:endParaRPr lang="en-GB" sz="2800" i="1" dirty="0">
              <a:solidFill>
                <a:srgbClr val="7030A0"/>
              </a:solidFill>
            </a:endParaRPr>
          </a:p>
          <a:p>
            <a:endParaRPr lang="en-GB" sz="2800" i="1" dirty="0">
              <a:solidFill>
                <a:srgbClr val="7030A0"/>
              </a:solidFill>
            </a:endParaRPr>
          </a:p>
          <a:p>
            <a:r>
              <a:rPr lang="en-GB" sz="2800" i="1" dirty="0">
                <a:solidFill>
                  <a:srgbClr val="7030A0"/>
                </a:solidFill>
              </a:rPr>
              <a:t>Use the table below to explain the internal factors effecting </a:t>
            </a:r>
            <a:r>
              <a:rPr lang="en-GB" sz="2800" i="1" dirty="0" err="1" smtClean="0">
                <a:solidFill>
                  <a:srgbClr val="7030A0"/>
                </a:solidFill>
              </a:rPr>
              <a:t>Carrs</a:t>
            </a:r>
            <a:r>
              <a:rPr lang="en-GB" sz="2800" i="1" dirty="0" smtClean="0">
                <a:solidFill>
                  <a:srgbClr val="7030A0"/>
                </a:solidFill>
              </a:rPr>
              <a:t>. </a:t>
            </a:r>
            <a:r>
              <a:rPr lang="en-GB" sz="2800" i="1" dirty="0">
                <a:solidFill>
                  <a:srgbClr val="7030A0"/>
                </a:solidFill>
              </a:rPr>
              <a:t>Try to analyse if they are successful at each one (it is OK to say they need to improve them too). Then try to add a short conclusion to evaluate which factors effect the business the most (and least). </a:t>
            </a:r>
          </a:p>
          <a:p>
            <a:endParaRPr lang="en-GB" sz="2800" i="1" dirty="0" smtClean="0">
              <a:solidFill>
                <a:srgbClr val="7030A0"/>
              </a:solidFill>
            </a:endParaRPr>
          </a:p>
        </p:txBody>
      </p:sp>
    </p:spTree>
    <p:extLst>
      <p:ext uri="{BB962C8B-B14F-4D97-AF65-F5344CB8AC3E}">
        <p14:creationId xmlns:p14="http://schemas.microsoft.com/office/powerpoint/2010/main" val="1638189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05187104"/>
              </p:ext>
            </p:extLst>
          </p:nvPr>
        </p:nvGraphicFramePr>
        <p:xfrm>
          <a:off x="107504" y="188640"/>
          <a:ext cx="9036496" cy="6420272"/>
        </p:xfrm>
        <a:graphic>
          <a:graphicData uri="http://schemas.openxmlformats.org/drawingml/2006/table">
            <a:tbl>
              <a:tblPr firstRow="1" bandRow="1">
                <a:tableStyleId>{F5AB1C69-6EDB-4FF4-983F-18BD219EF322}</a:tableStyleId>
              </a:tblPr>
              <a:tblGrid>
                <a:gridCol w="1974360"/>
                <a:gridCol w="3733227"/>
                <a:gridCol w="3328909"/>
              </a:tblGrid>
              <a:tr h="476672">
                <a:tc>
                  <a:txBody>
                    <a:bodyPr/>
                    <a:lstStyle/>
                    <a:p>
                      <a:r>
                        <a:rPr lang="en-GB" dirty="0" smtClean="0"/>
                        <a:t>Factor</a:t>
                      </a:r>
                      <a:endParaRPr lang="en-GB" dirty="0"/>
                    </a:p>
                  </a:txBody>
                  <a:tcPr/>
                </a:tc>
                <a:tc>
                  <a:txBody>
                    <a:bodyPr/>
                    <a:lstStyle/>
                    <a:p>
                      <a:r>
                        <a:rPr lang="en-GB" dirty="0" smtClean="0"/>
                        <a:t>Evidence</a:t>
                      </a:r>
                      <a:r>
                        <a:rPr lang="en-GB" baseline="0" dirty="0" smtClean="0"/>
                        <a:t> from the webpage</a:t>
                      </a:r>
                      <a:endParaRPr lang="en-GB" dirty="0"/>
                    </a:p>
                  </a:txBody>
                  <a:tcPr/>
                </a:tc>
                <a:tc>
                  <a:txBody>
                    <a:bodyPr/>
                    <a:lstStyle/>
                    <a:p>
                      <a:r>
                        <a:rPr lang="en-GB" dirty="0" smtClean="0"/>
                        <a:t>Positive/negative/both</a:t>
                      </a:r>
                      <a:endParaRPr lang="en-GB" dirty="0"/>
                    </a:p>
                  </a:txBody>
                  <a:tcPr/>
                </a:tc>
              </a:tr>
              <a:tr h="539788">
                <a:tc>
                  <a:txBody>
                    <a:bodyPr/>
                    <a:lstStyle/>
                    <a:p>
                      <a:r>
                        <a:rPr lang="en-GB" dirty="0" smtClean="0"/>
                        <a:t>Understanding the market</a:t>
                      </a:r>
                      <a:endParaRPr lang="en-GB" dirty="0"/>
                    </a:p>
                  </a:txBody>
                  <a:tcPr/>
                </a:tc>
                <a:tc>
                  <a:txBody>
                    <a:bodyPr/>
                    <a:lstStyle/>
                    <a:p>
                      <a:r>
                        <a:rPr lang="en-GB" sz="2000" dirty="0" smtClean="0"/>
                        <a:t>Bolton</a:t>
                      </a:r>
                    </a:p>
                    <a:p>
                      <a:r>
                        <a:rPr lang="en-GB" sz="2000" dirty="0" smtClean="0"/>
                        <a:t>NW</a:t>
                      </a:r>
                      <a:r>
                        <a:rPr lang="en-GB" sz="2000" baseline="0" dirty="0" smtClean="0"/>
                        <a:t> of England</a:t>
                      </a:r>
                    </a:p>
                    <a:p>
                      <a:r>
                        <a:rPr lang="en-GB" sz="2000" baseline="0" dirty="0" smtClean="0"/>
                        <a:t>Traditional</a:t>
                      </a:r>
                      <a:endParaRPr lang="en-GB" sz="2000" dirty="0">
                        <a:solidFill>
                          <a:srgbClr val="FF0000"/>
                        </a:solidFill>
                      </a:endParaRPr>
                    </a:p>
                  </a:txBody>
                  <a:tcPr/>
                </a:tc>
                <a:tc>
                  <a:txBody>
                    <a:bodyPr/>
                    <a:lstStyle/>
                    <a:p>
                      <a:r>
                        <a:rPr lang="en-GB" sz="2000" dirty="0" smtClean="0"/>
                        <a:t>Popular pasties/Proud</a:t>
                      </a:r>
                    </a:p>
                    <a:p>
                      <a:r>
                        <a:rPr lang="en-GB" sz="2000" dirty="0" smtClean="0"/>
                        <a:t>Only local, not national</a:t>
                      </a:r>
                    </a:p>
                    <a:p>
                      <a:r>
                        <a:rPr lang="en-GB" sz="2000" dirty="0" smtClean="0"/>
                        <a:t>Limited product</a:t>
                      </a:r>
                      <a:r>
                        <a:rPr lang="en-GB" sz="2000" baseline="0" dirty="0" smtClean="0"/>
                        <a:t> range</a:t>
                      </a:r>
                      <a:endParaRPr lang="en-GB" sz="2000" baseline="0" dirty="0" smtClean="0">
                        <a:solidFill>
                          <a:srgbClr val="FF0000"/>
                        </a:solidFill>
                      </a:endParaRPr>
                    </a:p>
                  </a:txBody>
                  <a:tcPr/>
                </a:tc>
              </a:tr>
              <a:tr h="732576">
                <a:tc>
                  <a:txBody>
                    <a:bodyPr/>
                    <a:lstStyle/>
                    <a:p>
                      <a:r>
                        <a:rPr lang="en-GB" dirty="0" smtClean="0"/>
                        <a:t>Keeping customers satisfied</a:t>
                      </a:r>
                      <a:endParaRPr lang="en-GB" dirty="0"/>
                    </a:p>
                  </a:txBody>
                  <a:tcPr/>
                </a:tc>
                <a:tc>
                  <a:txBody>
                    <a:bodyPr/>
                    <a:lstStyle/>
                    <a:p>
                      <a:r>
                        <a:rPr lang="en-GB" sz="2000" dirty="0" smtClean="0"/>
                        <a:t>Good Quality</a:t>
                      </a:r>
                    </a:p>
                    <a:p>
                      <a:r>
                        <a:rPr lang="en-GB" sz="2000" dirty="0" smtClean="0"/>
                        <a:t>Taste Tests</a:t>
                      </a:r>
                    </a:p>
                    <a:p>
                      <a:r>
                        <a:rPr lang="en-GB" sz="2000" dirty="0" smtClean="0"/>
                        <a:t>Reviews</a:t>
                      </a:r>
                      <a:endParaRPr lang="en-GB" sz="2000" dirty="0" smtClean="0">
                        <a:solidFill>
                          <a:srgbClr val="FF0000"/>
                        </a:solidFill>
                      </a:endParaRPr>
                    </a:p>
                  </a:txBody>
                  <a:tcPr/>
                </a:tc>
                <a:tc>
                  <a:txBody>
                    <a:bodyPr/>
                    <a:lstStyle/>
                    <a:p>
                      <a:r>
                        <a:rPr lang="en-GB" sz="2000" dirty="0" smtClean="0"/>
                        <a:t>+/- reviews</a:t>
                      </a:r>
                      <a:r>
                        <a:rPr lang="en-GB" sz="2000" dirty="0" smtClean="0"/>
                        <a:t>? Do customers like them?</a:t>
                      </a:r>
                      <a:endParaRPr lang="en-GB" sz="2000" dirty="0">
                        <a:solidFill>
                          <a:srgbClr val="FF0000"/>
                        </a:solidFill>
                      </a:endParaRPr>
                    </a:p>
                  </a:txBody>
                  <a:tcPr/>
                </a:tc>
              </a:tr>
              <a:tr h="539788">
                <a:tc>
                  <a:txBody>
                    <a:bodyPr/>
                    <a:lstStyle/>
                    <a:p>
                      <a:r>
                        <a:rPr lang="en-GB" dirty="0" smtClean="0"/>
                        <a:t>Effective planning and financing</a:t>
                      </a:r>
                      <a:endParaRPr lang="en-GB" dirty="0"/>
                    </a:p>
                  </a:txBody>
                  <a:tcPr/>
                </a:tc>
                <a:tc>
                  <a:txBody>
                    <a:bodyPr/>
                    <a:lstStyle/>
                    <a:p>
                      <a:r>
                        <a:rPr lang="en-GB" sz="2000" dirty="0" smtClean="0"/>
                        <a:t>Joe Carr – manages the factory</a:t>
                      </a:r>
                    </a:p>
                    <a:p>
                      <a:r>
                        <a:rPr lang="en-GB" sz="2000" dirty="0" smtClean="0"/>
                        <a:t>3 shops</a:t>
                      </a:r>
                    </a:p>
                    <a:p>
                      <a:r>
                        <a:rPr lang="en-GB" sz="2000" dirty="0" smtClean="0"/>
                        <a:t>Market</a:t>
                      </a:r>
                      <a:r>
                        <a:rPr lang="en-GB" sz="2000" baseline="0" dirty="0" smtClean="0"/>
                        <a:t> shop closed December 2018</a:t>
                      </a:r>
                      <a:endParaRPr lang="en-GB" sz="2000" baseline="0" dirty="0" smtClean="0">
                        <a:solidFill>
                          <a:srgbClr val="FF0000"/>
                        </a:solidFill>
                      </a:endParaRPr>
                    </a:p>
                  </a:txBody>
                  <a:tcPr/>
                </a:tc>
                <a:tc>
                  <a:txBody>
                    <a:bodyPr/>
                    <a:lstStyle/>
                    <a:p>
                      <a:r>
                        <a:rPr lang="en-GB" sz="2000" dirty="0" smtClean="0"/>
                        <a:t>Use profit to </a:t>
                      </a:r>
                      <a:r>
                        <a:rPr lang="en-GB" sz="2000" dirty="0" smtClean="0"/>
                        <a:t>expand to open shops across the North</a:t>
                      </a:r>
                      <a:r>
                        <a:rPr lang="en-GB" sz="2000" baseline="0" dirty="0" smtClean="0"/>
                        <a:t> West</a:t>
                      </a:r>
                    </a:p>
                    <a:p>
                      <a:r>
                        <a:rPr lang="en-GB" sz="2000" baseline="0" dirty="0" smtClean="0">
                          <a:solidFill>
                            <a:schemeClr val="tx1"/>
                          </a:solidFill>
                        </a:rPr>
                        <a:t>He is good at managing money</a:t>
                      </a:r>
                      <a:endParaRPr lang="en-GB" sz="2000" dirty="0">
                        <a:solidFill>
                          <a:schemeClr val="tx1"/>
                        </a:solidFill>
                      </a:endParaRPr>
                    </a:p>
                  </a:txBody>
                  <a:tcPr/>
                </a:tc>
              </a:tr>
              <a:tr h="539788">
                <a:tc>
                  <a:txBody>
                    <a:bodyPr/>
                    <a:lstStyle/>
                    <a:p>
                      <a:r>
                        <a:rPr lang="en-GB" dirty="0" smtClean="0"/>
                        <a:t>Marketing and promoting</a:t>
                      </a:r>
                      <a:endParaRPr lang="en-GB" dirty="0"/>
                    </a:p>
                  </a:txBody>
                  <a:tcPr/>
                </a:tc>
                <a:tc>
                  <a:txBody>
                    <a:bodyPr/>
                    <a:lstStyle/>
                    <a:p>
                      <a:r>
                        <a:rPr lang="en-GB" sz="2000" dirty="0" smtClean="0"/>
                        <a:t>Webpage             Bolton News</a:t>
                      </a:r>
                    </a:p>
                    <a:p>
                      <a:r>
                        <a:rPr lang="en-GB" sz="2000" dirty="0" smtClean="0"/>
                        <a:t>Social media        U-BOL</a:t>
                      </a:r>
                      <a:r>
                        <a:rPr lang="en-GB" sz="2000" baseline="0" dirty="0" smtClean="0"/>
                        <a:t> Stadium</a:t>
                      </a:r>
                      <a:endParaRPr lang="en-GB" sz="2000" dirty="0" smtClean="0">
                        <a:solidFill>
                          <a:srgbClr val="FF0000"/>
                        </a:solidFill>
                      </a:endParaRPr>
                    </a:p>
                  </a:txBody>
                  <a:tcPr/>
                </a:tc>
                <a:tc>
                  <a:txBody>
                    <a:bodyPr/>
                    <a:lstStyle/>
                    <a:p>
                      <a:r>
                        <a:rPr lang="en-GB" sz="2000" dirty="0" smtClean="0"/>
                        <a:t>Good local promotion</a:t>
                      </a:r>
                    </a:p>
                    <a:p>
                      <a:endParaRPr lang="en-GB" sz="2000" dirty="0" smtClean="0"/>
                    </a:p>
                    <a:p>
                      <a:r>
                        <a:rPr lang="en-GB" sz="2000" dirty="0" smtClean="0"/>
                        <a:t>Could increase to cover NW</a:t>
                      </a:r>
                      <a:endParaRPr lang="en-GB" sz="2000" dirty="0">
                        <a:solidFill>
                          <a:srgbClr val="FF0000"/>
                        </a:solidFill>
                      </a:endParaRPr>
                    </a:p>
                  </a:txBody>
                  <a:tcPr/>
                </a:tc>
              </a:tr>
              <a:tr h="539788">
                <a:tc>
                  <a:txBody>
                    <a:bodyPr/>
                    <a:lstStyle/>
                    <a:p>
                      <a:r>
                        <a:rPr lang="en-GB" dirty="0" smtClean="0"/>
                        <a:t>Human resources (staff)</a:t>
                      </a:r>
                      <a:endParaRPr lang="en-GB" dirty="0"/>
                    </a:p>
                  </a:txBody>
                  <a:tcPr/>
                </a:tc>
                <a:tc>
                  <a:txBody>
                    <a:bodyPr/>
                    <a:lstStyle/>
                    <a:p>
                      <a:r>
                        <a:rPr lang="en-GB" sz="2000" dirty="0" smtClean="0"/>
                        <a:t>90 staff</a:t>
                      </a:r>
                    </a:p>
                    <a:p>
                      <a:r>
                        <a:rPr lang="en-GB" sz="2000" dirty="0" smtClean="0"/>
                        <a:t>Well trained</a:t>
                      </a:r>
                      <a:endParaRPr lang="en-GB" sz="2000" dirty="0" smtClean="0">
                        <a:solidFill>
                          <a:srgbClr val="FF0000"/>
                        </a:solidFill>
                      </a:endParaRPr>
                    </a:p>
                  </a:txBody>
                  <a:tcPr/>
                </a:tc>
                <a:tc>
                  <a:txBody>
                    <a:bodyPr/>
                    <a:lstStyle/>
                    <a:p>
                      <a:r>
                        <a:rPr lang="en-GB" sz="2000" dirty="0" smtClean="0"/>
                        <a:t>Specialised staff- bakers/ shop</a:t>
                      </a:r>
                      <a:r>
                        <a:rPr lang="en-GB" sz="2000" baseline="0" dirty="0" smtClean="0"/>
                        <a:t> assistants</a:t>
                      </a:r>
                    </a:p>
                    <a:p>
                      <a:endParaRPr lang="en-GB" sz="2000" baseline="0" dirty="0"/>
                    </a:p>
                    <a:p>
                      <a:r>
                        <a:rPr lang="en-GB" sz="2000" baseline="0" dirty="0" smtClean="0"/>
                        <a:t>High wage bill (fixed costs</a:t>
                      </a:r>
                      <a:r>
                        <a:rPr lang="en-GB" sz="2000" baseline="0" dirty="0" smtClean="0"/>
                        <a:t>) because they have lots of staff</a:t>
                      </a:r>
                      <a:endParaRPr lang="en-GB" sz="2000" baseline="0" dirty="0" smtClean="0">
                        <a:solidFill>
                          <a:srgbClr val="FF0000"/>
                        </a:solidFill>
                      </a:endParaRPr>
                    </a:p>
                  </a:txBody>
                  <a:tcPr/>
                </a:tc>
              </a:tr>
            </a:tbl>
          </a:graphicData>
        </a:graphic>
      </p:graphicFrame>
    </p:spTree>
    <p:extLst>
      <p:ext uri="{BB962C8B-B14F-4D97-AF65-F5344CB8AC3E}">
        <p14:creationId xmlns:p14="http://schemas.microsoft.com/office/powerpoint/2010/main" val="3880083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3451</TotalTime>
  <Words>723</Words>
  <Application>Microsoft Office PowerPoint</Application>
  <PresentationFormat>On-screen Show (4:3)</PresentationFormat>
  <Paragraphs>84</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Wright</dc:creator>
  <cp:lastModifiedBy>Tracy Robinson</cp:lastModifiedBy>
  <cp:revision>112</cp:revision>
  <cp:lastPrinted>2019-03-14T10:28:22Z</cp:lastPrinted>
  <dcterms:created xsi:type="dcterms:W3CDTF">2013-04-16T14:08:07Z</dcterms:created>
  <dcterms:modified xsi:type="dcterms:W3CDTF">2020-04-28T08:51:03Z</dcterms:modified>
</cp:coreProperties>
</file>