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8" r:id="rId2"/>
    <p:sldId id="258" r:id="rId3"/>
    <p:sldId id="261" r:id="rId4"/>
    <p:sldId id="270" r:id="rId5"/>
    <p:sldId id="271" r:id="rId6"/>
    <p:sldId id="262" r:id="rId7"/>
    <p:sldId id="269" r:id="rId8"/>
    <p:sldId id="268" r:id="rId9"/>
    <p:sldId id="266" r:id="rId10"/>
    <p:sldId id="272" r:id="rId11"/>
    <p:sldId id="275" r:id="rId12"/>
    <p:sldId id="276" r:id="rId13"/>
    <p:sldId id="277" r:id="rId14"/>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9" autoAdjust="0"/>
    <p:restoredTop sz="94660"/>
  </p:normalViewPr>
  <p:slideViewPr>
    <p:cSldViewPr snapToGrid="0">
      <p:cViewPr varScale="1">
        <p:scale>
          <a:sx n="66" d="100"/>
          <a:sy n="66" d="100"/>
        </p:scale>
        <p:origin x="288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6D0563-675C-4F58-AF44-6E0826527738}"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6B517-1328-425F-B38F-C2D239990B0C}" type="slidenum">
              <a:rPr lang="en-GB" smtClean="0"/>
              <a:t>‹#›</a:t>
            </a:fld>
            <a:endParaRPr lang="en-GB"/>
          </a:p>
        </p:txBody>
      </p:sp>
    </p:spTree>
    <p:extLst>
      <p:ext uri="{BB962C8B-B14F-4D97-AF65-F5344CB8AC3E}">
        <p14:creationId xmlns:p14="http://schemas.microsoft.com/office/powerpoint/2010/main" val="307610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D0563-675C-4F58-AF44-6E0826527738}"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6B517-1328-425F-B38F-C2D239990B0C}" type="slidenum">
              <a:rPr lang="en-GB" smtClean="0"/>
              <a:t>‹#›</a:t>
            </a:fld>
            <a:endParaRPr lang="en-GB"/>
          </a:p>
        </p:txBody>
      </p:sp>
    </p:spTree>
    <p:extLst>
      <p:ext uri="{BB962C8B-B14F-4D97-AF65-F5344CB8AC3E}">
        <p14:creationId xmlns:p14="http://schemas.microsoft.com/office/powerpoint/2010/main" val="151088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D0563-675C-4F58-AF44-6E0826527738}"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6B517-1328-425F-B38F-C2D239990B0C}" type="slidenum">
              <a:rPr lang="en-GB" smtClean="0"/>
              <a:t>‹#›</a:t>
            </a:fld>
            <a:endParaRPr lang="en-GB"/>
          </a:p>
        </p:txBody>
      </p:sp>
    </p:spTree>
    <p:extLst>
      <p:ext uri="{BB962C8B-B14F-4D97-AF65-F5344CB8AC3E}">
        <p14:creationId xmlns:p14="http://schemas.microsoft.com/office/powerpoint/2010/main" val="65142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D0563-675C-4F58-AF44-6E0826527738}"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6B517-1328-425F-B38F-C2D239990B0C}" type="slidenum">
              <a:rPr lang="en-GB" smtClean="0"/>
              <a:t>‹#›</a:t>
            </a:fld>
            <a:endParaRPr lang="en-GB"/>
          </a:p>
        </p:txBody>
      </p:sp>
    </p:spTree>
    <p:extLst>
      <p:ext uri="{BB962C8B-B14F-4D97-AF65-F5344CB8AC3E}">
        <p14:creationId xmlns:p14="http://schemas.microsoft.com/office/powerpoint/2010/main" val="1136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6D0563-675C-4F58-AF44-6E0826527738}"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6B517-1328-425F-B38F-C2D239990B0C}" type="slidenum">
              <a:rPr lang="en-GB" smtClean="0"/>
              <a:t>‹#›</a:t>
            </a:fld>
            <a:endParaRPr lang="en-GB"/>
          </a:p>
        </p:txBody>
      </p:sp>
    </p:spTree>
    <p:extLst>
      <p:ext uri="{BB962C8B-B14F-4D97-AF65-F5344CB8AC3E}">
        <p14:creationId xmlns:p14="http://schemas.microsoft.com/office/powerpoint/2010/main" val="207333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6D0563-675C-4F58-AF44-6E0826527738}"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6B517-1328-425F-B38F-C2D239990B0C}" type="slidenum">
              <a:rPr lang="en-GB" smtClean="0"/>
              <a:t>‹#›</a:t>
            </a:fld>
            <a:endParaRPr lang="en-GB"/>
          </a:p>
        </p:txBody>
      </p:sp>
    </p:spTree>
    <p:extLst>
      <p:ext uri="{BB962C8B-B14F-4D97-AF65-F5344CB8AC3E}">
        <p14:creationId xmlns:p14="http://schemas.microsoft.com/office/powerpoint/2010/main" val="3436884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6D0563-675C-4F58-AF44-6E0826527738}" type="datetimeFigureOut">
              <a:rPr lang="en-GB" smtClean="0"/>
              <a:t>17/03/2020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26B517-1328-425F-B38F-C2D239990B0C}" type="slidenum">
              <a:rPr lang="en-GB" smtClean="0"/>
              <a:t>‹#›</a:t>
            </a:fld>
            <a:endParaRPr lang="en-GB"/>
          </a:p>
        </p:txBody>
      </p:sp>
    </p:spTree>
    <p:extLst>
      <p:ext uri="{BB962C8B-B14F-4D97-AF65-F5344CB8AC3E}">
        <p14:creationId xmlns:p14="http://schemas.microsoft.com/office/powerpoint/2010/main" val="274363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6D0563-675C-4F58-AF44-6E0826527738}" type="datetimeFigureOut">
              <a:rPr lang="en-GB" smtClean="0"/>
              <a:t>17/03/2020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26B517-1328-425F-B38F-C2D239990B0C}" type="slidenum">
              <a:rPr lang="en-GB" smtClean="0"/>
              <a:t>‹#›</a:t>
            </a:fld>
            <a:endParaRPr lang="en-GB"/>
          </a:p>
        </p:txBody>
      </p:sp>
    </p:spTree>
    <p:extLst>
      <p:ext uri="{BB962C8B-B14F-4D97-AF65-F5344CB8AC3E}">
        <p14:creationId xmlns:p14="http://schemas.microsoft.com/office/powerpoint/2010/main" val="330019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D0563-675C-4F58-AF44-6E0826527738}" type="datetimeFigureOut">
              <a:rPr lang="en-GB" smtClean="0"/>
              <a:t>17/03/2020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26B517-1328-425F-B38F-C2D239990B0C}" type="slidenum">
              <a:rPr lang="en-GB" smtClean="0"/>
              <a:t>‹#›</a:t>
            </a:fld>
            <a:endParaRPr lang="en-GB"/>
          </a:p>
        </p:txBody>
      </p:sp>
    </p:spTree>
    <p:extLst>
      <p:ext uri="{BB962C8B-B14F-4D97-AF65-F5344CB8AC3E}">
        <p14:creationId xmlns:p14="http://schemas.microsoft.com/office/powerpoint/2010/main" val="244805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16D0563-675C-4F58-AF44-6E0826527738}"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6B517-1328-425F-B38F-C2D239990B0C}" type="slidenum">
              <a:rPr lang="en-GB" smtClean="0"/>
              <a:t>‹#›</a:t>
            </a:fld>
            <a:endParaRPr lang="en-GB"/>
          </a:p>
        </p:txBody>
      </p:sp>
    </p:spTree>
    <p:extLst>
      <p:ext uri="{BB962C8B-B14F-4D97-AF65-F5344CB8AC3E}">
        <p14:creationId xmlns:p14="http://schemas.microsoft.com/office/powerpoint/2010/main" val="252883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16D0563-675C-4F58-AF44-6E0826527738}"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6B517-1328-425F-B38F-C2D239990B0C}" type="slidenum">
              <a:rPr lang="en-GB" smtClean="0"/>
              <a:t>‹#›</a:t>
            </a:fld>
            <a:endParaRPr lang="en-GB"/>
          </a:p>
        </p:txBody>
      </p:sp>
    </p:spTree>
    <p:extLst>
      <p:ext uri="{BB962C8B-B14F-4D97-AF65-F5344CB8AC3E}">
        <p14:creationId xmlns:p14="http://schemas.microsoft.com/office/powerpoint/2010/main" val="343812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16D0563-675C-4F58-AF44-6E0826527738}" type="datetimeFigureOut">
              <a:rPr lang="en-GB" smtClean="0"/>
              <a:t>17/03/2020</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E26B517-1328-425F-B38F-C2D239990B0C}" type="slidenum">
              <a:rPr lang="en-GB" smtClean="0"/>
              <a:t>‹#›</a:t>
            </a:fld>
            <a:endParaRPr lang="en-GB"/>
          </a:p>
        </p:txBody>
      </p:sp>
    </p:spTree>
    <p:extLst>
      <p:ext uri="{BB962C8B-B14F-4D97-AF65-F5344CB8AC3E}">
        <p14:creationId xmlns:p14="http://schemas.microsoft.com/office/powerpoint/2010/main" val="5116503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1890" y="276719"/>
            <a:ext cx="4231282" cy="83884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prstClr val="white"/>
              </a:solidFill>
            </a:endParaRPr>
          </a:p>
        </p:txBody>
      </p:sp>
      <p:sp>
        <p:nvSpPr>
          <p:cNvPr id="6" name="Rectangle 5"/>
          <p:cNvSpPr/>
          <p:nvPr/>
        </p:nvSpPr>
        <p:spPr>
          <a:xfrm>
            <a:off x="4799282" y="276719"/>
            <a:ext cx="1801572" cy="83884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prstClr val="white"/>
              </a:solidFill>
            </a:endParaRPr>
          </a:p>
        </p:txBody>
      </p:sp>
      <p:sp>
        <p:nvSpPr>
          <p:cNvPr id="1025" name="Rectangle 1"/>
          <p:cNvSpPr>
            <a:spLocks noChangeArrowheads="1"/>
          </p:cNvSpPr>
          <p:nvPr/>
        </p:nvSpPr>
        <p:spPr bwMode="auto">
          <a:xfrm>
            <a:off x="321890" y="7360658"/>
            <a:ext cx="4231282" cy="1090684"/>
          </a:xfrm>
          <a:prstGeom prst="rect">
            <a:avLst/>
          </a:prstGeom>
          <a:noFill/>
          <a:ln w="9525">
            <a:noFill/>
            <a:miter lim="800000"/>
            <a:headEnd/>
            <a:tailEnd/>
          </a:ln>
          <a:effectLst/>
        </p:spPr>
        <p:txBody>
          <a:bodyPr vert="horz" wrap="square" lIns="51435" tIns="25718" rIns="51435" bIns="25718" numCol="1" anchor="ctr" anchorCtr="0" compatLnSpc="1">
            <a:prstTxWarp prst="textNoShape">
              <a:avLst/>
            </a:prstTxWarp>
            <a:spAutoFit/>
          </a:bodyPr>
          <a:lstStyle/>
          <a:p>
            <a:pPr algn="ctr" eaLnBrk="0" fontAlgn="base" hangingPunct="0">
              <a:spcBef>
                <a:spcPct val="0"/>
              </a:spcBef>
              <a:spcAft>
                <a:spcPct val="0"/>
              </a:spcAft>
            </a:pPr>
            <a:endParaRPr lang="en-GB" altLang="ja-JP" sz="1350" dirty="0">
              <a:solidFill>
                <a:srgbClr val="002060"/>
              </a:solidFill>
              <a:ea typeface="Times New Roman" pitchFamily="18" charset="0"/>
              <a:cs typeface="Times New Roman" pitchFamily="18" charset="0"/>
            </a:endParaRPr>
          </a:p>
          <a:p>
            <a:pPr algn="ctr" eaLnBrk="0" fontAlgn="base" hangingPunct="0">
              <a:spcBef>
                <a:spcPct val="0"/>
              </a:spcBef>
              <a:spcAft>
                <a:spcPct val="0"/>
              </a:spcAft>
            </a:pPr>
            <a:endParaRPr lang="en-GB" altLang="ja-JP" sz="1350" dirty="0">
              <a:solidFill>
                <a:srgbClr val="002060"/>
              </a:solidFill>
              <a:ea typeface="Times New Roman" pitchFamily="18" charset="0"/>
              <a:cs typeface="Times New Roman" pitchFamily="18" charset="0"/>
            </a:endParaRPr>
          </a:p>
          <a:p>
            <a:pPr algn="ctr" eaLnBrk="0" fontAlgn="base" hangingPunct="0">
              <a:spcBef>
                <a:spcPct val="0"/>
              </a:spcBef>
              <a:spcAft>
                <a:spcPct val="0"/>
              </a:spcAft>
            </a:pPr>
            <a:endParaRPr lang="en-GB" altLang="ja-JP" sz="1350" dirty="0">
              <a:solidFill>
                <a:srgbClr val="002060"/>
              </a:solidFill>
              <a:ea typeface="Times New Roman" pitchFamily="18" charset="0"/>
              <a:cs typeface="Times New Roman" pitchFamily="18" charset="0"/>
            </a:endParaRPr>
          </a:p>
          <a:p>
            <a:pPr algn="ctr" eaLnBrk="0" fontAlgn="base" hangingPunct="0">
              <a:spcBef>
                <a:spcPct val="0"/>
              </a:spcBef>
              <a:spcAft>
                <a:spcPct val="0"/>
              </a:spcAft>
            </a:pPr>
            <a:endParaRPr lang="en-GB" altLang="ja-JP" sz="1350" dirty="0">
              <a:solidFill>
                <a:srgbClr val="002060"/>
              </a:solidFill>
              <a:ea typeface="Times New Roman" pitchFamily="18" charset="0"/>
              <a:cs typeface="Times New Roman" pitchFamily="18" charset="0"/>
            </a:endParaRPr>
          </a:p>
          <a:p>
            <a:pPr algn="ctr" eaLnBrk="0" fontAlgn="base" hangingPunct="0">
              <a:spcBef>
                <a:spcPct val="0"/>
              </a:spcBef>
              <a:spcAft>
                <a:spcPct val="0"/>
              </a:spcAft>
            </a:pPr>
            <a:r>
              <a:rPr lang="en-GB" altLang="ja-JP" sz="1350" dirty="0">
                <a:solidFill>
                  <a:srgbClr val="002060"/>
                </a:solidFill>
                <a:ea typeface="Times New Roman" pitchFamily="18" charset="0"/>
                <a:cs typeface="Times New Roman" pitchFamily="18" charset="0"/>
              </a:rPr>
              <a:t>A </a:t>
            </a:r>
            <a:r>
              <a:rPr lang="en-GB" altLang="ja-JP" sz="1350" b="1" dirty="0">
                <a:solidFill>
                  <a:srgbClr val="002060"/>
                </a:solidFill>
                <a:ea typeface="Times New Roman" pitchFamily="18" charset="0"/>
                <a:cs typeface="Times New Roman" pitchFamily="18" charset="0"/>
              </a:rPr>
              <a:t>community</a:t>
            </a:r>
            <a:r>
              <a:rPr lang="en-GB" altLang="ja-JP" sz="1350" dirty="0">
                <a:solidFill>
                  <a:srgbClr val="002060"/>
                </a:solidFill>
                <a:ea typeface="Times New Roman" pitchFamily="18" charset="0"/>
                <a:cs typeface="Times New Roman" pitchFamily="18" charset="0"/>
              </a:rPr>
              <a:t> of learners, believers and friends</a:t>
            </a:r>
            <a:endParaRPr lang="en-GB" altLang="ja-JP" sz="2700" dirty="0">
              <a:solidFill>
                <a:srgbClr val="002060"/>
              </a:solidFill>
              <a:latin typeface="Arial" pitchFamily="34" charset="0"/>
              <a:cs typeface="Arial" pitchFamily="34"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070675" y="3598409"/>
            <a:ext cx="1258786" cy="1745116"/>
          </a:xfrm>
          <a:prstGeom prst="rect">
            <a:avLst/>
          </a:prstGeom>
        </p:spPr>
      </p:pic>
      <p:sp>
        <p:nvSpPr>
          <p:cNvPr id="3" name="TextBox 2"/>
          <p:cNvSpPr txBox="1"/>
          <p:nvPr/>
        </p:nvSpPr>
        <p:spPr>
          <a:xfrm>
            <a:off x="409522" y="500649"/>
            <a:ext cx="4056017" cy="3970318"/>
          </a:xfrm>
          <a:prstGeom prst="rect">
            <a:avLst/>
          </a:prstGeom>
          <a:noFill/>
        </p:spPr>
        <p:txBody>
          <a:bodyPr wrap="square" rtlCol="0" anchor="t">
            <a:spAutoFit/>
          </a:bodyPr>
          <a:lstStyle/>
          <a:p>
            <a:pPr algn="ctr"/>
            <a:r>
              <a:rPr lang="en-GB" sz="3600" b="1" dirty="0" smtClean="0">
                <a:solidFill>
                  <a:srgbClr val="002060"/>
                </a:solidFill>
                <a:cs typeface="Calibri"/>
              </a:rPr>
              <a:t>Geography</a:t>
            </a:r>
          </a:p>
          <a:p>
            <a:pPr algn="ctr"/>
            <a:r>
              <a:rPr lang="en-GB" sz="3600" b="1" dirty="0" smtClean="0">
                <a:solidFill>
                  <a:srgbClr val="002060"/>
                </a:solidFill>
                <a:cs typeface="Calibri"/>
              </a:rPr>
              <a:t>Learning at home </a:t>
            </a:r>
          </a:p>
          <a:p>
            <a:pPr algn="ctr"/>
            <a:endParaRPr lang="en-GB" sz="3600" b="1" dirty="0">
              <a:solidFill>
                <a:srgbClr val="002060"/>
              </a:solidFill>
              <a:cs typeface="Calibri"/>
            </a:endParaRPr>
          </a:p>
          <a:p>
            <a:pPr algn="ctr"/>
            <a:r>
              <a:rPr lang="en-GB" sz="3600" b="1" dirty="0" smtClean="0">
                <a:solidFill>
                  <a:srgbClr val="002060"/>
                </a:solidFill>
                <a:cs typeface="Calibri"/>
              </a:rPr>
              <a:t>Year 8</a:t>
            </a:r>
          </a:p>
          <a:p>
            <a:pPr algn="ctr"/>
            <a:r>
              <a:rPr lang="en-GB" sz="3600" b="1" dirty="0" smtClean="0">
                <a:solidFill>
                  <a:srgbClr val="002060"/>
                </a:solidFill>
                <a:cs typeface="Calibri"/>
              </a:rPr>
              <a:t>Natural Hazard</a:t>
            </a:r>
          </a:p>
          <a:p>
            <a:pPr algn="ctr"/>
            <a:r>
              <a:rPr lang="en-GB" sz="3600" b="1" dirty="0" smtClean="0">
                <a:solidFill>
                  <a:srgbClr val="002060"/>
                </a:solidFill>
                <a:cs typeface="Calibri"/>
              </a:rPr>
              <a:t>Revision information booklet </a:t>
            </a:r>
            <a:endParaRPr lang="en-GB" sz="3600" b="1" dirty="0">
              <a:solidFill>
                <a:srgbClr val="002060"/>
              </a:solidFill>
              <a:cs typeface="Calibri"/>
            </a:endParaRPr>
          </a:p>
        </p:txBody>
      </p:sp>
      <p:pic>
        <p:nvPicPr>
          <p:cNvPr id="2" name="Picture 1"/>
          <p:cNvPicPr>
            <a:picLocks noChangeAspect="1"/>
          </p:cNvPicPr>
          <p:nvPr/>
        </p:nvPicPr>
        <p:blipFill>
          <a:blip r:embed="rId3">
            <a:clrChange>
              <a:clrFrom>
                <a:srgbClr val="000000"/>
              </a:clrFrom>
              <a:clrTo>
                <a:srgbClr val="000000">
                  <a:alpha val="0"/>
                </a:srgbClr>
              </a:clrTo>
            </a:clrChange>
          </a:blip>
          <a:stretch>
            <a:fillRect/>
          </a:stretch>
        </p:blipFill>
        <p:spPr>
          <a:xfrm>
            <a:off x="819150" y="4470967"/>
            <a:ext cx="3262047" cy="3248998"/>
          </a:xfrm>
          <a:prstGeom prst="rect">
            <a:avLst/>
          </a:prstGeom>
        </p:spPr>
      </p:pic>
    </p:spTree>
    <p:extLst>
      <p:ext uri="{BB962C8B-B14F-4D97-AF65-F5344CB8AC3E}">
        <p14:creationId xmlns:p14="http://schemas.microsoft.com/office/powerpoint/2010/main" val="646439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5728"/>
            <a:ext cx="609468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124128" y="65727"/>
            <a:ext cx="4745593" cy="461665"/>
          </a:xfrm>
          <a:prstGeom prst="rect">
            <a:avLst/>
          </a:prstGeom>
          <a:noFill/>
        </p:spPr>
        <p:txBody>
          <a:bodyPr wrap="none" rtlCol="0">
            <a:spAutoFit/>
          </a:bodyPr>
          <a:lstStyle/>
          <a:p>
            <a:pPr algn="ctr"/>
            <a:r>
              <a:rPr lang="en-GB" sz="2400" b="1" dirty="0">
                <a:solidFill>
                  <a:schemeClr val="bg1"/>
                </a:solidFill>
              </a:rPr>
              <a:t>Case Study: Haiti Earthquake (</a:t>
            </a:r>
            <a:r>
              <a:rPr lang="en-GB" sz="2400" b="1" dirty="0" smtClean="0">
                <a:solidFill>
                  <a:schemeClr val="bg1"/>
                </a:solidFill>
              </a:rPr>
              <a:t>2010)</a:t>
            </a:r>
            <a:endParaRPr lang="en-GB" sz="2400" b="1" dirty="0">
              <a:solidFill>
                <a:schemeClr val="bg1"/>
              </a:solidFill>
            </a:endParaRPr>
          </a:p>
        </p:txBody>
      </p:sp>
      <p:sp>
        <p:nvSpPr>
          <p:cNvPr id="2" name="Oval 1"/>
          <p:cNvSpPr/>
          <p:nvPr/>
        </p:nvSpPr>
        <p:spPr>
          <a:xfrm>
            <a:off x="2730147" y="1963715"/>
            <a:ext cx="1533525" cy="77152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100" b="1" dirty="0" smtClean="0"/>
              <a:t>Impacts</a:t>
            </a:r>
            <a:endParaRPr lang="en-GB" sz="1100" b="1" dirty="0"/>
          </a:p>
        </p:txBody>
      </p:sp>
      <p:sp>
        <p:nvSpPr>
          <p:cNvPr id="3" name="TextBox 2"/>
          <p:cNvSpPr txBox="1"/>
          <p:nvPr/>
        </p:nvSpPr>
        <p:spPr>
          <a:xfrm>
            <a:off x="2914749" y="858703"/>
            <a:ext cx="1165287" cy="769441"/>
          </a:xfrm>
          <a:prstGeom prst="rect">
            <a:avLst/>
          </a:prstGeom>
          <a:noFill/>
        </p:spPr>
        <p:txBody>
          <a:bodyPr wrap="square" rtlCol="0">
            <a:spAutoFit/>
          </a:bodyPr>
          <a:lstStyle/>
          <a:p>
            <a:pPr algn="ctr"/>
            <a:r>
              <a:rPr lang="en-GB" sz="1100" dirty="0" smtClean="0"/>
              <a:t>Estimated at 316,000 deaths and 300,000 injured</a:t>
            </a:r>
            <a:endParaRPr lang="en-GB" sz="1100" dirty="0"/>
          </a:p>
        </p:txBody>
      </p:sp>
      <p:sp>
        <p:nvSpPr>
          <p:cNvPr id="21" name="TextBox 20"/>
          <p:cNvSpPr txBox="1"/>
          <p:nvPr/>
        </p:nvSpPr>
        <p:spPr>
          <a:xfrm>
            <a:off x="2157677" y="3274102"/>
            <a:ext cx="2678461" cy="430887"/>
          </a:xfrm>
          <a:prstGeom prst="rect">
            <a:avLst/>
          </a:prstGeom>
          <a:noFill/>
        </p:spPr>
        <p:txBody>
          <a:bodyPr wrap="square" rtlCol="0">
            <a:spAutoFit/>
          </a:bodyPr>
          <a:lstStyle/>
          <a:p>
            <a:pPr algn="ctr"/>
            <a:r>
              <a:rPr lang="en-GB" sz="1100" dirty="0" smtClean="0"/>
              <a:t>5,000 schools were damaged or destroyed including 3 universities collapsed</a:t>
            </a:r>
            <a:endParaRPr lang="en-GB" sz="1100" dirty="0"/>
          </a:p>
        </p:txBody>
      </p:sp>
      <p:sp>
        <p:nvSpPr>
          <p:cNvPr id="22" name="TextBox 21"/>
          <p:cNvSpPr txBox="1"/>
          <p:nvPr/>
        </p:nvSpPr>
        <p:spPr>
          <a:xfrm>
            <a:off x="4976373" y="2055801"/>
            <a:ext cx="1855554" cy="430887"/>
          </a:xfrm>
          <a:prstGeom prst="rect">
            <a:avLst/>
          </a:prstGeom>
          <a:noFill/>
        </p:spPr>
        <p:txBody>
          <a:bodyPr wrap="square" rtlCol="0">
            <a:spAutoFit/>
          </a:bodyPr>
          <a:lstStyle/>
          <a:p>
            <a:pPr algn="ctr"/>
            <a:r>
              <a:rPr lang="en-GB" sz="1100" dirty="0" smtClean="0"/>
              <a:t>One prison collapsed, 4,000 inmates escaped</a:t>
            </a:r>
            <a:endParaRPr lang="en-GB" sz="1100" dirty="0"/>
          </a:p>
        </p:txBody>
      </p:sp>
      <p:sp>
        <p:nvSpPr>
          <p:cNvPr id="23" name="TextBox 22"/>
          <p:cNvSpPr txBox="1"/>
          <p:nvPr/>
        </p:nvSpPr>
        <p:spPr>
          <a:xfrm>
            <a:off x="59001" y="2130191"/>
            <a:ext cx="1855554" cy="430887"/>
          </a:xfrm>
          <a:prstGeom prst="rect">
            <a:avLst/>
          </a:prstGeom>
          <a:noFill/>
        </p:spPr>
        <p:txBody>
          <a:bodyPr wrap="square" rtlCol="0">
            <a:spAutoFit/>
          </a:bodyPr>
          <a:lstStyle/>
          <a:p>
            <a:pPr algn="ctr"/>
            <a:r>
              <a:rPr lang="en-GB" sz="1100" dirty="0" smtClean="0"/>
              <a:t>8 hospitals collapsed or were damaged</a:t>
            </a:r>
            <a:endParaRPr lang="en-GB" sz="1100" dirty="0"/>
          </a:p>
        </p:txBody>
      </p:sp>
      <p:sp>
        <p:nvSpPr>
          <p:cNvPr id="24" name="TextBox 23"/>
          <p:cNvSpPr txBox="1"/>
          <p:nvPr/>
        </p:nvSpPr>
        <p:spPr>
          <a:xfrm>
            <a:off x="4039092" y="993966"/>
            <a:ext cx="2465153" cy="430887"/>
          </a:xfrm>
          <a:prstGeom prst="rect">
            <a:avLst/>
          </a:prstGeom>
          <a:noFill/>
        </p:spPr>
        <p:txBody>
          <a:bodyPr wrap="square" rtlCol="0">
            <a:spAutoFit/>
          </a:bodyPr>
          <a:lstStyle/>
          <a:p>
            <a:pPr algn="ctr"/>
            <a:r>
              <a:rPr lang="en-GB" sz="1100" dirty="0" smtClean="0"/>
              <a:t>Airport control tower collapsed so no flights could go</a:t>
            </a:r>
            <a:endParaRPr lang="en-GB" sz="1100" dirty="0"/>
          </a:p>
        </p:txBody>
      </p:sp>
      <p:sp>
        <p:nvSpPr>
          <p:cNvPr id="25" name="TextBox 24"/>
          <p:cNvSpPr txBox="1"/>
          <p:nvPr/>
        </p:nvSpPr>
        <p:spPr>
          <a:xfrm>
            <a:off x="4382218" y="3044550"/>
            <a:ext cx="2247068" cy="430887"/>
          </a:xfrm>
          <a:prstGeom prst="rect">
            <a:avLst/>
          </a:prstGeom>
          <a:noFill/>
        </p:spPr>
        <p:txBody>
          <a:bodyPr wrap="square" rtlCol="0">
            <a:spAutoFit/>
          </a:bodyPr>
          <a:lstStyle/>
          <a:p>
            <a:pPr algn="ctr"/>
            <a:r>
              <a:rPr lang="en-GB" sz="1100" dirty="0" smtClean="0"/>
              <a:t>19 million m</a:t>
            </a:r>
            <a:r>
              <a:rPr lang="en-GB" sz="1100" baseline="30000" dirty="0"/>
              <a:t>3</a:t>
            </a:r>
            <a:r>
              <a:rPr lang="en-GB" sz="1100" dirty="0" smtClean="0"/>
              <a:t> of rubble and debris were created </a:t>
            </a:r>
          </a:p>
        </p:txBody>
      </p:sp>
      <p:sp>
        <p:nvSpPr>
          <p:cNvPr id="26" name="TextBox 25"/>
          <p:cNvSpPr txBox="1"/>
          <p:nvPr/>
        </p:nvSpPr>
        <p:spPr>
          <a:xfrm>
            <a:off x="166011" y="1566076"/>
            <a:ext cx="2026539" cy="600164"/>
          </a:xfrm>
          <a:prstGeom prst="rect">
            <a:avLst/>
          </a:prstGeom>
          <a:noFill/>
        </p:spPr>
        <p:txBody>
          <a:bodyPr wrap="square" rtlCol="0">
            <a:spAutoFit/>
          </a:bodyPr>
          <a:lstStyle/>
          <a:p>
            <a:pPr algn="ctr"/>
            <a:r>
              <a:rPr lang="en-GB" sz="1100" dirty="0" smtClean="0"/>
              <a:t>3 million were impacted by the earthquake, 1.5m were made homeless</a:t>
            </a:r>
            <a:endParaRPr lang="en-GB" sz="1100" dirty="0"/>
          </a:p>
        </p:txBody>
      </p:sp>
      <p:sp>
        <p:nvSpPr>
          <p:cNvPr id="27" name="TextBox 26"/>
          <p:cNvSpPr txBox="1"/>
          <p:nvPr/>
        </p:nvSpPr>
        <p:spPr>
          <a:xfrm>
            <a:off x="735223" y="2945440"/>
            <a:ext cx="2108886" cy="430887"/>
          </a:xfrm>
          <a:prstGeom prst="rect">
            <a:avLst/>
          </a:prstGeom>
          <a:noFill/>
        </p:spPr>
        <p:txBody>
          <a:bodyPr wrap="square" rtlCol="0">
            <a:spAutoFit/>
          </a:bodyPr>
          <a:lstStyle/>
          <a:p>
            <a:pPr algn="ctr"/>
            <a:r>
              <a:rPr lang="en-GB" sz="1100" dirty="0" smtClean="0"/>
              <a:t>8 hospitals collapses or were damaged</a:t>
            </a:r>
            <a:endParaRPr lang="en-GB" sz="1100" dirty="0"/>
          </a:p>
        </p:txBody>
      </p:sp>
      <p:cxnSp>
        <p:nvCxnSpPr>
          <p:cNvPr id="8" name="Straight Arrow Connector 7"/>
          <p:cNvCxnSpPr>
            <a:stCxn id="2" idx="0"/>
            <a:endCxn id="3" idx="2"/>
          </p:cNvCxnSpPr>
          <p:nvPr/>
        </p:nvCxnSpPr>
        <p:spPr>
          <a:xfrm flipV="1">
            <a:off x="3496910" y="1628144"/>
            <a:ext cx="483" cy="335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 idx="7"/>
          </p:cNvCxnSpPr>
          <p:nvPr/>
        </p:nvCxnSpPr>
        <p:spPr>
          <a:xfrm flipV="1">
            <a:off x="4039092" y="1417908"/>
            <a:ext cx="580930" cy="658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 idx="6"/>
            <a:endCxn id="22" idx="1"/>
          </p:cNvCxnSpPr>
          <p:nvPr/>
        </p:nvCxnSpPr>
        <p:spPr>
          <a:xfrm flipV="1">
            <a:off x="4263672" y="2349477"/>
            <a:ext cx="71270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 idx="5"/>
          </p:cNvCxnSpPr>
          <p:nvPr/>
        </p:nvCxnSpPr>
        <p:spPr>
          <a:xfrm>
            <a:off x="4039092" y="2622253"/>
            <a:ext cx="580930" cy="448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 idx="4"/>
            <a:endCxn id="21" idx="0"/>
          </p:cNvCxnSpPr>
          <p:nvPr/>
        </p:nvCxnSpPr>
        <p:spPr>
          <a:xfrm flipH="1">
            <a:off x="3496908" y="2735240"/>
            <a:ext cx="2" cy="538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 idx="1"/>
            <a:endCxn id="26" idx="3"/>
          </p:cNvCxnSpPr>
          <p:nvPr/>
        </p:nvCxnSpPr>
        <p:spPr>
          <a:xfrm flipH="1" flipV="1">
            <a:off x="2224372" y="1853074"/>
            <a:ext cx="730355" cy="223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 idx="2"/>
            <a:endCxn id="23" idx="3"/>
          </p:cNvCxnSpPr>
          <p:nvPr/>
        </p:nvCxnSpPr>
        <p:spPr>
          <a:xfrm flipH="1" flipV="1">
            <a:off x="1914555" y="2345635"/>
            <a:ext cx="815592" cy="3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 idx="3"/>
            <a:endCxn id="27" idx="3"/>
          </p:cNvCxnSpPr>
          <p:nvPr/>
        </p:nvCxnSpPr>
        <p:spPr>
          <a:xfrm flipH="1">
            <a:off x="2627046" y="2622253"/>
            <a:ext cx="327681" cy="366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5333493"/>
              </p:ext>
            </p:extLst>
          </p:nvPr>
        </p:nvGraphicFramePr>
        <p:xfrm>
          <a:off x="48018" y="3760690"/>
          <a:ext cx="6779902" cy="2656840"/>
        </p:xfrm>
        <a:graphic>
          <a:graphicData uri="http://schemas.openxmlformats.org/drawingml/2006/table">
            <a:tbl>
              <a:tblPr firstRow="1" bandRow="1">
                <a:tableStyleId>{93296810-A885-4BE3-A3E7-6D5BEEA58F35}</a:tableStyleId>
              </a:tblPr>
              <a:tblGrid>
                <a:gridCol w="3389951">
                  <a:extLst>
                    <a:ext uri="{9D8B030D-6E8A-4147-A177-3AD203B41FA5}">
                      <a16:colId xmlns="" xmlns:a16="http://schemas.microsoft.com/office/drawing/2014/main" val="482258998"/>
                    </a:ext>
                  </a:extLst>
                </a:gridCol>
                <a:gridCol w="3389951">
                  <a:extLst>
                    <a:ext uri="{9D8B030D-6E8A-4147-A177-3AD203B41FA5}">
                      <a16:colId xmlns="" xmlns:a16="http://schemas.microsoft.com/office/drawing/2014/main" val="2221083163"/>
                    </a:ext>
                  </a:extLst>
                </a:gridCol>
              </a:tblGrid>
              <a:tr h="370840">
                <a:tc>
                  <a:txBody>
                    <a:bodyPr/>
                    <a:lstStyle/>
                    <a:p>
                      <a:pPr algn="ctr"/>
                      <a:r>
                        <a:rPr lang="en-GB" sz="1300" dirty="0" smtClean="0"/>
                        <a:t>Short-term Relief</a:t>
                      </a:r>
                      <a:endParaRPr lang="en-GB" sz="1300" dirty="0"/>
                    </a:p>
                  </a:txBody>
                  <a:tcPr anchor="ctr"/>
                </a:tc>
                <a:tc>
                  <a:txBody>
                    <a:bodyPr/>
                    <a:lstStyle/>
                    <a:p>
                      <a:pPr algn="ctr"/>
                      <a:r>
                        <a:rPr lang="en-GB" sz="1300" dirty="0" smtClean="0"/>
                        <a:t>Long-term Relief</a:t>
                      </a:r>
                      <a:endParaRPr lang="en-GB" sz="1300" dirty="0"/>
                    </a:p>
                  </a:txBody>
                  <a:tcPr anchor="ctr"/>
                </a:tc>
                <a:extLst>
                  <a:ext uri="{0D108BD9-81ED-4DB2-BD59-A6C34878D82A}">
                    <a16:rowId xmlns="" xmlns:a16="http://schemas.microsoft.com/office/drawing/2014/main" val="3333765779"/>
                  </a:ext>
                </a:extLst>
              </a:tr>
              <a:tr h="370840">
                <a:tc>
                  <a:txBody>
                    <a:bodyPr/>
                    <a:lstStyle/>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Many countries sent search and rescue teams to help search for survivors</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Food,</a:t>
                      </a:r>
                      <a:r>
                        <a:rPr lang="en-GB" sz="1200" baseline="0" dirty="0" smtClean="0"/>
                        <a:t> water, medical supplies were sent from the US and Dominican Republic</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t>US engineers and divers cleared the port so aid could be unloaded</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t>UN and US troops provided security when distributing the aid</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t>The UK raised £100 million, this provided emergency shelters, medication, bottled water and purification tablets and sanitation</a:t>
                      </a:r>
                      <a:endParaRPr lang="en-GB" sz="1200" dirty="0"/>
                    </a:p>
                  </a:txBody>
                  <a:tcPr/>
                </a:tc>
                <a:tc>
                  <a:txBody>
                    <a:bodyPr/>
                    <a:lstStyle/>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The Government</a:t>
                      </a:r>
                      <a:r>
                        <a:rPr lang="en-GB" sz="1200" baseline="0" dirty="0" smtClean="0"/>
                        <a:t> moved 235,000 people from </a:t>
                      </a:r>
                      <a:r>
                        <a:rPr lang="en-GB" sz="1200" baseline="0" dirty="0" err="1" smtClean="0"/>
                        <a:t>Port-au-prince</a:t>
                      </a:r>
                      <a:r>
                        <a:rPr lang="en-GB" sz="1200" baseline="0" dirty="0" smtClean="0"/>
                        <a:t> to less damaged cities</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t>Three quarters of the damaged buildings were inspected and repaired</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t>200,000 people were paid or received food for public work such as clearing away the rubble</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t>Money was given by individuals and governments around the world (included €300 million Euros from the EU, $100 million from the USA, £20 million from the UK: The World Bank also cancelled Haiti’s debt repayments for 5 years</a:t>
                      </a:r>
                      <a:endParaRPr lang="en-GB" sz="1200" dirty="0"/>
                    </a:p>
                  </a:txBody>
                  <a:tcPr/>
                </a:tc>
                <a:extLst>
                  <a:ext uri="{0D108BD9-81ED-4DB2-BD59-A6C34878D82A}">
                    <a16:rowId xmlns="" xmlns:a16="http://schemas.microsoft.com/office/drawing/2014/main" val="753531588"/>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584137817"/>
              </p:ext>
            </p:extLst>
          </p:nvPr>
        </p:nvGraphicFramePr>
        <p:xfrm>
          <a:off x="59000" y="6512321"/>
          <a:ext cx="3336624" cy="1742440"/>
        </p:xfrm>
        <a:graphic>
          <a:graphicData uri="http://schemas.openxmlformats.org/drawingml/2006/table">
            <a:tbl>
              <a:tblPr firstRow="1" bandRow="1">
                <a:tableStyleId>{00A15C55-8517-42AA-B614-E9B94910E393}</a:tableStyleId>
              </a:tblPr>
              <a:tblGrid>
                <a:gridCol w="3336624">
                  <a:extLst>
                    <a:ext uri="{9D8B030D-6E8A-4147-A177-3AD203B41FA5}">
                      <a16:colId xmlns="" xmlns:a16="http://schemas.microsoft.com/office/drawing/2014/main" val="2181488980"/>
                    </a:ext>
                  </a:extLst>
                </a:gridCol>
              </a:tblGrid>
              <a:tr h="370840">
                <a:tc>
                  <a:txBody>
                    <a:bodyPr/>
                    <a:lstStyle/>
                    <a:p>
                      <a:pPr algn="ctr"/>
                      <a:r>
                        <a:rPr lang="en-GB" sz="1300" dirty="0" smtClean="0"/>
                        <a:t>Reducing the impact</a:t>
                      </a:r>
                      <a:endParaRPr lang="en-GB" sz="1300" dirty="0"/>
                    </a:p>
                  </a:txBody>
                  <a:tcPr anchor="ctr"/>
                </a:tc>
                <a:extLst>
                  <a:ext uri="{0D108BD9-81ED-4DB2-BD59-A6C34878D82A}">
                    <a16:rowId xmlns="" xmlns:a16="http://schemas.microsoft.com/office/drawing/2014/main" val="3333765779"/>
                  </a:ext>
                </a:extLst>
              </a:tr>
              <a:tr h="370840">
                <a:tc>
                  <a:txBody>
                    <a:bodyPr/>
                    <a:lstStyle/>
                    <a:p>
                      <a:pPr marL="0" indent="0">
                        <a:buFont typeface="Arial" panose="020B0604020202020204" pitchFamily="34" charset="0"/>
                        <a:buNone/>
                      </a:pPr>
                      <a:r>
                        <a:rPr lang="en-GB" sz="1200" baseline="0" dirty="0" smtClean="0"/>
                        <a:t>On rebuilding Haiti, the government want to rebuild buildings with more technical designs to withstand future earthquakes.</a:t>
                      </a:r>
                    </a:p>
                    <a:p>
                      <a:pPr marL="0" indent="0">
                        <a:buFont typeface="Arial" panose="020B0604020202020204" pitchFamily="34" charset="0"/>
                        <a:buNone/>
                      </a:pPr>
                      <a:r>
                        <a:rPr lang="en-GB" sz="1200" baseline="0" dirty="0" smtClean="0"/>
                        <a:t>A new building code will be priority as well as getting people out of high density slum housing into more stable housing off hillsides.</a:t>
                      </a:r>
                    </a:p>
                    <a:p>
                      <a:pPr marL="0" indent="0">
                        <a:buFont typeface="Arial" panose="020B0604020202020204" pitchFamily="34" charset="0"/>
                        <a:buNone/>
                      </a:pPr>
                      <a:endParaRPr lang="en-GB" sz="1200" baseline="0" dirty="0" smtClean="0"/>
                    </a:p>
                  </a:txBody>
                  <a:tcPr/>
                </a:tc>
                <a:extLst>
                  <a:ext uri="{0D108BD9-81ED-4DB2-BD59-A6C34878D82A}">
                    <a16:rowId xmlns="" xmlns:a16="http://schemas.microsoft.com/office/drawing/2014/main" val="753531588"/>
                  </a:ext>
                </a:extLst>
              </a:tr>
            </a:tbl>
          </a:graphicData>
        </a:graphic>
      </p:graphicFrame>
      <p:sp>
        <p:nvSpPr>
          <p:cNvPr id="11" name="TextBox 10"/>
          <p:cNvSpPr txBox="1"/>
          <p:nvPr/>
        </p:nvSpPr>
        <p:spPr>
          <a:xfrm>
            <a:off x="59000" y="595632"/>
            <a:ext cx="2814805"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dirty="0" smtClean="0"/>
              <a:t>At 4.53pm on 12</a:t>
            </a:r>
            <a:r>
              <a:rPr lang="en-GB" sz="1100" baseline="30000" dirty="0" smtClean="0"/>
              <a:t>th</a:t>
            </a:r>
            <a:r>
              <a:rPr lang="en-GB" sz="1100" dirty="0" smtClean="0"/>
              <a:t> January 2010 an earthquake (magnitude of 7) stuck Haiti. It occurred along a conservative plate boundary</a:t>
            </a:r>
            <a:endParaRPr lang="en-GB" sz="1100" dirty="0"/>
          </a:p>
        </p:txBody>
      </p:sp>
      <p:sp>
        <p:nvSpPr>
          <p:cNvPr id="30" name="TextBox 29"/>
          <p:cNvSpPr txBox="1"/>
          <p:nvPr/>
        </p:nvSpPr>
        <p:spPr>
          <a:xfrm>
            <a:off x="4912729" y="1478076"/>
            <a:ext cx="1855554" cy="600164"/>
          </a:xfrm>
          <a:prstGeom prst="rect">
            <a:avLst/>
          </a:prstGeom>
          <a:noFill/>
        </p:spPr>
        <p:txBody>
          <a:bodyPr wrap="square" rtlCol="0">
            <a:spAutoFit/>
          </a:bodyPr>
          <a:lstStyle/>
          <a:p>
            <a:pPr algn="ctr"/>
            <a:r>
              <a:rPr lang="en-GB" sz="1100" dirty="0" smtClean="0"/>
              <a:t>Electric, water, sanitation and communications were badly disrupted or destroyed</a:t>
            </a:r>
            <a:endParaRPr lang="en-GB" sz="1100" dirty="0"/>
          </a:p>
        </p:txBody>
      </p:sp>
      <p:cxnSp>
        <p:nvCxnSpPr>
          <p:cNvPr id="32" name="Straight Arrow Connector 31"/>
          <p:cNvCxnSpPr>
            <a:endCxn id="30" idx="1"/>
          </p:cNvCxnSpPr>
          <p:nvPr/>
        </p:nvCxnSpPr>
        <p:spPr>
          <a:xfrm flipV="1">
            <a:off x="4191790" y="1778158"/>
            <a:ext cx="720939" cy="404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580853" y="2594663"/>
            <a:ext cx="2247068" cy="261610"/>
          </a:xfrm>
          <a:prstGeom prst="rect">
            <a:avLst/>
          </a:prstGeom>
          <a:noFill/>
        </p:spPr>
        <p:txBody>
          <a:bodyPr wrap="square" rtlCol="0">
            <a:spAutoFit/>
          </a:bodyPr>
          <a:lstStyle/>
          <a:p>
            <a:pPr algn="ctr"/>
            <a:r>
              <a:rPr lang="en-GB" sz="1100" dirty="0" smtClean="0"/>
              <a:t>Cholera spread through the camps</a:t>
            </a:r>
          </a:p>
        </p:txBody>
      </p:sp>
      <p:cxnSp>
        <p:nvCxnSpPr>
          <p:cNvPr id="36" name="Straight Arrow Connector 35"/>
          <p:cNvCxnSpPr>
            <a:endCxn id="35" idx="1"/>
          </p:cNvCxnSpPr>
          <p:nvPr/>
        </p:nvCxnSpPr>
        <p:spPr>
          <a:xfrm>
            <a:off x="4191790" y="2528873"/>
            <a:ext cx="389063" cy="196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21425" y="2537184"/>
            <a:ext cx="2108886" cy="430887"/>
          </a:xfrm>
          <a:prstGeom prst="rect">
            <a:avLst/>
          </a:prstGeom>
          <a:noFill/>
        </p:spPr>
        <p:txBody>
          <a:bodyPr wrap="square" rtlCol="0">
            <a:spAutoFit/>
          </a:bodyPr>
          <a:lstStyle/>
          <a:p>
            <a:pPr algn="ctr"/>
            <a:r>
              <a:rPr lang="en-GB" sz="1100" dirty="0" smtClean="0"/>
              <a:t>Factories closed and no tourists economic losses increased</a:t>
            </a:r>
            <a:endParaRPr lang="en-GB" sz="1100" dirty="0"/>
          </a:p>
        </p:txBody>
      </p:sp>
      <p:cxnSp>
        <p:nvCxnSpPr>
          <p:cNvPr id="41" name="Straight Arrow Connector 40"/>
          <p:cNvCxnSpPr>
            <a:endCxn id="39" idx="3"/>
          </p:cNvCxnSpPr>
          <p:nvPr/>
        </p:nvCxnSpPr>
        <p:spPr>
          <a:xfrm flipH="1">
            <a:off x="1987461" y="2528873"/>
            <a:ext cx="815592" cy="223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90540" y="1173995"/>
            <a:ext cx="2529619" cy="430887"/>
          </a:xfrm>
          <a:prstGeom prst="rect">
            <a:avLst/>
          </a:prstGeom>
          <a:noFill/>
        </p:spPr>
        <p:txBody>
          <a:bodyPr wrap="square" rtlCol="0">
            <a:spAutoFit/>
          </a:bodyPr>
          <a:lstStyle/>
          <a:p>
            <a:pPr algn="ctr"/>
            <a:r>
              <a:rPr lang="en-GB" sz="1100" dirty="0" smtClean="0"/>
              <a:t>Looting and crime increased as the government and police collapsed</a:t>
            </a:r>
            <a:endParaRPr lang="en-GB" sz="1100" dirty="0"/>
          </a:p>
        </p:txBody>
      </p:sp>
      <p:cxnSp>
        <p:nvCxnSpPr>
          <p:cNvPr id="45" name="Straight Arrow Connector 44"/>
          <p:cNvCxnSpPr/>
          <p:nvPr/>
        </p:nvCxnSpPr>
        <p:spPr>
          <a:xfrm flipH="1" flipV="1">
            <a:off x="2666503" y="1495847"/>
            <a:ext cx="537700" cy="467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A Port-au-Prince slum lies in ruin (19 January 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6908" y="6512321"/>
            <a:ext cx="3331012" cy="250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49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42" y="2505551"/>
            <a:ext cx="4394463" cy="4619492"/>
          </a:xfrm>
        </p:spPr>
        <p:txBody>
          <a:bodyPr>
            <a:noAutofit/>
          </a:bodyPr>
          <a:lstStyle/>
          <a:p>
            <a:r>
              <a:rPr lang="en-GB" sz="2000" b="1" u="sng" dirty="0">
                <a:latin typeface="Comic Sans MS" panose="030F0702030302020204" pitchFamily="66" charset="0"/>
              </a:rPr>
              <a:t>What is a tropical storm?</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A huge storm that develops in the tropics. USA and Caribbean are hurricanes. South-east Asia are cyclones and Japan and the Philippines are Typhoon. </a:t>
            </a:r>
            <a:br>
              <a:rPr lang="en-GB" sz="2000" dirty="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b="1" u="sng" dirty="0">
                <a:latin typeface="Comic Sans MS" panose="030F0702030302020204" pitchFamily="66" charset="0"/>
              </a:rPr>
              <a:t>Where do tropical storms form?</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Form near the equator. A narrow band between 5-15 degrees north and south of the equator. High temperatures mean oceans are at least 27 degrees. </a:t>
            </a:r>
            <a:br>
              <a:rPr lang="en-GB" sz="2000" dirty="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b="1" u="sng" dirty="0">
                <a:latin typeface="Comic Sans MS" panose="030F0702030302020204" pitchFamily="66" charset="0"/>
              </a:rPr>
              <a:t>How do tropical storms form?</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Hurricanes form over the warm ocean water of the tropics.  At least 27 degrees.  Rapid evaporation of the ocean water occurs creating warm moist air.  The warm moist air rises and more cool air is the drawn in. The rising warm air cools and condenses forming huge storm clouds. These storm clouds will begin to rotate with the spin of the Earth (The Coriolis effect) forming a spinning storm. If there is enough warm water, the cycle will continue and the storm clouds and wind speeds will grow causing a hurricane to form.</a:t>
            </a:r>
            <a:br>
              <a:rPr lang="en-GB" sz="2000" dirty="0">
                <a:latin typeface="Comic Sans MS" panose="030F0702030302020204" pitchFamily="66" charset="0"/>
              </a:rPr>
            </a:br>
            <a:endParaRPr lang="en-GB" sz="20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489588" y="6043056"/>
            <a:ext cx="2190507" cy="2891394"/>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4599820" y="3700380"/>
            <a:ext cx="2080275" cy="2229834"/>
          </a:xfrm>
          <a:prstGeom prst="rect">
            <a:avLst/>
          </a:prstGeom>
        </p:spPr>
      </p:pic>
      <p:sp>
        <p:nvSpPr>
          <p:cNvPr id="6" name="TextBox 5"/>
          <p:cNvSpPr txBox="1"/>
          <p:nvPr/>
        </p:nvSpPr>
        <p:spPr>
          <a:xfrm>
            <a:off x="4517411" y="478995"/>
            <a:ext cx="1902439" cy="310854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800" dirty="0" smtClean="0">
                <a:solidFill>
                  <a:schemeClr val="bg1"/>
                </a:solidFill>
              </a:rPr>
              <a:t>Tropical storms where do they happen and how do they form?</a:t>
            </a:r>
            <a:endParaRPr lang="en-GB" sz="2800" dirty="0">
              <a:solidFill>
                <a:schemeClr val="bg1"/>
              </a:solidFill>
            </a:endParaRPr>
          </a:p>
        </p:txBody>
      </p:sp>
    </p:spTree>
    <p:extLst>
      <p:ext uri="{BB962C8B-B14F-4D97-AF65-F5344CB8AC3E}">
        <p14:creationId xmlns:p14="http://schemas.microsoft.com/office/powerpoint/2010/main" val="3518849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03" y="0"/>
            <a:ext cx="5915025" cy="917697"/>
          </a:xfrm>
        </p:spPr>
        <p:txBody>
          <a:bodyPr>
            <a:normAutofit/>
          </a:bodyPr>
          <a:lstStyle/>
          <a:p>
            <a:pPr algn="ctr"/>
            <a:r>
              <a:rPr lang="en-GB" sz="3323" b="1" u="sng" dirty="0">
                <a:latin typeface="Comic Sans MS" panose="030F0702030302020204" pitchFamily="66" charset="0"/>
              </a:rPr>
              <a:t>Tropical storm case study </a:t>
            </a:r>
          </a:p>
        </p:txBody>
      </p:sp>
      <p:graphicFrame>
        <p:nvGraphicFramePr>
          <p:cNvPr id="4" name="Table 3"/>
          <p:cNvGraphicFramePr>
            <a:graphicFrameLocks noGrp="1"/>
          </p:cNvGraphicFramePr>
          <p:nvPr>
            <p:extLst>
              <p:ext uri="{D42A27DB-BD31-4B8C-83A1-F6EECF244321}">
                <p14:modId xmlns:p14="http://schemas.microsoft.com/office/powerpoint/2010/main" val="3198204997"/>
              </p:ext>
            </p:extLst>
          </p:nvPr>
        </p:nvGraphicFramePr>
        <p:xfrm>
          <a:off x="192771" y="917695"/>
          <a:ext cx="6417579" cy="7788154"/>
        </p:xfrm>
        <a:graphic>
          <a:graphicData uri="http://schemas.openxmlformats.org/drawingml/2006/table">
            <a:tbl>
              <a:tblPr firstRow="1" bandRow="1">
                <a:tableStyleId>{5940675A-B579-460E-94D1-54222C63F5DA}</a:tableStyleId>
              </a:tblPr>
              <a:tblGrid>
                <a:gridCol w="1441841"/>
                <a:gridCol w="4975738"/>
              </a:tblGrid>
              <a:tr h="621676">
                <a:tc>
                  <a:txBody>
                    <a:bodyPr/>
                    <a:lstStyle/>
                    <a:p>
                      <a:pPr algn="ctr"/>
                      <a:r>
                        <a:rPr lang="en-GB" sz="2000" b="1" dirty="0" smtClean="0">
                          <a:latin typeface="Comic Sans MS" panose="030F0702030302020204" pitchFamily="66" charset="0"/>
                        </a:rPr>
                        <a:t>Place</a:t>
                      </a:r>
                      <a:endParaRPr lang="en-GB" sz="2000" b="1" dirty="0">
                        <a:latin typeface="Comic Sans MS" panose="030F0702030302020204" pitchFamily="66" charset="0"/>
                      </a:endParaRPr>
                    </a:p>
                  </a:txBody>
                  <a:tcPr marL="63305" marR="63305" marT="31652" marB="31652">
                    <a:solidFill>
                      <a:schemeClr val="bg1">
                        <a:lumMod val="85000"/>
                      </a:schemeClr>
                    </a:solidFill>
                  </a:tcPr>
                </a:tc>
                <a:tc>
                  <a:txBody>
                    <a:bodyPr/>
                    <a:lstStyle/>
                    <a:p>
                      <a:pPr algn="ctr"/>
                      <a:r>
                        <a:rPr lang="en-GB" sz="3200" b="1" dirty="0" smtClean="0">
                          <a:solidFill>
                            <a:srgbClr val="FF0000"/>
                          </a:solidFill>
                          <a:latin typeface="Comic Sans MS" panose="030F0702030302020204" pitchFamily="66" charset="0"/>
                        </a:rPr>
                        <a:t>Typhoon</a:t>
                      </a:r>
                      <a:r>
                        <a:rPr lang="en-GB" sz="3200" b="1" baseline="0" dirty="0" smtClean="0">
                          <a:solidFill>
                            <a:srgbClr val="FF0000"/>
                          </a:solidFill>
                          <a:latin typeface="Comic Sans MS" panose="030F0702030302020204" pitchFamily="66" charset="0"/>
                        </a:rPr>
                        <a:t> Haiyan 2013</a:t>
                      </a:r>
                      <a:endParaRPr lang="en-GB" sz="3200" b="1" dirty="0">
                        <a:solidFill>
                          <a:srgbClr val="FF0000"/>
                        </a:solidFill>
                        <a:latin typeface="Comic Sans MS" panose="030F0702030302020204" pitchFamily="66" charset="0"/>
                      </a:endParaRPr>
                    </a:p>
                  </a:txBody>
                  <a:tcPr marL="63305" marR="63305" marT="31652" marB="31652"/>
                </a:tc>
              </a:tr>
              <a:tr h="690458">
                <a:tc>
                  <a:txBody>
                    <a:bodyPr/>
                    <a:lstStyle/>
                    <a:p>
                      <a:pPr algn="ctr"/>
                      <a:r>
                        <a:rPr lang="en-GB" sz="2000" b="1" dirty="0" smtClean="0">
                          <a:latin typeface="Comic Sans MS" panose="030F0702030302020204" pitchFamily="66" charset="0"/>
                        </a:rPr>
                        <a:t>Area</a:t>
                      </a:r>
                      <a:r>
                        <a:rPr lang="en-GB" sz="2000" b="1" baseline="0" dirty="0" smtClean="0">
                          <a:latin typeface="Comic Sans MS" panose="030F0702030302020204" pitchFamily="66" charset="0"/>
                        </a:rPr>
                        <a:t> </a:t>
                      </a:r>
                      <a:endParaRPr lang="en-GB" sz="2000" b="1" dirty="0">
                        <a:latin typeface="Comic Sans MS" panose="030F0702030302020204" pitchFamily="66" charset="0"/>
                      </a:endParaRPr>
                    </a:p>
                  </a:txBody>
                  <a:tcPr marL="63305" marR="63305" marT="31652" marB="31652">
                    <a:solidFill>
                      <a:schemeClr val="bg1">
                        <a:lumMod val="85000"/>
                      </a:schemeClr>
                    </a:solidFill>
                  </a:tcPr>
                </a:tc>
                <a:tc>
                  <a:txBody>
                    <a:bodyPr/>
                    <a:lstStyle/>
                    <a:p>
                      <a:pPr algn="ctr"/>
                      <a:r>
                        <a:rPr lang="en-GB" sz="1800" dirty="0" smtClean="0">
                          <a:latin typeface="Comic Sans MS" panose="030F0702030302020204" pitchFamily="66" charset="0"/>
                        </a:rPr>
                        <a:t>Philippines – SE Asia - LIC – low income country</a:t>
                      </a:r>
                      <a:endParaRPr lang="en-GB" sz="1800" dirty="0">
                        <a:latin typeface="Comic Sans MS" panose="030F0702030302020204" pitchFamily="66" charset="0"/>
                      </a:endParaRPr>
                    </a:p>
                  </a:txBody>
                  <a:tcPr marL="63305" marR="63305" marT="31652" marB="31652"/>
                </a:tc>
              </a:tr>
              <a:tr h="1309489">
                <a:tc>
                  <a:txBody>
                    <a:bodyPr/>
                    <a:lstStyle/>
                    <a:p>
                      <a:pPr algn="ctr"/>
                      <a:r>
                        <a:rPr lang="en-GB" sz="2000" b="1" dirty="0" smtClean="0">
                          <a:latin typeface="Comic Sans MS" panose="030F0702030302020204" pitchFamily="66" charset="0"/>
                        </a:rPr>
                        <a:t>Primary effects</a:t>
                      </a:r>
                      <a:endParaRPr lang="en-GB" sz="2000" b="1" dirty="0">
                        <a:latin typeface="Comic Sans MS" panose="030F0702030302020204" pitchFamily="66" charset="0"/>
                      </a:endParaRPr>
                    </a:p>
                  </a:txBody>
                  <a:tcPr marL="63305" marR="63305" marT="31652" marB="31652">
                    <a:solidFill>
                      <a:schemeClr val="bg1">
                        <a:lumMod val="85000"/>
                      </a:schemeClr>
                    </a:solidFill>
                  </a:tcPr>
                </a:tc>
                <a:tc>
                  <a:txBody>
                    <a:bodyPr/>
                    <a:lstStyle/>
                    <a:p>
                      <a:pPr algn="ctr"/>
                      <a:r>
                        <a:rPr lang="en-GB" sz="1800" dirty="0" smtClean="0">
                          <a:latin typeface="Comic Sans MS" panose="030F0702030302020204" pitchFamily="66" charset="0"/>
                        </a:rPr>
                        <a:t>6300 people killed</a:t>
                      </a:r>
                    </a:p>
                    <a:p>
                      <a:pPr algn="ctr"/>
                      <a:r>
                        <a:rPr lang="en-GB" sz="1800" dirty="0" smtClean="0">
                          <a:latin typeface="Comic Sans MS" panose="030F0702030302020204" pitchFamily="66" charset="0"/>
                        </a:rPr>
                        <a:t>600,000 displaced</a:t>
                      </a:r>
                    </a:p>
                    <a:p>
                      <a:pPr algn="ctr"/>
                      <a:r>
                        <a:rPr lang="en-GB" sz="1800" dirty="0" smtClean="0">
                          <a:latin typeface="Comic Sans MS" panose="030F0702030302020204" pitchFamily="66" charset="0"/>
                        </a:rPr>
                        <a:t>90% of the</a:t>
                      </a:r>
                      <a:r>
                        <a:rPr lang="en-GB" sz="1800" baseline="0" dirty="0" smtClean="0">
                          <a:latin typeface="Comic Sans MS" panose="030F0702030302020204" pitchFamily="66" charset="0"/>
                        </a:rPr>
                        <a:t> main city destroyed</a:t>
                      </a:r>
                    </a:p>
                    <a:p>
                      <a:pPr algn="ctr"/>
                      <a:r>
                        <a:rPr lang="en-GB" sz="1800" baseline="0" dirty="0" smtClean="0">
                          <a:latin typeface="Comic Sans MS" panose="030F0702030302020204" pitchFamily="66" charset="0"/>
                        </a:rPr>
                        <a:t>30,000 fishing boats destroyed</a:t>
                      </a:r>
                      <a:endParaRPr lang="en-GB" sz="1800" dirty="0">
                        <a:latin typeface="Comic Sans MS" panose="030F0702030302020204" pitchFamily="66" charset="0"/>
                      </a:endParaRPr>
                    </a:p>
                  </a:txBody>
                  <a:tcPr marL="63305" marR="63305" marT="31652" marB="31652"/>
                </a:tc>
              </a:tr>
              <a:tr h="1619005">
                <a:tc>
                  <a:txBody>
                    <a:bodyPr/>
                    <a:lstStyle/>
                    <a:p>
                      <a:pPr algn="ctr"/>
                      <a:r>
                        <a:rPr lang="en-GB" sz="2000" b="1" dirty="0" smtClean="0">
                          <a:latin typeface="Comic Sans MS" panose="030F0702030302020204" pitchFamily="66" charset="0"/>
                        </a:rPr>
                        <a:t>Secondary effects</a:t>
                      </a:r>
                      <a:endParaRPr lang="en-GB" sz="2000" b="1" dirty="0">
                        <a:latin typeface="Comic Sans MS" panose="030F0702030302020204" pitchFamily="66" charset="0"/>
                      </a:endParaRPr>
                    </a:p>
                  </a:txBody>
                  <a:tcPr marL="63305" marR="63305" marT="31652" marB="31652">
                    <a:solidFill>
                      <a:schemeClr val="bg1">
                        <a:lumMod val="85000"/>
                      </a:schemeClr>
                    </a:solidFill>
                  </a:tcPr>
                </a:tc>
                <a:tc>
                  <a:txBody>
                    <a:bodyPr/>
                    <a:lstStyle/>
                    <a:p>
                      <a:pPr algn="ctr"/>
                      <a:r>
                        <a:rPr lang="en-GB" sz="1800" dirty="0" smtClean="0">
                          <a:latin typeface="Comic Sans MS" panose="030F0702030302020204" pitchFamily="66" charset="0"/>
                        </a:rPr>
                        <a:t>14 million people</a:t>
                      </a:r>
                      <a:r>
                        <a:rPr lang="en-GB" sz="1800" baseline="0" dirty="0" smtClean="0">
                          <a:latin typeface="Comic Sans MS" panose="030F0702030302020204" pitchFamily="66" charset="0"/>
                        </a:rPr>
                        <a:t> homeless and affected</a:t>
                      </a:r>
                    </a:p>
                    <a:p>
                      <a:pPr algn="ctr"/>
                      <a:r>
                        <a:rPr lang="en-GB" sz="1800" baseline="0" dirty="0" smtClean="0">
                          <a:latin typeface="Comic Sans MS" panose="030F0702030302020204" pitchFamily="66" charset="0"/>
                        </a:rPr>
                        <a:t>4 million people lost their jobs and money</a:t>
                      </a:r>
                    </a:p>
                    <a:p>
                      <a:pPr algn="ctr"/>
                      <a:r>
                        <a:rPr lang="en-GB" sz="1800" baseline="0" dirty="0" smtClean="0">
                          <a:latin typeface="Comic Sans MS" panose="030F0702030302020204" pitchFamily="66" charset="0"/>
                        </a:rPr>
                        <a:t>Flooding and landslides cut off power, polluted waters and blocked roads for weeks and months. </a:t>
                      </a:r>
                      <a:endParaRPr lang="en-GB" sz="1800" dirty="0">
                        <a:latin typeface="Comic Sans MS" panose="030F0702030302020204" pitchFamily="66" charset="0"/>
                      </a:endParaRPr>
                    </a:p>
                  </a:txBody>
                  <a:tcPr marL="63305" marR="63305" marT="31652" marB="31652"/>
                </a:tc>
              </a:tr>
              <a:tr h="1619005">
                <a:tc>
                  <a:txBody>
                    <a:bodyPr/>
                    <a:lstStyle/>
                    <a:p>
                      <a:pPr algn="ctr"/>
                      <a:r>
                        <a:rPr lang="en-GB" sz="2000" b="1" dirty="0" smtClean="0">
                          <a:latin typeface="Comic Sans MS" panose="030F0702030302020204" pitchFamily="66" charset="0"/>
                        </a:rPr>
                        <a:t>Immediate responses </a:t>
                      </a:r>
                      <a:endParaRPr lang="en-GB" sz="2000" b="1" dirty="0">
                        <a:latin typeface="Comic Sans MS" panose="030F0702030302020204" pitchFamily="66" charset="0"/>
                      </a:endParaRPr>
                    </a:p>
                  </a:txBody>
                  <a:tcPr marL="63305" marR="63305" marT="31652" marB="31652">
                    <a:solidFill>
                      <a:schemeClr val="bg1">
                        <a:lumMod val="85000"/>
                      </a:schemeClr>
                    </a:solidFill>
                  </a:tcPr>
                </a:tc>
                <a:tc>
                  <a:txBody>
                    <a:bodyPr/>
                    <a:lstStyle/>
                    <a:p>
                      <a:pPr algn="ctr"/>
                      <a:r>
                        <a:rPr lang="en-GB" sz="1800" dirty="0" smtClean="0">
                          <a:latin typeface="Comic Sans MS" panose="030F0702030302020204" pitchFamily="66" charset="0"/>
                        </a:rPr>
                        <a:t>International aid</a:t>
                      </a:r>
                      <a:r>
                        <a:rPr lang="en-GB" sz="1800" baseline="0" dirty="0" smtClean="0">
                          <a:latin typeface="Comic Sans MS" panose="030F0702030302020204" pitchFamily="66" charset="0"/>
                        </a:rPr>
                        <a:t> from the UK and the USA came quickly such as food, water and tents.</a:t>
                      </a:r>
                    </a:p>
                    <a:p>
                      <a:pPr algn="ctr"/>
                      <a:r>
                        <a:rPr lang="en-GB" sz="1800" baseline="0" dirty="0" smtClean="0">
                          <a:latin typeface="Comic Sans MS" panose="030F0702030302020204" pitchFamily="66" charset="0"/>
                        </a:rPr>
                        <a:t>USA aircrafts aided in searching and rescuing people</a:t>
                      </a:r>
                    </a:p>
                    <a:p>
                      <a:pPr algn="ctr"/>
                      <a:r>
                        <a:rPr lang="en-GB" sz="1800" baseline="0" dirty="0" smtClean="0">
                          <a:latin typeface="Comic Sans MS" panose="030F0702030302020204" pitchFamily="66" charset="0"/>
                        </a:rPr>
                        <a:t>French and Belgium field hospitals set up</a:t>
                      </a:r>
                      <a:endParaRPr lang="en-GB" sz="1800" dirty="0">
                        <a:latin typeface="Comic Sans MS" panose="030F0702030302020204" pitchFamily="66" charset="0"/>
                      </a:endParaRPr>
                    </a:p>
                  </a:txBody>
                  <a:tcPr marL="63305" marR="63305" marT="31652" marB="31652"/>
                </a:tc>
              </a:tr>
              <a:tr h="1928521">
                <a:tc>
                  <a:txBody>
                    <a:bodyPr/>
                    <a:lstStyle/>
                    <a:p>
                      <a:pPr algn="ctr"/>
                      <a:r>
                        <a:rPr lang="en-GB" sz="2000" b="1" dirty="0" smtClean="0">
                          <a:latin typeface="Comic Sans MS" panose="030F0702030302020204" pitchFamily="66" charset="0"/>
                        </a:rPr>
                        <a:t>Long term responses </a:t>
                      </a:r>
                      <a:endParaRPr lang="en-GB" sz="2000" b="1" dirty="0">
                        <a:latin typeface="Comic Sans MS" panose="030F0702030302020204" pitchFamily="66" charset="0"/>
                      </a:endParaRPr>
                    </a:p>
                  </a:txBody>
                  <a:tcPr marL="63305" marR="63305" marT="31652" marB="31652">
                    <a:solidFill>
                      <a:schemeClr val="bg1">
                        <a:lumMod val="85000"/>
                      </a:schemeClr>
                    </a:solidFill>
                  </a:tcPr>
                </a:tc>
                <a:tc>
                  <a:txBody>
                    <a:bodyPr/>
                    <a:lstStyle/>
                    <a:p>
                      <a:pPr algn="ctr"/>
                      <a:r>
                        <a:rPr lang="en-GB" sz="1800" dirty="0" smtClean="0">
                          <a:latin typeface="Comic Sans MS" panose="030F0702030302020204" pitchFamily="66" charset="0"/>
                        </a:rPr>
                        <a:t>UN and other countries donated money to help rebuild</a:t>
                      </a:r>
                    </a:p>
                    <a:p>
                      <a:pPr algn="ctr"/>
                      <a:r>
                        <a:rPr lang="en-GB" sz="1800" dirty="0" smtClean="0">
                          <a:latin typeface="Comic Sans MS" panose="030F0702030302020204" pitchFamily="66" charset="0"/>
                        </a:rPr>
                        <a:t>Cash</a:t>
                      </a:r>
                      <a:r>
                        <a:rPr lang="en-GB" sz="1800" baseline="0" dirty="0" smtClean="0">
                          <a:latin typeface="Comic Sans MS" panose="030F0702030302020204" pitchFamily="66" charset="0"/>
                        </a:rPr>
                        <a:t> for work programmes – paid people to help clean up</a:t>
                      </a:r>
                    </a:p>
                    <a:p>
                      <a:pPr algn="ctr"/>
                      <a:r>
                        <a:rPr lang="en-GB" sz="1800" baseline="0" dirty="0" smtClean="0">
                          <a:latin typeface="Comic Sans MS" panose="030F0702030302020204" pitchFamily="66" charset="0"/>
                        </a:rPr>
                        <a:t>Oxfam helped replace fishing boats and create jobs. </a:t>
                      </a:r>
                      <a:endParaRPr lang="en-GB" sz="1800" dirty="0" smtClean="0">
                        <a:latin typeface="Comic Sans MS" panose="030F0702030302020204" pitchFamily="66" charset="0"/>
                      </a:endParaRPr>
                    </a:p>
                  </a:txBody>
                  <a:tcPr marL="63305" marR="63305" marT="31652" marB="31652"/>
                </a:tc>
              </a:tr>
            </a:tbl>
          </a:graphicData>
        </a:graphic>
      </p:graphicFrame>
    </p:spTree>
    <p:extLst>
      <p:ext uri="{BB962C8B-B14F-4D97-AF65-F5344CB8AC3E}">
        <p14:creationId xmlns:p14="http://schemas.microsoft.com/office/powerpoint/2010/main" val="3704880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87" y="223822"/>
            <a:ext cx="6454226" cy="917697"/>
          </a:xfrm>
        </p:spPr>
        <p:txBody>
          <a:bodyPr>
            <a:normAutofit/>
          </a:bodyPr>
          <a:lstStyle/>
          <a:p>
            <a:pPr algn="ctr"/>
            <a:r>
              <a:rPr lang="en-GB" sz="2215" b="1" u="sng" dirty="0">
                <a:latin typeface="Comic Sans MS" panose="030F0702030302020204" pitchFamily="66" charset="0"/>
              </a:rPr>
              <a:t>How can we reduce the effects of tropical storms? </a:t>
            </a:r>
          </a:p>
        </p:txBody>
      </p:sp>
      <p:graphicFrame>
        <p:nvGraphicFramePr>
          <p:cNvPr id="4" name="Table 3"/>
          <p:cNvGraphicFramePr>
            <a:graphicFrameLocks noGrp="1"/>
          </p:cNvGraphicFramePr>
          <p:nvPr>
            <p:extLst>
              <p:ext uri="{D42A27DB-BD31-4B8C-83A1-F6EECF244321}">
                <p14:modId xmlns:p14="http://schemas.microsoft.com/office/powerpoint/2010/main" val="1660171150"/>
              </p:ext>
            </p:extLst>
          </p:nvPr>
        </p:nvGraphicFramePr>
        <p:xfrm>
          <a:off x="241881" y="1141519"/>
          <a:ext cx="6414231" cy="7623211"/>
        </p:xfrm>
        <a:graphic>
          <a:graphicData uri="http://schemas.openxmlformats.org/drawingml/2006/table">
            <a:tbl>
              <a:tblPr firstRow="1" bandRow="1">
                <a:tableStyleId>{5C22544A-7EE6-4342-B048-85BDC9FD1C3A}</a:tableStyleId>
              </a:tblPr>
              <a:tblGrid>
                <a:gridCol w="2138077"/>
                <a:gridCol w="2138077"/>
                <a:gridCol w="2138077"/>
              </a:tblGrid>
              <a:tr h="682604">
                <a:tc>
                  <a:txBody>
                    <a:bodyPr/>
                    <a:lstStyle/>
                    <a:p>
                      <a:pPr algn="ctr"/>
                      <a:r>
                        <a:rPr lang="en-GB" sz="2100" dirty="0" smtClean="0">
                          <a:latin typeface="Comic Sans MS" panose="030F0702030302020204" pitchFamily="66" charset="0"/>
                        </a:rPr>
                        <a:t>Monitoring</a:t>
                      </a:r>
                      <a:r>
                        <a:rPr lang="en-GB" sz="2100" baseline="0" dirty="0" smtClean="0">
                          <a:latin typeface="Comic Sans MS" panose="030F0702030302020204" pitchFamily="66" charset="0"/>
                        </a:rPr>
                        <a:t> and </a:t>
                      </a:r>
                      <a:r>
                        <a:rPr lang="en-GB" sz="2100" dirty="0" smtClean="0">
                          <a:latin typeface="Comic Sans MS" panose="030F0702030302020204" pitchFamily="66" charset="0"/>
                        </a:rPr>
                        <a:t>Prediction </a:t>
                      </a:r>
                      <a:endParaRPr lang="en-GB" sz="2100" dirty="0">
                        <a:latin typeface="Comic Sans MS" panose="030F0702030302020204" pitchFamily="66" charset="0"/>
                      </a:endParaRPr>
                    </a:p>
                  </a:txBody>
                  <a:tcPr marL="63305" marR="63305" marT="31652" marB="31652"/>
                </a:tc>
                <a:tc>
                  <a:txBody>
                    <a:bodyPr/>
                    <a:lstStyle/>
                    <a:p>
                      <a:pPr algn="ctr"/>
                      <a:r>
                        <a:rPr lang="en-GB" sz="2100" dirty="0" smtClean="0">
                          <a:latin typeface="Comic Sans MS" panose="030F0702030302020204" pitchFamily="66" charset="0"/>
                        </a:rPr>
                        <a:t>Protection </a:t>
                      </a:r>
                      <a:endParaRPr lang="en-GB" sz="2100" dirty="0">
                        <a:latin typeface="Comic Sans MS" panose="030F0702030302020204" pitchFamily="66" charset="0"/>
                      </a:endParaRPr>
                    </a:p>
                  </a:txBody>
                  <a:tcPr marL="63305" marR="63305" marT="31652" marB="31652"/>
                </a:tc>
                <a:tc>
                  <a:txBody>
                    <a:bodyPr/>
                    <a:lstStyle/>
                    <a:p>
                      <a:pPr algn="ctr"/>
                      <a:r>
                        <a:rPr lang="en-GB" sz="2100" dirty="0" smtClean="0">
                          <a:latin typeface="Comic Sans MS" panose="030F0702030302020204" pitchFamily="66" charset="0"/>
                        </a:rPr>
                        <a:t>Planning </a:t>
                      </a:r>
                      <a:endParaRPr lang="en-GB" sz="2100" dirty="0">
                        <a:latin typeface="Comic Sans MS" panose="030F0702030302020204" pitchFamily="66" charset="0"/>
                      </a:endParaRPr>
                    </a:p>
                  </a:txBody>
                  <a:tcPr marL="63305" marR="63305" marT="31652" marB="31652"/>
                </a:tc>
              </a:tr>
              <a:tr h="6919827">
                <a:tc>
                  <a:txBody>
                    <a:bodyPr/>
                    <a:lstStyle/>
                    <a:p>
                      <a:r>
                        <a:rPr lang="en-GB" sz="2100" dirty="0" smtClean="0">
                          <a:latin typeface="Comic Sans MS" panose="030F0702030302020204" pitchFamily="66" charset="0"/>
                        </a:rPr>
                        <a:t>Satellite</a:t>
                      </a:r>
                      <a:r>
                        <a:rPr lang="en-GB" sz="2100" baseline="0" dirty="0" smtClean="0">
                          <a:latin typeface="Comic Sans MS" panose="030F0702030302020204" pitchFamily="66" charset="0"/>
                        </a:rPr>
                        <a:t> images monitor ocean conditions and try to predict when and where a hurricane will form.</a:t>
                      </a:r>
                    </a:p>
                    <a:p>
                      <a:endParaRPr lang="en-GB" sz="2100" baseline="0" dirty="0" smtClean="0">
                        <a:latin typeface="Comic Sans MS" panose="030F0702030302020204" pitchFamily="66" charset="0"/>
                      </a:endParaRPr>
                    </a:p>
                    <a:p>
                      <a:r>
                        <a:rPr lang="en-GB" sz="2100" baseline="0" dirty="0" smtClean="0">
                          <a:latin typeface="Comic Sans MS" panose="030F0702030302020204" pitchFamily="66" charset="0"/>
                        </a:rPr>
                        <a:t>Hurricane watch – warns hurricane conditions are likely.</a:t>
                      </a:r>
                    </a:p>
                    <a:p>
                      <a:endParaRPr lang="en-GB" sz="2100" baseline="0" dirty="0" smtClean="0">
                        <a:latin typeface="Comic Sans MS" panose="030F0702030302020204" pitchFamily="66" charset="0"/>
                      </a:endParaRPr>
                    </a:p>
                    <a:p>
                      <a:r>
                        <a:rPr lang="en-GB" sz="2100" baseline="0" dirty="0" smtClean="0">
                          <a:latin typeface="Comic Sans MS" panose="030F0702030302020204" pitchFamily="66" charset="0"/>
                        </a:rPr>
                        <a:t>Hurricane warnings – issued so people can evacuate</a:t>
                      </a:r>
                      <a:endParaRPr lang="en-GB" sz="2100" dirty="0">
                        <a:latin typeface="Comic Sans MS" panose="030F0702030302020204" pitchFamily="66" charset="0"/>
                      </a:endParaRPr>
                    </a:p>
                  </a:txBody>
                  <a:tcPr marL="63305" marR="63305" marT="31652" marB="31652"/>
                </a:tc>
                <a:tc>
                  <a:txBody>
                    <a:bodyPr/>
                    <a:lstStyle/>
                    <a:p>
                      <a:r>
                        <a:rPr lang="en-GB" sz="2100" dirty="0" smtClean="0">
                          <a:latin typeface="Comic Sans MS" panose="030F0702030302020204" pitchFamily="66" charset="0"/>
                        </a:rPr>
                        <a:t>Windows and doors strengthen and reinforced</a:t>
                      </a:r>
                    </a:p>
                    <a:p>
                      <a:endParaRPr lang="en-GB" sz="2100" dirty="0" smtClean="0">
                        <a:latin typeface="Comic Sans MS" panose="030F0702030302020204" pitchFamily="66" charset="0"/>
                      </a:endParaRPr>
                    </a:p>
                    <a:p>
                      <a:r>
                        <a:rPr lang="en-GB" sz="2100" dirty="0" smtClean="0">
                          <a:latin typeface="Comic Sans MS" panose="030F0702030302020204" pitchFamily="66" charset="0"/>
                        </a:rPr>
                        <a:t>Storm</a:t>
                      </a:r>
                      <a:r>
                        <a:rPr lang="en-GB" sz="2100" baseline="0" dirty="0" smtClean="0">
                          <a:latin typeface="Comic Sans MS" panose="030F0702030302020204" pitchFamily="66" charset="0"/>
                        </a:rPr>
                        <a:t> drains to remove flood waters</a:t>
                      </a:r>
                    </a:p>
                    <a:p>
                      <a:endParaRPr lang="en-GB" sz="2100" baseline="0" dirty="0" smtClean="0">
                        <a:latin typeface="Comic Sans MS" panose="030F0702030302020204" pitchFamily="66" charset="0"/>
                      </a:endParaRPr>
                    </a:p>
                    <a:p>
                      <a:r>
                        <a:rPr lang="en-GB" sz="2100" baseline="0" dirty="0" smtClean="0">
                          <a:latin typeface="Comic Sans MS" panose="030F0702030302020204" pitchFamily="66" charset="0"/>
                        </a:rPr>
                        <a:t>Houses built on stilts to reduce flood risk</a:t>
                      </a:r>
                    </a:p>
                    <a:p>
                      <a:endParaRPr lang="en-GB" sz="2100" baseline="0" dirty="0" smtClean="0">
                        <a:latin typeface="Comic Sans MS" panose="030F0702030302020204" pitchFamily="66" charset="0"/>
                      </a:endParaRPr>
                    </a:p>
                    <a:p>
                      <a:r>
                        <a:rPr lang="en-GB" sz="2100" baseline="0" dirty="0" smtClean="0">
                          <a:latin typeface="Comic Sans MS" panose="030F0702030302020204" pitchFamily="66" charset="0"/>
                        </a:rPr>
                        <a:t>Sea walls built to reduce storm surges along the coast </a:t>
                      </a:r>
                      <a:endParaRPr lang="en-GB" sz="2100" dirty="0">
                        <a:latin typeface="Comic Sans MS" panose="030F0702030302020204" pitchFamily="66" charset="0"/>
                      </a:endParaRPr>
                    </a:p>
                  </a:txBody>
                  <a:tcPr marL="63305" marR="63305" marT="31652" marB="31652"/>
                </a:tc>
                <a:tc>
                  <a:txBody>
                    <a:bodyPr/>
                    <a:lstStyle/>
                    <a:p>
                      <a:r>
                        <a:rPr lang="en-GB" sz="2100" dirty="0" smtClean="0">
                          <a:latin typeface="Comic Sans MS" panose="030F0702030302020204" pitchFamily="66" charset="0"/>
                        </a:rPr>
                        <a:t>Raising</a:t>
                      </a:r>
                      <a:r>
                        <a:rPr lang="en-GB" sz="2100" baseline="0" dirty="0" smtClean="0">
                          <a:latin typeface="Comic Sans MS" panose="030F0702030302020204" pitchFamily="66" charset="0"/>
                        </a:rPr>
                        <a:t> community awareness so people know the dangers and how to help save themselves</a:t>
                      </a:r>
                    </a:p>
                    <a:p>
                      <a:endParaRPr lang="en-GB" sz="2100" baseline="0" dirty="0" smtClean="0">
                        <a:latin typeface="Comic Sans MS" panose="030F0702030302020204" pitchFamily="66" charset="0"/>
                      </a:endParaRPr>
                    </a:p>
                    <a:p>
                      <a:r>
                        <a:rPr lang="en-GB" sz="2100" baseline="0" dirty="0" smtClean="0">
                          <a:latin typeface="Comic Sans MS" panose="030F0702030302020204" pitchFamily="66" charset="0"/>
                        </a:rPr>
                        <a:t>Planned evacuation routes and strategies.</a:t>
                      </a:r>
                    </a:p>
                    <a:p>
                      <a:endParaRPr lang="en-GB" sz="2100" baseline="0" dirty="0" smtClean="0">
                        <a:latin typeface="Comic Sans MS" panose="030F0702030302020204" pitchFamily="66" charset="0"/>
                      </a:endParaRPr>
                    </a:p>
                    <a:p>
                      <a:r>
                        <a:rPr lang="en-GB" sz="2100" baseline="0" dirty="0" smtClean="0">
                          <a:latin typeface="Comic Sans MS" panose="030F0702030302020204" pitchFamily="66" charset="0"/>
                        </a:rPr>
                        <a:t>Emergency service plans </a:t>
                      </a:r>
                    </a:p>
                    <a:p>
                      <a:endParaRPr lang="en-GB" sz="2100" baseline="0" dirty="0" smtClean="0">
                        <a:latin typeface="Comic Sans MS" panose="030F0702030302020204" pitchFamily="66" charset="0"/>
                      </a:endParaRPr>
                    </a:p>
                    <a:p>
                      <a:r>
                        <a:rPr lang="en-GB" sz="2100" baseline="0" dirty="0" smtClean="0">
                          <a:latin typeface="Comic Sans MS" panose="030F0702030302020204" pitchFamily="66" charset="0"/>
                        </a:rPr>
                        <a:t>Stocks and supplies ready such as food, water and medicine. </a:t>
                      </a:r>
                      <a:endParaRPr lang="en-GB" sz="2100" dirty="0">
                        <a:latin typeface="Comic Sans MS" panose="030F0702030302020204" pitchFamily="66" charset="0"/>
                      </a:endParaRPr>
                    </a:p>
                  </a:txBody>
                  <a:tcPr marL="63305" marR="63305" marT="31652" marB="31652"/>
                </a:tc>
              </a:tr>
            </a:tbl>
          </a:graphicData>
        </a:graphic>
      </p:graphicFrame>
    </p:spTree>
    <p:extLst>
      <p:ext uri="{BB962C8B-B14F-4D97-AF65-F5344CB8AC3E}">
        <p14:creationId xmlns:p14="http://schemas.microsoft.com/office/powerpoint/2010/main" val="529397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6792" y="57711"/>
            <a:ext cx="417646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595905" y="57711"/>
            <a:ext cx="4137351" cy="461665"/>
          </a:xfrm>
          <a:prstGeom prst="rect">
            <a:avLst/>
          </a:prstGeom>
          <a:noFill/>
        </p:spPr>
        <p:txBody>
          <a:bodyPr wrap="square" rtlCol="0">
            <a:spAutoFit/>
          </a:bodyPr>
          <a:lstStyle/>
          <a:p>
            <a:pPr algn="ctr"/>
            <a:r>
              <a:rPr lang="en-GB" sz="2400" b="1" dirty="0" smtClean="0">
                <a:solidFill>
                  <a:schemeClr val="bg1"/>
                </a:solidFill>
              </a:rPr>
              <a:t>Inside the Earth</a:t>
            </a:r>
            <a:endParaRPr lang="en-GB" sz="2400" b="1" dirty="0">
              <a:solidFill>
                <a:schemeClr val="bg1"/>
              </a:solidFill>
            </a:endParaRPr>
          </a:p>
        </p:txBody>
      </p:sp>
      <p:sp>
        <p:nvSpPr>
          <p:cNvPr id="6" name="TextBox 5"/>
          <p:cNvSpPr txBox="1"/>
          <p:nvPr/>
        </p:nvSpPr>
        <p:spPr>
          <a:xfrm>
            <a:off x="57146" y="557476"/>
            <a:ext cx="675687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600" dirty="0" smtClean="0"/>
              <a:t>The Earth is made up of several layers – the inner and outer </a:t>
            </a:r>
            <a:r>
              <a:rPr lang="en-GB" sz="1600" b="1" dirty="0" smtClean="0"/>
              <a:t>core</a:t>
            </a:r>
            <a:r>
              <a:rPr lang="en-GB" sz="1600" dirty="0" smtClean="0"/>
              <a:t>, the </a:t>
            </a:r>
            <a:r>
              <a:rPr lang="en-GB" sz="1600" b="1" dirty="0" smtClean="0"/>
              <a:t>mantle</a:t>
            </a:r>
            <a:r>
              <a:rPr lang="en-GB" sz="1600" dirty="0" smtClean="0"/>
              <a:t>, and the </a:t>
            </a:r>
            <a:r>
              <a:rPr lang="en-GB" sz="1600" b="1" dirty="0" smtClean="0"/>
              <a:t>crust</a:t>
            </a:r>
            <a:r>
              <a:rPr lang="en-GB" sz="1600" dirty="0" smtClean="0"/>
              <a:t>. They each have different compositions and unique physical properties</a:t>
            </a:r>
            <a:endParaRPr lang="en-GB" sz="1600" dirty="0"/>
          </a:p>
        </p:txBody>
      </p:sp>
      <p:sp>
        <p:nvSpPr>
          <p:cNvPr id="14" name="TextBox 13"/>
          <p:cNvSpPr txBox="1"/>
          <p:nvPr/>
        </p:nvSpPr>
        <p:spPr>
          <a:xfrm>
            <a:off x="53082" y="3845218"/>
            <a:ext cx="3652643" cy="144655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100" b="1" dirty="0" smtClean="0"/>
              <a:t>The Crust:</a:t>
            </a:r>
          </a:p>
          <a:p>
            <a:pPr marL="171450" indent="-171450">
              <a:buFont typeface="Arial" panose="020B0604020202020204" pitchFamily="34" charset="0"/>
              <a:buChar char="•"/>
            </a:pPr>
            <a:r>
              <a:rPr lang="en-GB" sz="1100" dirty="0" smtClean="0"/>
              <a:t>Thinnest layer</a:t>
            </a:r>
          </a:p>
          <a:p>
            <a:pPr marL="171450" indent="-171450">
              <a:buFont typeface="Arial" panose="020B0604020202020204" pitchFamily="34" charset="0"/>
              <a:buChar char="•"/>
            </a:pPr>
            <a:r>
              <a:rPr lang="en-GB" sz="1100" dirty="0" smtClean="0"/>
              <a:t>Two types of crust:</a:t>
            </a:r>
          </a:p>
          <a:p>
            <a:pPr marL="628650" lvl="1" indent="-171450">
              <a:buFont typeface="Arial" panose="020B0604020202020204" pitchFamily="34" charset="0"/>
              <a:buChar char="•"/>
            </a:pPr>
            <a:r>
              <a:rPr lang="en-GB" sz="1100" b="1" dirty="0" smtClean="0"/>
              <a:t>Oceanic</a:t>
            </a:r>
            <a:r>
              <a:rPr lang="en-GB" sz="1100" dirty="0" smtClean="0"/>
              <a:t> (ocean) – thin 5-8km and is denser (heavier) and made of basaltic rock</a:t>
            </a:r>
          </a:p>
          <a:p>
            <a:pPr marL="628650" lvl="1" indent="-171450">
              <a:buFont typeface="Arial" panose="020B0604020202020204" pitchFamily="34" charset="0"/>
              <a:buChar char="•"/>
            </a:pPr>
            <a:r>
              <a:rPr lang="en-GB" sz="1100" b="1" dirty="0" smtClean="0"/>
              <a:t>Continental</a:t>
            </a:r>
            <a:r>
              <a:rPr lang="en-GB" sz="1100" dirty="0" smtClean="0"/>
              <a:t> (land) – 30 – 40km, however thickness varies, lighter as it’s made of granite rock</a:t>
            </a:r>
            <a:endParaRPr lang="en-GB" sz="1100" dirty="0"/>
          </a:p>
        </p:txBody>
      </p:sp>
      <p:sp>
        <p:nvSpPr>
          <p:cNvPr id="15" name="TextBox 14"/>
          <p:cNvSpPr txBox="1"/>
          <p:nvPr/>
        </p:nvSpPr>
        <p:spPr>
          <a:xfrm>
            <a:off x="3814011" y="5360151"/>
            <a:ext cx="3000014" cy="144655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100" b="1" dirty="0" smtClean="0"/>
              <a:t>The Core:</a:t>
            </a:r>
          </a:p>
          <a:p>
            <a:pPr marL="171450" indent="-171450">
              <a:buFont typeface="Arial" panose="020B0604020202020204" pitchFamily="34" charset="0"/>
              <a:buChar char="•"/>
            </a:pPr>
            <a:r>
              <a:rPr lang="en-GB" sz="1100" dirty="0" smtClean="0"/>
              <a:t>Centre of the Earth</a:t>
            </a:r>
          </a:p>
          <a:p>
            <a:pPr marL="171450" indent="-171450">
              <a:buFont typeface="Arial" panose="020B0604020202020204" pitchFamily="34" charset="0"/>
              <a:buChar char="•"/>
            </a:pPr>
            <a:r>
              <a:rPr lang="en-GB" sz="1100" dirty="0" smtClean="0"/>
              <a:t>Very hot and dense</a:t>
            </a:r>
          </a:p>
          <a:p>
            <a:pPr marL="171450" indent="-171450">
              <a:buFont typeface="Arial" panose="020B0604020202020204" pitchFamily="34" charset="0"/>
              <a:buChar char="•"/>
            </a:pPr>
            <a:r>
              <a:rPr lang="en-GB" sz="1100" dirty="0" smtClean="0"/>
              <a:t>Two types:</a:t>
            </a:r>
          </a:p>
          <a:p>
            <a:pPr marL="628650" lvl="1" indent="-171450">
              <a:buFont typeface="Arial" panose="020B0604020202020204" pitchFamily="34" charset="0"/>
              <a:buChar char="•"/>
            </a:pPr>
            <a:r>
              <a:rPr lang="en-GB" sz="1100" dirty="0" smtClean="0"/>
              <a:t>Outer Core: Hot (4,500-5,000°C), made of iron and nickel</a:t>
            </a:r>
          </a:p>
          <a:p>
            <a:pPr marL="628650" lvl="1" indent="-171450">
              <a:buFont typeface="Arial" panose="020B0604020202020204" pitchFamily="34" charset="0"/>
              <a:buChar char="•"/>
            </a:pPr>
            <a:r>
              <a:rPr lang="en-GB" sz="1100" dirty="0" smtClean="0"/>
              <a:t>Inner core: Hot (6000°C), solid ball of iron and nickel </a:t>
            </a:r>
            <a:endParaRPr lang="en-GB" sz="1100" dirty="0"/>
          </a:p>
        </p:txBody>
      </p:sp>
      <p:sp>
        <p:nvSpPr>
          <p:cNvPr id="8" name="TextBox 7"/>
          <p:cNvSpPr txBox="1"/>
          <p:nvPr/>
        </p:nvSpPr>
        <p:spPr>
          <a:xfrm>
            <a:off x="57146" y="1663304"/>
            <a:ext cx="3648579" cy="21236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1100" b="1" dirty="0" smtClean="0"/>
              <a:t>The Lithosphere and Asthenosphere:</a:t>
            </a:r>
          </a:p>
          <a:p>
            <a:r>
              <a:rPr lang="en-GB" sz="1100" dirty="0" smtClean="0"/>
              <a:t>These two parts make up the upper mantle and are involved in tectonic activity.</a:t>
            </a:r>
          </a:p>
          <a:p>
            <a:pPr marL="228600" indent="-228600">
              <a:buFont typeface="+mj-lt"/>
              <a:buAutoNum type="arabicPeriod"/>
            </a:pPr>
            <a:r>
              <a:rPr lang="en-GB" sz="1100" b="1" dirty="0" smtClean="0"/>
              <a:t>Lithosphere:</a:t>
            </a:r>
          </a:p>
          <a:p>
            <a:r>
              <a:rPr lang="en-GB" sz="1100" dirty="0" smtClean="0"/>
              <a:t>This includes the crust and the top layer of the mantle, it is about 80-100km thick (thinner under the oceans). This part is broken up into tectonic plates which float on the asthenosphere below</a:t>
            </a:r>
          </a:p>
          <a:p>
            <a:pPr marL="228600" indent="-228600">
              <a:buFont typeface="+mj-lt"/>
              <a:buAutoNum type="arabicPeriod" startAt="2"/>
            </a:pPr>
            <a:r>
              <a:rPr lang="en-GB" sz="1100" b="1" dirty="0" smtClean="0"/>
              <a:t>Asthenosphere:</a:t>
            </a:r>
          </a:p>
          <a:p>
            <a:r>
              <a:rPr lang="en-GB" sz="1100" dirty="0" smtClean="0"/>
              <a:t>This is a denser, more mobile layer in the upper part of the mantle (100-300km deep). The temperature is much higher here so the rock is partially melted allowing plate movement</a:t>
            </a:r>
            <a:endParaRPr lang="en-GB" sz="1100" dirty="0"/>
          </a:p>
        </p:txBody>
      </p:sp>
      <p:pic>
        <p:nvPicPr>
          <p:cNvPr id="9" name="Picture 8"/>
          <p:cNvPicPr>
            <a:picLocks noChangeAspect="1"/>
          </p:cNvPicPr>
          <p:nvPr/>
        </p:nvPicPr>
        <p:blipFill rotWithShape="1">
          <a:blip r:embed="rId2"/>
          <a:srcRect l="34577" t="10457" r="41363" b="15400"/>
          <a:stretch/>
        </p:blipFill>
        <p:spPr>
          <a:xfrm>
            <a:off x="4391517" y="1540043"/>
            <a:ext cx="1876927" cy="3248526"/>
          </a:xfrm>
          <a:prstGeom prst="rect">
            <a:avLst/>
          </a:prstGeom>
        </p:spPr>
      </p:pic>
      <p:cxnSp>
        <p:nvCxnSpPr>
          <p:cNvPr id="18" name="Straight Arrow Connector 17"/>
          <p:cNvCxnSpPr>
            <a:stCxn id="15" idx="0"/>
          </p:cNvCxnSpPr>
          <p:nvPr/>
        </p:nvCxnSpPr>
        <p:spPr>
          <a:xfrm flipH="1" flipV="1">
            <a:off x="5114436" y="3999326"/>
            <a:ext cx="199582" cy="1360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0"/>
          </p:cNvCxnSpPr>
          <p:nvPr/>
        </p:nvCxnSpPr>
        <p:spPr>
          <a:xfrm flipV="1">
            <a:off x="5314018" y="3845218"/>
            <a:ext cx="0" cy="1514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521312" y="4162926"/>
            <a:ext cx="1159997" cy="1417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3"/>
          </p:cNvCxnSpPr>
          <p:nvPr/>
        </p:nvCxnSpPr>
        <p:spPr>
          <a:xfrm flipV="1">
            <a:off x="3705725" y="3999326"/>
            <a:ext cx="722919" cy="569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887227" y="1524244"/>
            <a:ext cx="794082" cy="338554"/>
          </a:xfrm>
          <a:prstGeom prst="rect">
            <a:avLst/>
          </a:prstGeom>
          <a:noFill/>
        </p:spPr>
        <p:txBody>
          <a:bodyPr wrap="square" rtlCol="0">
            <a:spAutoFit/>
          </a:bodyPr>
          <a:lstStyle/>
          <a:p>
            <a:pPr algn="ctr"/>
            <a:r>
              <a:rPr lang="en-GB" sz="800" dirty="0" smtClean="0"/>
              <a:t>Continental Crust</a:t>
            </a:r>
            <a:endParaRPr lang="en-GB" sz="800" dirty="0"/>
          </a:p>
        </p:txBody>
      </p:sp>
      <p:sp>
        <p:nvSpPr>
          <p:cNvPr id="12" name="TextBox 11"/>
          <p:cNvSpPr txBox="1"/>
          <p:nvPr/>
        </p:nvSpPr>
        <p:spPr>
          <a:xfrm>
            <a:off x="57146" y="5360151"/>
            <a:ext cx="3648580" cy="144655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100" b="1" dirty="0" smtClean="0"/>
              <a:t>The Mantle:</a:t>
            </a:r>
          </a:p>
          <a:p>
            <a:pPr marL="171450" indent="-171450">
              <a:buFont typeface="Arial" panose="020B0604020202020204" pitchFamily="34" charset="0"/>
              <a:buChar char="•"/>
            </a:pPr>
            <a:r>
              <a:rPr lang="en-GB" sz="1100" dirty="0" smtClean="0"/>
              <a:t>Thickest layer – nearly 2,900km</a:t>
            </a:r>
          </a:p>
          <a:p>
            <a:pPr marL="171450" indent="-171450">
              <a:buFont typeface="Arial" panose="020B0604020202020204" pitchFamily="34" charset="0"/>
              <a:buChar char="•"/>
            </a:pPr>
            <a:r>
              <a:rPr lang="en-GB" sz="1100" dirty="0" smtClean="0"/>
              <a:t>Temperature ranges from 1000°C (near the crust) to 3,700°C (near the core)</a:t>
            </a:r>
          </a:p>
          <a:p>
            <a:pPr marL="171450" indent="-171450">
              <a:buFont typeface="Arial" panose="020B0604020202020204" pitchFamily="34" charset="0"/>
              <a:buChar char="•"/>
            </a:pPr>
            <a:r>
              <a:rPr lang="en-GB" sz="1100" dirty="0" smtClean="0"/>
              <a:t>It can be divided into two layers:</a:t>
            </a:r>
          </a:p>
          <a:p>
            <a:pPr marL="628650" lvl="1" indent="-171450">
              <a:buFont typeface="Arial" panose="020B0604020202020204" pitchFamily="34" charset="0"/>
              <a:buChar char="•"/>
            </a:pPr>
            <a:r>
              <a:rPr lang="en-GB" sz="1100" dirty="0" smtClean="0"/>
              <a:t>Upper mantle is mostly solid. It is slow moving</a:t>
            </a:r>
          </a:p>
          <a:p>
            <a:pPr marL="628650" lvl="1" indent="-171450">
              <a:buFont typeface="Arial" panose="020B0604020202020204" pitchFamily="34" charset="0"/>
              <a:buChar char="•"/>
            </a:pPr>
            <a:r>
              <a:rPr lang="en-GB" sz="1100" dirty="0" smtClean="0"/>
              <a:t>Lower mantle – solid, it gets hotter and denser with depth.</a:t>
            </a:r>
            <a:endParaRPr lang="en-GB" sz="1100" dirty="0"/>
          </a:p>
        </p:txBody>
      </p:sp>
      <p:sp>
        <p:nvSpPr>
          <p:cNvPr id="27" name="TextBox 26"/>
          <p:cNvSpPr txBox="1"/>
          <p:nvPr/>
        </p:nvSpPr>
        <p:spPr>
          <a:xfrm>
            <a:off x="3634562" y="1826503"/>
            <a:ext cx="794082" cy="338554"/>
          </a:xfrm>
          <a:prstGeom prst="rect">
            <a:avLst/>
          </a:prstGeom>
          <a:noFill/>
        </p:spPr>
        <p:txBody>
          <a:bodyPr wrap="square" rtlCol="0">
            <a:spAutoFit/>
          </a:bodyPr>
          <a:lstStyle/>
          <a:p>
            <a:pPr algn="ctr"/>
            <a:r>
              <a:rPr lang="en-GB" sz="800" dirty="0" smtClean="0"/>
              <a:t>Continental lithosphere</a:t>
            </a:r>
            <a:endParaRPr lang="en-GB" sz="800" dirty="0"/>
          </a:p>
        </p:txBody>
      </p:sp>
      <p:sp>
        <p:nvSpPr>
          <p:cNvPr id="28" name="TextBox 27"/>
          <p:cNvSpPr txBox="1"/>
          <p:nvPr/>
        </p:nvSpPr>
        <p:spPr>
          <a:xfrm>
            <a:off x="3668580" y="2156987"/>
            <a:ext cx="794082" cy="215444"/>
          </a:xfrm>
          <a:prstGeom prst="rect">
            <a:avLst/>
          </a:prstGeom>
          <a:noFill/>
        </p:spPr>
        <p:txBody>
          <a:bodyPr wrap="square" rtlCol="0">
            <a:spAutoFit/>
          </a:bodyPr>
          <a:lstStyle/>
          <a:p>
            <a:pPr algn="ctr"/>
            <a:r>
              <a:rPr lang="en-GB" sz="800" dirty="0" smtClean="0"/>
              <a:t>Upper mantle</a:t>
            </a:r>
            <a:endParaRPr lang="en-GB" sz="800" dirty="0"/>
          </a:p>
        </p:txBody>
      </p:sp>
      <p:sp>
        <p:nvSpPr>
          <p:cNvPr id="29" name="TextBox 28"/>
          <p:cNvSpPr txBox="1"/>
          <p:nvPr/>
        </p:nvSpPr>
        <p:spPr>
          <a:xfrm>
            <a:off x="6051874" y="1535532"/>
            <a:ext cx="649710" cy="338554"/>
          </a:xfrm>
          <a:prstGeom prst="rect">
            <a:avLst/>
          </a:prstGeom>
          <a:noFill/>
        </p:spPr>
        <p:txBody>
          <a:bodyPr wrap="square" rtlCol="0">
            <a:spAutoFit/>
          </a:bodyPr>
          <a:lstStyle/>
          <a:p>
            <a:pPr algn="ctr"/>
            <a:r>
              <a:rPr lang="en-GB" sz="800" dirty="0" smtClean="0"/>
              <a:t>Oceanic crust</a:t>
            </a:r>
            <a:endParaRPr lang="en-GB" sz="800" dirty="0"/>
          </a:p>
        </p:txBody>
      </p:sp>
      <p:sp>
        <p:nvSpPr>
          <p:cNvPr id="35" name="TextBox 34"/>
          <p:cNvSpPr txBox="1"/>
          <p:nvPr/>
        </p:nvSpPr>
        <p:spPr>
          <a:xfrm>
            <a:off x="6136090" y="1794210"/>
            <a:ext cx="721910" cy="338554"/>
          </a:xfrm>
          <a:prstGeom prst="rect">
            <a:avLst/>
          </a:prstGeom>
          <a:noFill/>
        </p:spPr>
        <p:txBody>
          <a:bodyPr wrap="square" rtlCol="0">
            <a:spAutoFit/>
          </a:bodyPr>
          <a:lstStyle/>
          <a:p>
            <a:pPr algn="ctr"/>
            <a:r>
              <a:rPr lang="en-GB" sz="800" dirty="0" smtClean="0"/>
              <a:t>Oceanic lithosphere</a:t>
            </a:r>
            <a:endParaRPr lang="en-GB" sz="800" dirty="0"/>
          </a:p>
        </p:txBody>
      </p:sp>
      <p:sp>
        <p:nvSpPr>
          <p:cNvPr id="36" name="TextBox 35"/>
          <p:cNvSpPr txBox="1"/>
          <p:nvPr/>
        </p:nvSpPr>
        <p:spPr>
          <a:xfrm>
            <a:off x="6136090" y="2158674"/>
            <a:ext cx="818146" cy="215444"/>
          </a:xfrm>
          <a:prstGeom prst="rect">
            <a:avLst/>
          </a:prstGeom>
          <a:noFill/>
        </p:spPr>
        <p:txBody>
          <a:bodyPr wrap="square" rtlCol="0">
            <a:spAutoFit/>
          </a:bodyPr>
          <a:lstStyle/>
          <a:p>
            <a:pPr algn="ctr"/>
            <a:r>
              <a:rPr lang="en-GB" sz="800" dirty="0" smtClean="0"/>
              <a:t>asthenosphere</a:t>
            </a:r>
            <a:endParaRPr lang="en-GB" sz="800" dirty="0"/>
          </a:p>
        </p:txBody>
      </p:sp>
      <p:sp>
        <p:nvSpPr>
          <p:cNvPr id="37" name="TextBox 36"/>
          <p:cNvSpPr txBox="1"/>
          <p:nvPr/>
        </p:nvSpPr>
        <p:spPr>
          <a:xfrm>
            <a:off x="1923345" y="6868621"/>
            <a:ext cx="3024480" cy="30777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1400" dirty="0" smtClean="0"/>
              <a:t>What drives movement in the mantle?</a:t>
            </a:r>
            <a:endParaRPr lang="en-GB" sz="1400" dirty="0"/>
          </a:p>
        </p:txBody>
      </p:sp>
      <p:sp>
        <p:nvSpPr>
          <p:cNvPr id="38" name="TextBox 37"/>
          <p:cNvSpPr txBox="1"/>
          <p:nvPr/>
        </p:nvSpPr>
        <p:spPr>
          <a:xfrm>
            <a:off x="53082" y="7176398"/>
            <a:ext cx="3953434"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Convection currents are the driving force behind tectonic plate movement. These currents move in a circular motion.</a:t>
            </a:r>
          </a:p>
          <a:p>
            <a:pPr algn="ctr"/>
            <a:r>
              <a:rPr lang="en-GB" sz="1100" dirty="0" smtClean="0"/>
              <a:t>Rock is heated in the lower mantle and rises</a:t>
            </a:r>
          </a:p>
          <a:p>
            <a:pPr algn="ctr"/>
            <a:endParaRPr lang="en-GB" sz="1100" dirty="0" smtClean="0"/>
          </a:p>
          <a:p>
            <a:pPr algn="ctr"/>
            <a:r>
              <a:rPr lang="en-GB" sz="1100" dirty="0" smtClean="0"/>
              <a:t>When it reaches the asthenosphere it cools and is forced sideways by the lithosphere above</a:t>
            </a:r>
          </a:p>
          <a:p>
            <a:pPr algn="ctr"/>
            <a:endParaRPr lang="en-GB" sz="1100" dirty="0"/>
          </a:p>
          <a:p>
            <a:pPr algn="ctr"/>
            <a:r>
              <a:rPr lang="en-GB" sz="1100" dirty="0" smtClean="0"/>
              <a:t>It continues to cool and sinks back towards the core</a:t>
            </a:r>
          </a:p>
          <a:p>
            <a:pPr algn="ctr"/>
            <a:endParaRPr lang="en-GB" sz="1100" dirty="0"/>
          </a:p>
          <a:p>
            <a:pPr algn="ctr"/>
            <a:r>
              <a:rPr lang="en-GB" sz="1100" dirty="0" smtClean="0"/>
              <a:t>This process continues as it’s reheated by the core</a:t>
            </a:r>
          </a:p>
        </p:txBody>
      </p:sp>
      <p:sp>
        <p:nvSpPr>
          <p:cNvPr id="39" name="Down Arrow 38"/>
          <p:cNvSpPr/>
          <p:nvPr/>
        </p:nvSpPr>
        <p:spPr>
          <a:xfrm>
            <a:off x="2021302" y="7724271"/>
            <a:ext cx="93222" cy="156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Down Arrow 39"/>
          <p:cNvSpPr/>
          <p:nvPr/>
        </p:nvSpPr>
        <p:spPr>
          <a:xfrm>
            <a:off x="2029323" y="8201535"/>
            <a:ext cx="93222" cy="156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Down Arrow 40"/>
          <p:cNvSpPr/>
          <p:nvPr/>
        </p:nvSpPr>
        <p:spPr>
          <a:xfrm>
            <a:off x="2029318" y="8562474"/>
            <a:ext cx="93222" cy="156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41"/>
          <p:cNvPicPr>
            <a:picLocks noChangeAspect="1"/>
          </p:cNvPicPr>
          <p:nvPr/>
        </p:nvPicPr>
        <p:blipFill>
          <a:blip r:embed="rId3"/>
          <a:stretch>
            <a:fillRect/>
          </a:stretch>
        </p:blipFill>
        <p:spPr>
          <a:xfrm>
            <a:off x="4098775" y="7176399"/>
            <a:ext cx="2715249" cy="1785104"/>
          </a:xfrm>
          <a:prstGeom prst="rect">
            <a:avLst/>
          </a:prstGeom>
        </p:spPr>
      </p:pic>
    </p:spTree>
    <p:extLst>
      <p:ext uri="{BB962C8B-B14F-4D97-AF65-F5344CB8AC3E}">
        <p14:creationId xmlns:p14="http://schemas.microsoft.com/office/powerpoint/2010/main" val="1919809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4745" y="296560"/>
            <a:ext cx="468052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28214" y="296559"/>
            <a:ext cx="2073581" cy="461665"/>
          </a:xfrm>
          <a:prstGeom prst="rect">
            <a:avLst/>
          </a:prstGeom>
          <a:noFill/>
        </p:spPr>
        <p:txBody>
          <a:bodyPr wrap="none" rtlCol="0">
            <a:spAutoFit/>
          </a:bodyPr>
          <a:lstStyle/>
          <a:p>
            <a:pPr algn="ctr"/>
            <a:r>
              <a:rPr lang="en-GB" sz="2400" b="1" dirty="0" smtClean="0">
                <a:solidFill>
                  <a:schemeClr val="bg1"/>
                </a:solidFill>
              </a:rPr>
              <a:t>Tectonic plates</a:t>
            </a:r>
            <a:endParaRPr lang="en-GB" sz="2400" b="1" dirty="0">
              <a:solidFill>
                <a:schemeClr val="bg1"/>
              </a:solidFill>
            </a:endParaRPr>
          </a:p>
        </p:txBody>
      </p:sp>
      <p:sp>
        <p:nvSpPr>
          <p:cNvPr id="6" name="TextBox 5"/>
          <p:cNvSpPr txBox="1"/>
          <p:nvPr/>
        </p:nvSpPr>
        <p:spPr>
          <a:xfrm>
            <a:off x="429196" y="891989"/>
            <a:ext cx="6071616" cy="40934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sz="2000" b="1" dirty="0" smtClean="0"/>
          </a:p>
          <a:p>
            <a:pPr algn="ctr"/>
            <a:r>
              <a:rPr lang="en-GB" sz="2000" b="1" dirty="0" smtClean="0"/>
              <a:t>Distribution – </a:t>
            </a:r>
            <a:r>
              <a:rPr lang="en-GB" sz="2000" dirty="0" smtClean="0"/>
              <a:t>earthquakes and volcanoes happen at plate boundaries, in linear line patterns and the majority are around the Pacific plate or Pacific ring of fire. </a:t>
            </a:r>
          </a:p>
          <a:p>
            <a:pPr algn="ctr"/>
            <a:endParaRPr lang="en-GB" sz="2000" b="1" dirty="0"/>
          </a:p>
          <a:p>
            <a:pPr algn="ctr"/>
            <a:r>
              <a:rPr lang="en-GB" sz="2000" b="1" dirty="0" smtClean="0"/>
              <a:t>Tectonic plates </a:t>
            </a:r>
            <a:r>
              <a:rPr lang="en-GB" sz="2000" dirty="0" smtClean="0"/>
              <a:t>are large areas of rock that make up the Earth’s crust. These are important because they float on the mantle below and are moved by the convection currents acting in the mantle.</a:t>
            </a:r>
          </a:p>
          <a:p>
            <a:pPr algn="ctr"/>
            <a:r>
              <a:rPr lang="en-GB" sz="2000" dirty="0" smtClean="0"/>
              <a:t>The way these plates move are driven by the convection currents. This is turn gives us different types of plate boundaries which can lead to earthquakes, volcanoes etc.</a:t>
            </a:r>
          </a:p>
        </p:txBody>
      </p:sp>
      <p:pic>
        <p:nvPicPr>
          <p:cNvPr id="3" name="Picture 2"/>
          <p:cNvPicPr>
            <a:picLocks noChangeAspect="1"/>
          </p:cNvPicPr>
          <p:nvPr/>
        </p:nvPicPr>
        <p:blipFill>
          <a:blip r:embed="rId2"/>
          <a:stretch>
            <a:fillRect/>
          </a:stretch>
        </p:blipFill>
        <p:spPr>
          <a:xfrm>
            <a:off x="83688" y="5065776"/>
            <a:ext cx="6762632" cy="3857853"/>
          </a:xfrm>
          <a:prstGeom prst="rect">
            <a:avLst/>
          </a:prstGeom>
        </p:spPr>
      </p:pic>
    </p:spTree>
    <p:extLst>
      <p:ext uri="{BB962C8B-B14F-4D97-AF65-F5344CB8AC3E}">
        <p14:creationId xmlns:p14="http://schemas.microsoft.com/office/powerpoint/2010/main" val="3043520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4745" y="65728"/>
            <a:ext cx="468052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723327" y="65728"/>
            <a:ext cx="3483389" cy="461665"/>
          </a:xfrm>
          <a:prstGeom prst="rect">
            <a:avLst/>
          </a:prstGeom>
          <a:noFill/>
        </p:spPr>
        <p:txBody>
          <a:bodyPr wrap="none" rtlCol="0">
            <a:spAutoFit/>
          </a:bodyPr>
          <a:lstStyle/>
          <a:p>
            <a:pPr algn="ctr"/>
            <a:r>
              <a:rPr lang="en-GB" sz="2400" b="1" dirty="0" smtClean="0">
                <a:solidFill>
                  <a:schemeClr val="bg1"/>
                </a:solidFill>
              </a:rPr>
              <a:t>Types of Plate Boundaries</a:t>
            </a:r>
            <a:endParaRPr lang="en-GB" sz="24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61481247"/>
              </p:ext>
            </p:extLst>
          </p:nvPr>
        </p:nvGraphicFramePr>
        <p:xfrm>
          <a:off x="142288" y="1710082"/>
          <a:ext cx="6072379" cy="7133486"/>
        </p:xfrm>
        <a:graphic>
          <a:graphicData uri="http://schemas.openxmlformats.org/drawingml/2006/table">
            <a:tbl>
              <a:tblPr firstRow="1" bandRow="1">
                <a:tableStyleId>{00A15C55-8517-42AA-B614-E9B94910E393}</a:tableStyleId>
              </a:tblPr>
              <a:tblGrid>
                <a:gridCol w="1804389">
                  <a:extLst>
                    <a:ext uri="{9D8B030D-6E8A-4147-A177-3AD203B41FA5}">
                      <a16:colId xmlns="" xmlns:a16="http://schemas.microsoft.com/office/drawing/2014/main" val="20000"/>
                    </a:ext>
                  </a:extLst>
                </a:gridCol>
                <a:gridCol w="2333762">
                  <a:extLst>
                    <a:ext uri="{9D8B030D-6E8A-4147-A177-3AD203B41FA5}">
                      <a16:colId xmlns="" xmlns:a16="http://schemas.microsoft.com/office/drawing/2014/main" val="20001"/>
                    </a:ext>
                  </a:extLst>
                </a:gridCol>
                <a:gridCol w="967114">
                  <a:extLst>
                    <a:ext uri="{9D8B030D-6E8A-4147-A177-3AD203B41FA5}">
                      <a16:colId xmlns="" xmlns:a16="http://schemas.microsoft.com/office/drawing/2014/main" val="3644368845"/>
                    </a:ext>
                  </a:extLst>
                </a:gridCol>
                <a:gridCol w="967114">
                  <a:extLst>
                    <a:ext uri="{9D8B030D-6E8A-4147-A177-3AD203B41FA5}">
                      <a16:colId xmlns="" xmlns:a16="http://schemas.microsoft.com/office/drawing/2014/main" val="872576057"/>
                    </a:ext>
                  </a:extLst>
                </a:gridCol>
              </a:tblGrid>
              <a:tr h="314266">
                <a:tc>
                  <a:txBody>
                    <a:bodyPr/>
                    <a:lstStyle/>
                    <a:p>
                      <a:pPr algn="ctr"/>
                      <a:r>
                        <a:rPr lang="en-GB" sz="1200" dirty="0" smtClean="0"/>
                        <a:t>Boundary</a:t>
                      </a:r>
                      <a:endParaRPr lang="en-GB" sz="1200" dirty="0"/>
                    </a:p>
                  </a:txBody>
                  <a:tcPr anchor="ctr"/>
                </a:tc>
                <a:tc>
                  <a:txBody>
                    <a:bodyPr/>
                    <a:lstStyle/>
                    <a:p>
                      <a:pPr algn="ctr"/>
                      <a:r>
                        <a:rPr lang="en-GB" sz="1200" dirty="0" smtClean="0"/>
                        <a:t>Description</a:t>
                      </a:r>
                      <a:endParaRPr lang="en-GB" sz="1200" dirty="0"/>
                    </a:p>
                  </a:txBody>
                  <a:tcPr anchor="ctr"/>
                </a:tc>
                <a:tc>
                  <a:txBody>
                    <a:bodyPr/>
                    <a:lstStyle/>
                    <a:p>
                      <a:pPr algn="ctr"/>
                      <a:r>
                        <a:rPr lang="en-GB" sz="1200" dirty="0" smtClean="0"/>
                        <a:t>Features</a:t>
                      </a:r>
                      <a:endParaRPr lang="en-GB" sz="1200" dirty="0"/>
                    </a:p>
                  </a:txBody>
                  <a:tcPr anchor="ctr"/>
                </a:tc>
                <a:tc>
                  <a:txBody>
                    <a:bodyPr/>
                    <a:lstStyle/>
                    <a:p>
                      <a:pPr algn="ctr"/>
                      <a:r>
                        <a:rPr lang="en-GB" sz="1200" dirty="0" smtClean="0"/>
                        <a:t>Examples</a:t>
                      </a:r>
                      <a:endParaRPr lang="en-GB" sz="1200" dirty="0"/>
                    </a:p>
                  </a:txBody>
                  <a:tcPr anchor="ctr"/>
                </a:tc>
                <a:extLst>
                  <a:ext uri="{0D108BD9-81ED-4DB2-BD59-A6C34878D82A}">
                    <a16:rowId xmlns="" xmlns:a16="http://schemas.microsoft.com/office/drawing/2014/main" val="10000"/>
                  </a:ext>
                </a:extLst>
              </a:tr>
              <a:tr h="2247220">
                <a:tc>
                  <a:txBody>
                    <a:bodyPr/>
                    <a:lstStyle/>
                    <a:p>
                      <a:pPr algn="ctr"/>
                      <a:r>
                        <a:rPr lang="en-GB" sz="1600" dirty="0" smtClean="0"/>
                        <a:t>Convergent or destrustritve </a:t>
                      </a:r>
                    </a:p>
                    <a:p>
                      <a:pPr algn="ctr"/>
                      <a:endParaRPr lang="en-GB" sz="1600" dirty="0" smtClean="0"/>
                    </a:p>
                    <a:p>
                      <a:pPr algn="ctr"/>
                      <a:endParaRPr lang="en-GB" sz="1600" dirty="0"/>
                    </a:p>
                  </a:txBody>
                  <a:tcPr/>
                </a:tc>
                <a:tc>
                  <a:txBody>
                    <a:bodyPr/>
                    <a:lstStyle/>
                    <a:p>
                      <a:pPr algn="ctr"/>
                      <a:r>
                        <a:rPr lang="en-GB" sz="1200" dirty="0" smtClean="0"/>
                        <a:t>Convection currents in the mantle cause the plates to move </a:t>
                      </a:r>
                      <a:r>
                        <a:rPr lang="en-GB" sz="1200" b="1" dirty="0" smtClean="0"/>
                        <a:t>towards</a:t>
                      </a:r>
                      <a:r>
                        <a:rPr lang="en-GB" sz="1200" b="0" baseline="0" dirty="0" smtClean="0"/>
                        <a:t> each other.</a:t>
                      </a:r>
                    </a:p>
                    <a:p>
                      <a:pPr algn="ctr"/>
                      <a:r>
                        <a:rPr lang="en-GB" sz="1200" b="0" baseline="0" dirty="0" smtClean="0"/>
                        <a:t>The ocean plate </a:t>
                      </a:r>
                      <a:r>
                        <a:rPr lang="en-GB" sz="1200" b="1" baseline="0" dirty="0" err="1" smtClean="0"/>
                        <a:t>subducts</a:t>
                      </a:r>
                      <a:r>
                        <a:rPr lang="en-GB" sz="1200" b="0" baseline="0" dirty="0" smtClean="0"/>
                        <a:t> beneath the continental plate as it is denser into the asthenosphere.</a:t>
                      </a:r>
                    </a:p>
                    <a:p>
                      <a:pPr algn="ctr"/>
                      <a:r>
                        <a:rPr lang="en-GB" sz="1200" b="0" baseline="0" dirty="0" smtClean="0"/>
                        <a:t>As it </a:t>
                      </a:r>
                      <a:r>
                        <a:rPr lang="en-GB" sz="1200" b="0" baseline="0" dirty="0" err="1" smtClean="0"/>
                        <a:t>subducts</a:t>
                      </a:r>
                      <a:r>
                        <a:rPr lang="en-GB" sz="1200" b="0" baseline="0" dirty="0" smtClean="0"/>
                        <a:t> the increase in temperature due to friction and pressure force the curst to melt.</a:t>
                      </a:r>
                    </a:p>
                    <a:p>
                      <a:pPr algn="ctr"/>
                      <a:r>
                        <a:rPr lang="en-GB" sz="1200" b="0" baseline="0" dirty="0" smtClean="0"/>
                        <a:t>This creates magma which can lead to a volcanic eruptions</a:t>
                      </a:r>
                      <a:endParaRPr lang="en-GB" sz="1200" dirty="0"/>
                    </a:p>
                  </a:txBody>
                  <a:tcPr anchor="ctr"/>
                </a:tc>
                <a:tc>
                  <a:txBody>
                    <a:bodyPr/>
                    <a:lstStyle/>
                    <a:p>
                      <a:pPr marL="171450" indent="-171450" algn="l">
                        <a:buFont typeface="Arial" panose="020B0604020202020204" pitchFamily="34" charset="0"/>
                        <a:buChar char="•"/>
                      </a:pPr>
                      <a:r>
                        <a:rPr lang="en-GB" sz="1200" dirty="0" smtClean="0"/>
                        <a:t>Ocean</a:t>
                      </a:r>
                      <a:r>
                        <a:rPr lang="en-GB" sz="1200" baseline="0" dirty="0" smtClean="0"/>
                        <a:t> trench</a:t>
                      </a:r>
                    </a:p>
                    <a:p>
                      <a:pPr marL="171450" indent="-171450" algn="l">
                        <a:buFont typeface="Arial" panose="020B0604020202020204" pitchFamily="34" charset="0"/>
                        <a:buChar char="•"/>
                      </a:pPr>
                      <a:r>
                        <a:rPr lang="en-GB" sz="1200" baseline="0" dirty="0" smtClean="0"/>
                        <a:t>Trench</a:t>
                      </a:r>
                    </a:p>
                    <a:p>
                      <a:pPr marL="171450" indent="-171450" algn="l">
                        <a:buFont typeface="Arial" panose="020B0604020202020204" pitchFamily="34" charset="0"/>
                        <a:buChar char="•"/>
                      </a:pPr>
                      <a:r>
                        <a:rPr lang="en-GB" sz="1200" baseline="0" dirty="0" smtClean="0"/>
                        <a:t>Composite volcano</a:t>
                      </a:r>
                    </a:p>
                  </a:txBody>
                  <a:tcPr anchor="ctr"/>
                </a:tc>
                <a:tc>
                  <a:txBody>
                    <a:bodyPr/>
                    <a:lstStyle/>
                    <a:p>
                      <a:pPr marL="171450" indent="-171450" algn="l">
                        <a:buFont typeface="Arial" panose="020B0604020202020204" pitchFamily="34" charset="0"/>
                        <a:buChar char="•"/>
                      </a:pPr>
                      <a:r>
                        <a:rPr lang="en-GB" sz="1200" dirty="0" smtClean="0"/>
                        <a:t>Peru and Chile</a:t>
                      </a:r>
                      <a:r>
                        <a:rPr lang="en-GB" sz="1200" baseline="0" dirty="0" smtClean="0"/>
                        <a:t> Trench</a:t>
                      </a:r>
                    </a:p>
                    <a:p>
                      <a:pPr marL="171450" indent="-171450" algn="l">
                        <a:buFont typeface="Arial" panose="020B0604020202020204" pitchFamily="34" charset="0"/>
                        <a:buChar char="•"/>
                      </a:pPr>
                      <a:r>
                        <a:rPr lang="en-GB" sz="1200" baseline="0" dirty="0" smtClean="0"/>
                        <a:t>Andes Mountains</a:t>
                      </a:r>
                      <a:endParaRPr lang="en-GB" sz="1200" dirty="0"/>
                    </a:p>
                  </a:txBody>
                  <a:tcPr anchor="ctr"/>
                </a:tc>
                <a:extLst>
                  <a:ext uri="{0D108BD9-81ED-4DB2-BD59-A6C34878D82A}">
                    <a16:rowId xmlns="" xmlns:a16="http://schemas.microsoft.com/office/drawing/2014/main" val="10001"/>
                  </a:ext>
                </a:extLst>
              </a:tr>
              <a:tr h="2608841">
                <a:tc>
                  <a:txBody>
                    <a:bodyPr/>
                    <a:lstStyle/>
                    <a:p>
                      <a:pPr algn="ctr"/>
                      <a:r>
                        <a:rPr lang="en-GB" sz="1600" b="0" dirty="0" smtClean="0"/>
                        <a:t>Divergent or constructive </a:t>
                      </a:r>
                    </a:p>
                    <a:p>
                      <a:pPr algn="ctr"/>
                      <a:endParaRPr lang="en-GB" sz="1600" b="1" dirty="0" smtClean="0"/>
                    </a:p>
                    <a:p>
                      <a:pPr algn="ctr"/>
                      <a:endParaRPr lang="en-GB" sz="1600" b="1" dirty="0" smtClean="0"/>
                    </a:p>
                  </a:txBody>
                  <a:tcPr/>
                </a:tc>
                <a:tc>
                  <a:txBody>
                    <a:bodyPr/>
                    <a:lstStyle/>
                    <a:p>
                      <a:pPr algn="ctr"/>
                      <a:r>
                        <a:rPr lang="en-GB" sz="1200" dirty="0" smtClean="0"/>
                        <a:t>Convection currents</a:t>
                      </a:r>
                      <a:r>
                        <a:rPr lang="en-GB" sz="1200" baseline="0" dirty="0" smtClean="0"/>
                        <a:t> cause the plates to move </a:t>
                      </a:r>
                      <a:r>
                        <a:rPr lang="en-GB" sz="1200" b="1" baseline="0" dirty="0" smtClean="0"/>
                        <a:t>away</a:t>
                      </a:r>
                      <a:r>
                        <a:rPr lang="en-GB" sz="1200" b="0" baseline="0" dirty="0" smtClean="0"/>
                        <a:t> from each other.</a:t>
                      </a:r>
                    </a:p>
                    <a:p>
                      <a:pPr algn="ctr"/>
                      <a:r>
                        <a:rPr lang="en-GB" sz="1200" b="0" baseline="0" dirty="0" smtClean="0"/>
                        <a:t>This mainly occurs under the oceans. As the plates break apart the rising heat and reduction in pressure cause the asthenosphere to melt forming magma. The magma rises to fill the rift between the two plates creating </a:t>
                      </a:r>
                      <a:r>
                        <a:rPr lang="en-GB" sz="1200" b="1" baseline="0" dirty="0" smtClean="0"/>
                        <a:t>new</a:t>
                      </a:r>
                      <a:r>
                        <a:rPr lang="en-GB" sz="1200" b="0" baseline="0" dirty="0" smtClean="0"/>
                        <a:t> crust. Where the magma breaks through a </a:t>
                      </a:r>
                      <a:r>
                        <a:rPr lang="en-GB" sz="1200" b="1" baseline="0" dirty="0" smtClean="0"/>
                        <a:t>shield volcano</a:t>
                      </a:r>
                      <a:r>
                        <a:rPr lang="en-GB" sz="1200" b="0" baseline="0" dirty="0" smtClean="0"/>
                        <a:t> is formed. </a:t>
                      </a:r>
                      <a:r>
                        <a:rPr lang="en-GB" sz="1200" b="1" baseline="0" dirty="0" smtClean="0"/>
                        <a:t>Earthquakes </a:t>
                      </a:r>
                      <a:r>
                        <a:rPr lang="en-GB" sz="1200" b="0" baseline="0" dirty="0" smtClean="0"/>
                        <a:t>are also found here</a:t>
                      </a:r>
                      <a:endParaRPr lang="en-GB" sz="1200" dirty="0"/>
                    </a:p>
                  </a:txBody>
                  <a:tcPr anchor="ctr"/>
                </a:tc>
                <a:tc>
                  <a:txBody>
                    <a:bodyPr/>
                    <a:lstStyle/>
                    <a:p>
                      <a:pPr marL="171450" indent="-171450" algn="l">
                        <a:buFont typeface="Arial" panose="020B0604020202020204" pitchFamily="34" charset="0"/>
                        <a:buChar char="•"/>
                      </a:pPr>
                      <a:r>
                        <a:rPr lang="en-GB" sz="1200" dirty="0" smtClean="0"/>
                        <a:t>Shield volcano</a:t>
                      </a:r>
                    </a:p>
                    <a:p>
                      <a:pPr marL="171450" indent="-171450" algn="l">
                        <a:buFont typeface="Arial" panose="020B0604020202020204" pitchFamily="34" charset="0"/>
                        <a:buChar char="•"/>
                      </a:pPr>
                      <a:r>
                        <a:rPr lang="en-GB" sz="1200" dirty="0" smtClean="0"/>
                        <a:t>Rift</a:t>
                      </a:r>
                      <a:r>
                        <a:rPr lang="en-GB" sz="1200" baseline="0" dirty="0" smtClean="0"/>
                        <a:t> valley</a:t>
                      </a:r>
                      <a:endParaRPr lang="en-GB" sz="1200" dirty="0"/>
                    </a:p>
                  </a:txBody>
                  <a:tcPr anchor="ctr"/>
                </a:tc>
                <a:tc>
                  <a:txBody>
                    <a:bodyPr/>
                    <a:lstStyle/>
                    <a:p>
                      <a:pPr marL="171450" indent="-171450" algn="l">
                        <a:buFont typeface="Arial" panose="020B0604020202020204" pitchFamily="34" charset="0"/>
                        <a:buChar char="•"/>
                      </a:pPr>
                      <a:r>
                        <a:rPr lang="en-GB" sz="1200" dirty="0" smtClean="0"/>
                        <a:t>Iceland-</a:t>
                      </a:r>
                      <a:r>
                        <a:rPr lang="en-GB" sz="1200" dirty="0" err="1" smtClean="0"/>
                        <a:t>Eurasion</a:t>
                      </a:r>
                      <a:r>
                        <a:rPr lang="en-GB" sz="1200" dirty="0" smtClean="0"/>
                        <a:t> plate</a:t>
                      </a:r>
                    </a:p>
                    <a:p>
                      <a:pPr marL="171450" indent="-171450" algn="l">
                        <a:buFont typeface="Arial" panose="020B0604020202020204" pitchFamily="34" charset="0"/>
                        <a:buChar char="•"/>
                      </a:pPr>
                      <a:r>
                        <a:rPr lang="en-GB" sz="1200" dirty="0" smtClean="0"/>
                        <a:t>Mid-Atlantic</a:t>
                      </a:r>
                      <a:r>
                        <a:rPr lang="en-GB" sz="1200" baseline="0" dirty="0" smtClean="0"/>
                        <a:t> ridge</a:t>
                      </a:r>
                      <a:endParaRPr lang="en-GB" sz="1200" dirty="0"/>
                    </a:p>
                  </a:txBody>
                  <a:tcPr anchor="ctr"/>
                </a:tc>
                <a:extLst>
                  <a:ext uri="{0D108BD9-81ED-4DB2-BD59-A6C34878D82A}">
                    <a16:rowId xmlns="" xmlns:a16="http://schemas.microsoft.com/office/drawing/2014/main" val="10003"/>
                  </a:ext>
                </a:extLst>
              </a:tr>
              <a:tr h="1885598">
                <a:tc>
                  <a:txBody>
                    <a:bodyPr/>
                    <a:lstStyle/>
                    <a:p>
                      <a:pPr algn="ctr"/>
                      <a:r>
                        <a:rPr lang="en-GB" sz="1600" b="0" dirty="0" smtClean="0"/>
                        <a:t>Conservative</a:t>
                      </a:r>
                    </a:p>
                  </a:txBody>
                  <a:tcPr/>
                </a:tc>
                <a:tc>
                  <a:txBody>
                    <a:bodyPr/>
                    <a:lstStyle/>
                    <a:p>
                      <a:pPr algn="ctr"/>
                      <a:r>
                        <a:rPr lang="en-GB" sz="1200" dirty="0" smtClean="0"/>
                        <a:t>Convection currents cause these plates to </a:t>
                      </a:r>
                      <a:r>
                        <a:rPr lang="en-GB" sz="1200" b="1" dirty="0" smtClean="0"/>
                        <a:t>slide</a:t>
                      </a:r>
                      <a:r>
                        <a:rPr lang="en-GB" sz="1200" b="0" dirty="0" smtClean="0"/>
                        <a:t> past each other. The plates can move in opposite directions or in the same</a:t>
                      </a:r>
                      <a:r>
                        <a:rPr lang="en-GB" sz="1200" b="0" baseline="0" dirty="0" smtClean="0"/>
                        <a:t> direction but at different speeds. </a:t>
                      </a:r>
                    </a:p>
                    <a:p>
                      <a:pPr algn="ctr"/>
                      <a:r>
                        <a:rPr lang="en-GB" sz="1200" b="0" baseline="0" dirty="0" smtClean="0"/>
                        <a:t>In both examples, the plates tend to get stuck, increasing the tension and pressure. The pressure builds until one plate jerks and causes an </a:t>
                      </a:r>
                      <a:r>
                        <a:rPr lang="en-GB" sz="1200" b="1" baseline="0" dirty="0" smtClean="0"/>
                        <a:t>earthquake</a:t>
                      </a:r>
                      <a:r>
                        <a:rPr lang="en-GB" sz="1200" b="0" baseline="0" dirty="0" smtClean="0"/>
                        <a:t>.</a:t>
                      </a:r>
                      <a:endParaRPr lang="en-GB" sz="1200" dirty="0"/>
                    </a:p>
                  </a:txBody>
                  <a:tcPr anchor="ctr"/>
                </a:tc>
                <a:tc>
                  <a:txBody>
                    <a:bodyPr/>
                    <a:lstStyle/>
                    <a:p>
                      <a:pPr marL="171450" indent="-171450" algn="l">
                        <a:buFont typeface="Arial" panose="020B0604020202020204" pitchFamily="34" charset="0"/>
                        <a:buChar char="•"/>
                      </a:pPr>
                      <a:r>
                        <a:rPr lang="en-GB" sz="1200" dirty="0" smtClean="0"/>
                        <a:t>Fault lines</a:t>
                      </a:r>
                      <a:endParaRPr lang="en-GB" sz="1200" dirty="0"/>
                    </a:p>
                  </a:txBody>
                  <a:tcPr anchor="ctr"/>
                </a:tc>
                <a:tc>
                  <a:txBody>
                    <a:bodyPr/>
                    <a:lstStyle/>
                    <a:p>
                      <a:pPr marL="171450" indent="-171450" algn="l">
                        <a:buFont typeface="Arial" panose="020B0604020202020204" pitchFamily="34" charset="0"/>
                        <a:buChar char="•"/>
                      </a:pPr>
                      <a:r>
                        <a:rPr lang="en-GB" sz="1200" dirty="0" smtClean="0"/>
                        <a:t>San-Andreas fault (USA)</a:t>
                      </a:r>
                      <a:endParaRPr lang="en-GB" sz="1200" dirty="0"/>
                    </a:p>
                  </a:txBody>
                  <a:tcPr anchor="ctr"/>
                </a:tc>
                <a:extLst>
                  <a:ext uri="{0D108BD9-81ED-4DB2-BD59-A6C34878D82A}">
                    <a16:rowId xmlns="" xmlns:a16="http://schemas.microsoft.com/office/drawing/2014/main" val="315504220"/>
                  </a:ext>
                </a:extLst>
              </a:tr>
            </a:tbl>
          </a:graphicData>
        </a:graphic>
      </p:graphicFrame>
      <p:pic>
        <p:nvPicPr>
          <p:cNvPr id="3" name="Picture 2"/>
          <p:cNvPicPr>
            <a:picLocks noChangeAspect="1"/>
          </p:cNvPicPr>
          <p:nvPr/>
        </p:nvPicPr>
        <p:blipFill>
          <a:blip r:embed="rId2"/>
          <a:stretch>
            <a:fillRect/>
          </a:stretch>
        </p:blipFill>
        <p:spPr>
          <a:xfrm>
            <a:off x="63726" y="2828346"/>
            <a:ext cx="1964914" cy="929510"/>
          </a:xfrm>
          <a:prstGeom prst="rect">
            <a:avLst/>
          </a:prstGeom>
        </p:spPr>
      </p:pic>
      <p:pic>
        <p:nvPicPr>
          <p:cNvPr id="15" name="Picture 14"/>
          <p:cNvPicPr>
            <a:picLocks noChangeAspect="1"/>
          </p:cNvPicPr>
          <p:nvPr/>
        </p:nvPicPr>
        <p:blipFill>
          <a:blip r:embed="rId3"/>
          <a:stretch>
            <a:fillRect/>
          </a:stretch>
        </p:blipFill>
        <p:spPr>
          <a:xfrm>
            <a:off x="249647" y="5071146"/>
            <a:ext cx="1581039" cy="1583961"/>
          </a:xfrm>
          <a:prstGeom prst="rect">
            <a:avLst/>
          </a:prstGeom>
        </p:spPr>
      </p:pic>
      <p:pic>
        <p:nvPicPr>
          <p:cNvPr id="17" name="Picture 16"/>
          <p:cNvPicPr>
            <a:picLocks noChangeAspect="1"/>
          </p:cNvPicPr>
          <p:nvPr/>
        </p:nvPicPr>
        <p:blipFill rotWithShape="1">
          <a:blip r:embed="rId4"/>
          <a:srcRect t="8671"/>
          <a:stretch/>
        </p:blipFill>
        <p:spPr>
          <a:xfrm>
            <a:off x="249647" y="7643545"/>
            <a:ext cx="1581039" cy="994823"/>
          </a:xfrm>
          <a:prstGeom prst="rect">
            <a:avLst/>
          </a:prstGeom>
        </p:spPr>
      </p:pic>
      <p:sp>
        <p:nvSpPr>
          <p:cNvPr id="19" name="TextBox 18"/>
          <p:cNvSpPr txBox="1"/>
          <p:nvPr/>
        </p:nvSpPr>
        <p:spPr>
          <a:xfrm>
            <a:off x="75758" y="641684"/>
            <a:ext cx="675059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The different types of plate boundaries are all controlled by the convection currents in the mantle. Different boundaries give different features. Volcanoes and earthquakes tend to be found along plate boundaries.</a:t>
            </a:r>
          </a:p>
          <a:p>
            <a:r>
              <a:rPr lang="en-GB" sz="1400" dirty="0" smtClean="0"/>
              <a:t>Below are the 4 different types of plate boundaries</a:t>
            </a:r>
            <a:endParaRPr lang="en-GB" sz="1400" dirty="0"/>
          </a:p>
        </p:txBody>
      </p:sp>
    </p:spTree>
    <p:extLst>
      <p:ext uri="{BB962C8B-B14F-4D97-AF65-F5344CB8AC3E}">
        <p14:creationId xmlns:p14="http://schemas.microsoft.com/office/powerpoint/2010/main" val="2059569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4745" y="65728"/>
            <a:ext cx="468052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80652" y="65728"/>
            <a:ext cx="1968744" cy="461665"/>
          </a:xfrm>
          <a:prstGeom prst="rect">
            <a:avLst/>
          </a:prstGeom>
          <a:noFill/>
        </p:spPr>
        <p:txBody>
          <a:bodyPr wrap="none" rtlCol="0">
            <a:spAutoFit/>
          </a:bodyPr>
          <a:lstStyle/>
          <a:p>
            <a:pPr algn="ctr"/>
            <a:r>
              <a:rPr lang="en-GB" sz="2400" b="1" dirty="0" smtClean="0">
                <a:solidFill>
                  <a:schemeClr val="bg1"/>
                </a:solidFill>
              </a:rPr>
              <a:t>Volcano types</a:t>
            </a:r>
            <a:endParaRPr lang="en-GB" sz="2400" b="1" dirty="0">
              <a:solidFill>
                <a:schemeClr val="bg1"/>
              </a:solidFill>
            </a:endParaRPr>
          </a:p>
        </p:txBody>
      </p:sp>
      <p:sp>
        <p:nvSpPr>
          <p:cNvPr id="19" name="TextBox 18"/>
          <p:cNvSpPr txBox="1"/>
          <p:nvPr/>
        </p:nvSpPr>
        <p:spPr>
          <a:xfrm>
            <a:off x="75758" y="593558"/>
            <a:ext cx="675059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Volcanoes are formed when molten rock from a magma chamber inside the earth erupts through a vent in the lithosphere. Molten rock is called magma </a:t>
            </a:r>
            <a:r>
              <a:rPr lang="en-GB" sz="1400" b="1" dirty="0" smtClean="0"/>
              <a:t>below</a:t>
            </a:r>
            <a:r>
              <a:rPr lang="en-GB" sz="1400" dirty="0" smtClean="0"/>
              <a:t> the surface and lava when it erupts. As well as lava, volcanoes erupt steam, gas and ash from the crater. There are two main types of volcanoes:</a:t>
            </a:r>
          </a:p>
        </p:txBody>
      </p:sp>
      <p:pic>
        <p:nvPicPr>
          <p:cNvPr id="6" name="Picture 5"/>
          <p:cNvPicPr>
            <a:picLocks noChangeAspect="1"/>
          </p:cNvPicPr>
          <p:nvPr/>
        </p:nvPicPr>
        <p:blipFill>
          <a:blip r:embed="rId2"/>
          <a:stretch>
            <a:fillRect/>
          </a:stretch>
        </p:blipFill>
        <p:spPr>
          <a:xfrm>
            <a:off x="75757" y="2031831"/>
            <a:ext cx="6750599" cy="2293142"/>
          </a:xfrm>
          <a:prstGeom prst="rect">
            <a:avLst/>
          </a:prstGeom>
        </p:spPr>
      </p:pic>
      <p:sp>
        <p:nvSpPr>
          <p:cNvPr id="7" name="TextBox 6"/>
          <p:cNvSpPr txBox="1"/>
          <p:nvPr/>
        </p:nvSpPr>
        <p:spPr>
          <a:xfrm>
            <a:off x="75757" y="1620254"/>
            <a:ext cx="3341211"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b="1" dirty="0" smtClean="0"/>
              <a:t>Composite Volcano</a:t>
            </a:r>
            <a:endParaRPr lang="en-GB" b="1" dirty="0"/>
          </a:p>
        </p:txBody>
      </p:sp>
      <p:sp>
        <p:nvSpPr>
          <p:cNvPr id="12" name="TextBox 11"/>
          <p:cNvSpPr txBox="1"/>
          <p:nvPr/>
        </p:nvSpPr>
        <p:spPr>
          <a:xfrm>
            <a:off x="3465005" y="1620254"/>
            <a:ext cx="3341211"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b="1" dirty="0" smtClean="0"/>
              <a:t>Shield Volcano</a:t>
            </a:r>
            <a:endParaRPr lang="en-GB" b="1" dirty="0"/>
          </a:p>
        </p:txBody>
      </p:sp>
      <p:sp>
        <p:nvSpPr>
          <p:cNvPr id="8" name="TextBox 7"/>
          <p:cNvSpPr txBox="1"/>
          <p:nvPr/>
        </p:nvSpPr>
        <p:spPr>
          <a:xfrm>
            <a:off x="75757" y="4324973"/>
            <a:ext cx="3341211" cy="22929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GB" sz="1100" dirty="0" smtClean="0"/>
              <a:t>These are formed along </a:t>
            </a:r>
            <a:r>
              <a:rPr lang="en-GB" sz="1100" b="1" dirty="0" smtClean="0"/>
              <a:t>convergent</a:t>
            </a:r>
            <a:r>
              <a:rPr lang="en-GB" sz="1100" dirty="0" smtClean="0"/>
              <a:t> plate boundaries</a:t>
            </a:r>
          </a:p>
          <a:p>
            <a:pPr marL="285750" indent="-285750">
              <a:buFont typeface="Arial" panose="020B0604020202020204" pitchFamily="34" charset="0"/>
              <a:buChar char="•"/>
            </a:pPr>
            <a:r>
              <a:rPr lang="en-GB" sz="1100" dirty="0" smtClean="0"/>
              <a:t>They are tall, steep sided, conical and have a narrow base.</a:t>
            </a:r>
          </a:p>
          <a:p>
            <a:pPr marL="285750" indent="-285750">
              <a:buFont typeface="Arial" panose="020B0604020202020204" pitchFamily="34" charset="0"/>
              <a:buChar char="•"/>
            </a:pPr>
            <a:r>
              <a:rPr lang="en-GB" sz="1100" dirty="0" smtClean="0"/>
              <a:t>They are made of alternating layers of ash and lava</a:t>
            </a:r>
          </a:p>
          <a:p>
            <a:pPr marL="285750" indent="-285750">
              <a:buFont typeface="Arial" panose="020B0604020202020204" pitchFamily="34" charset="0"/>
              <a:buChar char="•"/>
            </a:pPr>
            <a:r>
              <a:rPr lang="en-GB" sz="1100" dirty="0" smtClean="0"/>
              <a:t>Andesitic lava is erupted – it has a high silica content making it </a:t>
            </a:r>
            <a:r>
              <a:rPr lang="en-GB" sz="1100" b="1" dirty="0" smtClean="0"/>
              <a:t>more</a:t>
            </a:r>
            <a:r>
              <a:rPr lang="en-GB" sz="1100" dirty="0" smtClean="0"/>
              <a:t> viscous (so it runs like sticky toffee), it is unable to travel very far</a:t>
            </a:r>
          </a:p>
          <a:p>
            <a:pPr marL="285750" indent="-285750">
              <a:buFont typeface="Arial" panose="020B0604020202020204" pitchFamily="34" charset="0"/>
              <a:buChar char="•"/>
            </a:pPr>
            <a:r>
              <a:rPr lang="en-GB" sz="1100" dirty="0" smtClean="0"/>
              <a:t>Eruptions are infrequent but violent</a:t>
            </a:r>
          </a:p>
          <a:p>
            <a:pPr marL="285750" indent="-285750">
              <a:buFont typeface="Arial" panose="020B0604020202020204" pitchFamily="34" charset="0"/>
              <a:buChar char="•"/>
            </a:pPr>
            <a:r>
              <a:rPr lang="en-GB" sz="1100" dirty="0" smtClean="0"/>
              <a:t>Primary hazards include lava bombs and pyroclastic flows</a:t>
            </a:r>
          </a:p>
          <a:p>
            <a:pPr marL="285750" indent="-285750">
              <a:buFont typeface="Arial" panose="020B0604020202020204" pitchFamily="34" charset="0"/>
              <a:buChar char="•"/>
            </a:pPr>
            <a:r>
              <a:rPr lang="en-GB" sz="1100" dirty="0" smtClean="0"/>
              <a:t>Secondary hazards include lahars (mudflow)</a:t>
            </a:r>
          </a:p>
        </p:txBody>
      </p:sp>
      <p:sp>
        <p:nvSpPr>
          <p:cNvPr id="14" name="TextBox 13"/>
          <p:cNvSpPr txBox="1"/>
          <p:nvPr/>
        </p:nvSpPr>
        <p:spPr>
          <a:xfrm>
            <a:off x="3465005" y="4324973"/>
            <a:ext cx="3341211" cy="22929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GB" sz="1100" dirty="0" smtClean="0"/>
              <a:t>These are formed along </a:t>
            </a:r>
            <a:r>
              <a:rPr lang="en-GB" sz="1100" b="1" dirty="0" smtClean="0"/>
              <a:t>divergent</a:t>
            </a:r>
            <a:r>
              <a:rPr lang="en-GB" sz="1100" dirty="0" smtClean="0"/>
              <a:t> plate boundaries and </a:t>
            </a:r>
            <a:r>
              <a:rPr lang="en-GB" sz="1100" b="1" dirty="0" smtClean="0"/>
              <a:t>hotspots</a:t>
            </a:r>
            <a:endParaRPr lang="en-GB" sz="1100" dirty="0" smtClean="0"/>
          </a:p>
          <a:p>
            <a:pPr marL="285750" indent="-285750">
              <a:buFont typeface="Arial" panose="020B0604020202020204" pitchFamily="34" charset="0"/>
              <a:buChar char="•"/>
            </a:pPr>
            <a:r>
              <a:rPr lang="en-GB" sz="1100" dirty="0" smtClean="0"/>
              <a:t>They are gently sloping domes with a wide base.</a:t>
            </a:r>
          </a:p>
          <a:p>
            <a:pPr marL="285750" indent="-285750">
              <a:buFont typeface="Arial" panose="020B0604020202020204" pitchFamily="34" charset="0"/>
              <a:buChar char="•"/>
            </a:pPr>
            <a:endParaRPr lang="en-GB" sz="1100" dirty="0" smtClean="0"/>
          </a:p>
          <a:p>
            <a:pPr marL="285750" indent="-285750">
              <a:buFont typeface="Arial" panose="020B0604020202020204" pitchFamily="34" charset="0"/>
              <a:buChar char="•"/>
            </a:pPr>
            <a:r>
              <a:rPr lang="en-GB" sz="1100" dirty="0" smtClean="0"/>
              <a:t>They are made of lava only</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sz="1100" dirty="0" smtClean="0"/>
              <a:t>Basaltic lava is erupted – low in silica so it is </a:t>
            </a:r>
            <a:r>
              <a:rPr lang="en-GB" sz="1100" b="1" dirty="0" smtClean="0"/>
              <a:t>less </a:t>
            </a:r>
            <a:r>
              <a:rPr lang="en-GB" sz="1100" dirty="0" smtClean="0"/>
              <a:t>viscous (so it runs like runny honey), it is able to travel long distances before cooling</a:t>
            </a:r>
          </a:p>
          <a:p>
            <a:pPr marL="285750" indent="-285750">
              <a:buFont typeface="Arial" panose="020B0604020202020204" pitchFamily="34" charset="0"/>
              <a:buChar char="•"/>
            </a:pPr>
            <a:r>
              <a:rPr lang="en-GB" sz="1100" dirty="0" smtClean="0"/>
              <a:t>Eruptions tend to be frequent and gentle </a:t>
            </a:r>
          </a:p>
          <a:p>
            <a:pPr marL="285750" indent="-285750">
              <a:buFont typeface="Arial" panose="020B0604020202020204" pitchFamily="34" charset="0"/>
              <a:buChar char="•"/>
            </a:pPr>
            <a:endParaRPr lang="en-GB" sz="1100" dirty="0" smtClean="0"/>
          </a:p>
          <a:p>
            <a:pPr marL="285750" indent="-285750">
              <a:buFont typeface="Arial" panose="020B0604020202020204" pitchFamily="34" charset="0"/>
              <a:buChar char="•"/>
            </a:pPr>
            <a:r>
              <a:rPr lang="en-GB" sz="1100" dirty="0" smtClean="0"/>
              <a:t>Whilst lava flows often destroy farm land and property they rarely kill people</a:t>
            </a:r>
          </a:p>
        </p:txBody>
      </p:sp>
      <p:pic>
        <p:nvPicPr>
          <p:cNvPr id="9" name="Picture 8"/>
          <p:cNvPicPr>
            <a:picLocks noChangeAspect="1"/>
          </p:cNvPicPr>
          <p:nvPr/>
        </p:nvPicPr>
        <p:blipFill rotWithShape="1">
          <a:blip r:embed="rId3"/>
          <a:srcRect t="5497" b="2033"/>
          <a:stretch/>
        </p:blipFill>
        <p:spPr>
          <a:xfrm>
            <a:off x="3645236" y="6954253"/>
            <a:ext cx="3181120" cy="2189747"/>
          </a:xfrm>
          <a:prstGeom prst="rect">
            <a:avLst/>
          </a:prstGeom>
        </p:spPr>
      </p:pic>
      <p:sp>
        <p:nvSpPr>
          <p:cNvPr id="10" name="TextBox 9"/>
          <p:cNvSpPr txBox="1"/>
          <p:nvPr/>
        </p:nvSpPr>
        <p:spPr>
          <a:xfrm>
            <a:off x="60156" y="7039969"/>
            <a:ext cx="3341211" cy="16158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lang="en-GB" sz="1100" dirty="0" smtClean="0"/>
              <a:t>These are volcanoes that are formed </a:t>
            </a:r>
            <a:r>
              <a:rPr lang="en-GB" sz="1100" b="1" dirty="0" smtClean="0"/>
              <a:t>away</a:t>
            </a:r>
            <a:r>
              <a:rPr lang="en-GB" sz="1100" b="1" dirty="0"/>
              <a:t> </a:t>
            </a:r>
            <a:r>
              <a:rPr lang="en-GB" sz="1100" b="1" dirty="0" smtClean="0"/>
              <a:t>from plate boundaries</a:t>
            </a:r>
            <a:r>
              <a:rPr lang="en-GB" sz="1100" dirty="0" smtClean="0"/>
              <a:t>.</a:t>
            </a:r>
          </a:p>
          <a:p>
            <a:pPr marL="171450" indent="-171450">
              <a:buFont typeface="Arial" panose="020B0604020202020204" pitchFamily="34" charset="0"/>
              <a:buChar char="•"/>
            </a:pPr>
            <a:r>
              <a:rPr lang="en-GB" sz="1100" dirty="0" smtClean="0"/>
              <a:t>They are formed by a </a:t>
            </a:r>
            <a:r>
              <a:rPr lang="en-GB" sz="1100" b="1" dirty="0" smtClean="0"/>
              <a:t>plume</a:t>
            </a:r>
            <a:r>
              <a:rPr lang="en-GB" sz="1100" dirty="0" smtClean="0"/>
              <a:t> of superheated rock (not magma) rising slowing through the mantle.</a:t>
            </a:r>
          </a:p>
          <a:p>
            <a:pPr marL="171450" indent="-171450">
              <a:buFont typeface="Arial" panose="020B0604020202020204" pitchFamily="34" charset="0"/>
              <a:buChar char="•"/>
            </a:pPr>
            <a:r>
              <a:rPr lang="en-GB" sz="1100" dirty="0" smtClean="0"/>
              <a:t>Once it reaches the upper mantle it causes the asthenosphere and base of the lithosphere to melt. The magma produced then rises through weaknesses in the crust and erupts at the surface.</a:t>
            </a:r>
          </a:p>
          <a:p>
            <a:pPr marL="171450" indent="-171450">
              <a:buFont typeface="Arial" panose="020B0604020202020204" pitchFamily="34" charset="0"/>
              <a:buChar char="•"/>
            </a:pPr>
            <a:r>
              <a:rPr lang="en-GB" sz="1100" dirty="0" smtClean="0"/>
              <a:t>An example – Hawaii hotspot volcanoes</a:t>
            </a:r>
            <a:endParaRPr lang="en-GB" sz="1100" dirty="0"/>
          </a:p>
        </p:txBody>
      </p:sp>
      <p:sp>
        <p:nvSpPr>
          <p:cNvPr id="18" name="TextBox 17"/>
          <p:cNvSpPr txBox="1"/>
          <p:nvPr/>
        </p:nvSpPr>
        <p:spPr>
          <a:xfrm>
            <a:off x="60156" y="6639411"/>
            <a:ext cx="6746060"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1600" b="1" dirty="0" smtClean="0"/>
              <a:t>Hotspots</a:t>
            </a:r>
            <a:endParaRPr lang="en-GB" sz="1600" b="1" dirty="0"/>
          </a:p>
        </p:txBody>
      </p:sp>
    </p:spTree>
    <p:extLst>
      <p:ext uri="{BB962C8B-B14F-4D97-AF65-F5344CB8AC3E}">
        <p14:creationId xmlns:p14="http://schemas.microsoft.com/office/powerpoint/2010/main" val="2272127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4744" y="65728"/>
            <a:ext cx="482453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614104" y="65727"/>
            <a:ext cx="1765612" cy="461665"/>
          </a:xfrm>
          <a:prstGeom prst="rect">
            <a:avLst/>
          </a:prstGeom>
          <a:noFill/>
        </p:spPr>
        <p:txBody>
          <a:bodyPr wrap="none" rtlCol="0">
            <a:spAutoFit/>
          </a:bodyPr>
          <a:lstStyle/>
          <a:p>
            <a:pPr algn="ctr"/>
            <a:r>
              <a:rPr lang="en-GB" sz="2400" b="1" dirty="0" smtClean="0">
                <a:solidFill>
                  <a:schemeClr val="bg1"/>
                </a:solidFill>
              </a:rPr>
              <a:t>Earthquakes</a:t>
            </a:r>
            <a:endParaRPr lang="en-GB" sz="2400" b="1" dirty="0">
              <a:solidFill>
                <a:schemeClr val="bg1"/>
              </a:solidFill>
            </a:endParaRPr>
          </a:p>
        </p:txBody>
      </p:sp>
      <p:pic>
        <p:nvPicPr>
          <p:cNvPr id="2" name="Picture 1"/>
          <p:cNvPicPr>
            <a:picLocks noChangeAspect="1"/>
          </p:cNvPicPr>
          <p:nvPr/>
        </p:nvPicPr>
        <p:blipFill>
          <a:blip r:embed="rId2"/>
          <a:stretch>
            <a:fillRect/>
          </a:stretch>
        </p:blipFill>
        <p:spPr>
          <a:xfrm>
            <a:off x="38543" y="611418"/>
            <a:ext cx="3041317" cy="1608922"/>
          </a:xfrm>
          <a:prstGeom prst="rect">
            <a:avLst/>
          </a:prstGeom>
        </p:spPr>
      </p:pic>
      <p:sp>
        <p:nvSpPr>
          <p:cNvPr id="3" name="TextBox 2"/>
          <p:cNvSpPr txBox="1"/>
          <p:nvPr/>
        </p:nvSpPr>
        <p:spPr>
          <a:xfrm>
            <a:off x="3079860" y="611418"/>
            <a:ext cx="3707533"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Earthquakes are intense vibrations within the Earth’s crust that make the ground shake. They are sudden events.</a:t>
            </a:r>
          </a:p>
          <a:p>
            <a:r>
              <a:rPr lang="en-GB" sz="1100" dirty="0" smtClean="0"/>
              <a:t>90% of earthquakes occur where plates are colliding at convergent plate boundaries.</a:t>
            </a:r>
          </a:p>
          <a:p>
            <a:r>
              <a:rPr lang="en-GB" sz="1100" dirty="0" smtClean="0"/>
              <a:t>Energy builds up until the rock fractures along a fault, and the energy is released in an earthquake. The point of rupture is called the </a:t>
            </a:r>
            <a:r>
              <a:rPr lang="en-GB" sz="1100" b="1" dirty="0" smtClean="0"/>
              <a:t>focus.</a:t>
            </a:r>
            <a:r>
              <a:rPr lang="en-GB" sz="1100" dirty="0" smtClean="0"/>
              <a:t> Shockwaves or seismic waves radiate out from this point on the ground surface (</a:t>
            </a:r>
            <a:r>
              <a:rPr lang="en-GB" sz="1100" b="1" dirty="0" smtClean="0"/>
              <a:t>epicentre</a:t>
            </a:r>
            <a:r>
              <a:rPr lang="en-GB" sz="1100" dirty="0" smtClean="0"/>
              <a:t>). These make the ground shake.</a:t>
            </a:r>
          </a:p>
          <a:p>
            <a:r>
              <a:rPr lang="en-GB" sz="1100" dirty="0" smtClean="0"/>
              <a:t>Earthquakes can also occur along conservative and divergent plate boundaries. They are caused as the plate moves and gets stuck. </a:t>
            </a:r>
            <a:endParaRPr lang="en-GB" sz="1100" dirty="0"/>
          </a:p>
        </p:txBody>
      </p:sp>
      <p:sp>
        <p:nvSpPr>
          <p:cNvPr id="23" name="Oval 22"/>
          <p:cNvSpPr/>
          <p:nvPr/>
        </p:nvSpPr>
        <p:spPr>
          <a:xfrm>
            <a:off x="2602079" y="3800629"/>
            <a:ext cx="1567357" cy="78200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100" b="1" dirty="0" smtClean="0"/>
              <a:t>The amount of damage caused by earthquakes depends on</a:t>
            </a:r>
            <a:endParaRPr lang="en-GB" sz="1100" b="1" dirty="0"/>
          </a:p>
        </p:txBody>
      </p:sp>
      <p:sp>
        <p:nvSpPr>
          <p:cNvPr id="25" name="TextBox 24"/>
          <p:cNvSpPr txBox="1"/>
          <p:nvPr/>
        </p:nvSpPr>
        <p:spPr>
          <a:xfrm>
            <a:off x="2050876" y="2832097"/>
            <a:ext cx="2678461" cy="430887"/>
          </a:xfrm>
          <a:prstGeom prst="rect">
            <a:avLst/>
          </a:prstGeom>
          <a:noFill/>
        </p:spPr>
        <p:txBody>
          <a:bodyPr wrap="square" rtlCol="0">
            <a:spAutoFit/>
          </a:bodyPr>
          <a:lstStyle/>
          <a:p>
            <a:pPr algn="ctr"/>
            <a:r>
              <a:rPr lang="en-GB" sz="1100" dirty="0" smtClean="0"/>
              <a:t>The scale of the event in terms of energy, the area affected and how long it lasts</a:t>
            </a:r>
            <a:endParaRPr lang="en-GB" sz="1100" dirty="0"/>
          </a:p>
        </p:txBody>
      </p:sp>
      <p:sp>
        <p:nvSpPr>
          <p:cNvPr id="30" name="TextBox 29"/>
          <p:cNvSpPr txBox="1"/>
          <p:nvPr/>
        </p:nvSpPr>
        <p:spPr>
          <a:xfrm>
            <a:off x="2050874" y="5017238"/>
            <a:ext cx="2678461" cy="600164"/>
          </a:xfrm>
          <a:prstGeom prst="rect">
            <a:avLst/>
          </a:prstGeom>
          <a:noFill/>
        </p:spPr>
        <p:txBody>
          <a:bodyPr wrap="square" rtlCol="0">
            <a:spAutoFit/>
          </a:bodyPr>
          <a:lstStyle/>
          <a:p>
            <a:pPr algn="ctr"/>
            <a:r>
              <a:rPr lang="en-GB" sz="1100" dirty="0" smtClean="0"/>
              <a:t>The depth of the focus – shallow earthquakes can be more deadly than deep ones</a:t>
            </a:r>
            <a:endParaRPr lang="en-GB" sz="1100" dirty="0"/>
          </a:p>
        </p:txBody>
      </p:sp>
      <p:sp>
        <p:nvSpPr>
          <p:cNvPr id="31" name="TextBox 30"/>
          <p:cNvSpPr txBox="1"/>
          <p:nvPr/>
        </p:nvSpPr>
        <p:spPr>
          <a:xfrm>
            <a:off x="4708069" y="3350829"/>
            <a:ext cx="2079323" cy="600164"/>
          </a:xfrm>
          <a:prstGeom prst="rect">
            <a:avLst/>
          </a:prstGeom>
          <a:noFill/>
        </p:spPr>
        <p:txBody>
          <a:bodyPr wrap="square" rtlCol="0">
            <a:spAutoFit/>
          </a:bodyPr>
          <a:lstStyle/>
          <a:p>
            <a:pPr algn="ctr"/>
            <a:r>
              <a:rPr lang="en-GB" sz="1100" dirty="0" smtClean="0"/>
              <a:t>The time of day/week – there are more casualties if people are inside buildings</a:t>
            </a:r>
            <a:endParaRPr lang="en-GB" sz="1100" dirty="0"/>
          </a:p>
        </p:txBody>
      </p:sp>
      <p:sp>
        <p:nvSpPr>
          <p:cNvPr id="32" name="TextBox 31"/>
          <p:cNvSpPr txBox="1"/>
          <p:nvPr/>
        </p:nvSpPr>
        <p:spPr>
          <a:xfrm>
            <a:off x="277543" y="3430188"/>
            <a:ext cx="1855554" cy="430887"/>
          </a:xfrm>
          <a:prstGeom prst="rect">
            <a:avLst/>
          </a:prstGeom>
          <a:noFill/>
        </p:spPr>
        <p:txBody>
          <a:bodyPr wrap="square" rtlCol="0">
            <a:spAutoFit/>
          </a:bodyPr>
          <a:lstStyle/>
          <a:p>
            <a:pPr algn="ctr"/>
            <a:r>
              <a:rPr lang="en-GB" sz="1100" dirty="0" smtClean="0"/>
              <a:t>The density of human settlements in an area</a:t>
            </a:r>
            <a:endParaRPr lang="en-GB" sz="1100" dirty="0"/>
          </a:p>
        </p:txBody>
      </p:sp>
      <p:sp>
        <p:nvSpPr>
          <p:cNvPr id="36" name="TextBox 35"/>
          <p:cNvSpPr txBox="1"/>
          <p:nvPr/>
        </p:nvSpPr>
        <p:spPr>
          <a:xfrm>
            <a:off x="4719383" y="4348843"/>
            <a:ext cx="1855554" cy="600164"/>
          </a:xfrm>
          <a:prstGeom prst="rect">
            <a:avLst/>
          </a:prstGeom>
          <a:noFill/>
        </p:spPr>
        <p:txBody>
          <a:bodyPr wrap="square" rtlCol="0">
            <a:spAutoFit/>
          </a:bodyPr>
          <a:lstStyle/>
          <a:p>
            <a:pPr algn="ctr"/>
            <a:r>
              <a:rPr lang="en-GB" sz="1100" dirty="0" smtClean="0"/>
              <a:t>The degree to which the country and people are prepared</a:t>
            </a:r>
            <a:endParaRPr lang="en-GB" sz="1100" dirty="0"/>
          </a:p>
        </p:txBody>
      </p:sp>
      <p:sp>
        <p:nvSpPr>
          <p:cNvPr id="38" name="TextBox 37"/>
          <p:cNvSpPr txBox="1"/>
          <p:nvPr/>
        </p:nvSpPr>
        <p:spPr>
          <a:xfrm>
            <a:off x="277543" y="4490474"/>
            <a:ext cx="1855554" cy="261610"/>
          </a:xfrm>
          <a:prstGeom prst="rect">
            <a:avLst/>
          </a:prstGeom>
          <a:noFill/>
        </p:spPr>
        <p:txBody>
          <a:bodyPr wrap="square" rtlCol="0">
            <a:spAutoFit/>
          </a:bodyPr>
          <a:lstStyle/>
          <a:p>
            <a:pPr algn="ctr"/>
            <a:r>
              <a:rPr lang="en-GB" sz="1100" dirty="0" smtClean="0"/>
              <a:t>The level of development</a:t>
            </a:r>
            <a:endParaRPr lang="en-GB" sz="1100" dirty="0"/>
          </a:p>
        </p:txBody>
      </p:sp>
      <p:cxnSp>
        <p:nvCxnSpPr>
          <p:cNvPr id="39" name="Straight Arrow Connector 38"/>
          <p:cNvCxnSpPr>
            <a:stCxn id="23" idx="0"/>
            <a:endCxn id="25" idx="2"/>
          </p:cNvCxnSpPr>
          <p:nvPr/>
        </p:nvCxnSpPr>
        <p:spPr>
          <a:xfrm flipV="1">
            <a:off x="3385758" y="3262984"/>
            <a:ext cx="4349" cy="537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3" idx="7"/>
            <a:endCxn id="31" idx="1"/>
          </p:cNvCxnSpPr>
          <p:nvPr/>
        </p:nvCxnSpPr>
        <p:spPr>
          <a:xfrm flipV="1">
            <a:off x="3939902" y="3650911"/>
            <a:ext cx="768167" cy="264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3" idx="5"/>
            <a:endCxn id="36" idx="1"/>
          </p:cNvCxnSpPr>
          <p:nvPr/>
        </p:nvCxnSpPr>
        <p:spPr>
          <a:xfrm>
            <a:off x="3939902" y="4468111"/>
            <a:ext cx="779481" cy="180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3" idx="4"/>
            <a:endCxn id="30" idx="0"/>
          </p:cNvCxnSpPr>
          <p:nvPr/>
        </p:nvCxnSpPr>
        <p:spPr>
          <a:xfrm>
            <a:off x="3385758" y="4582633"/>
            <a:ext cx="4347" cy="434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3" idx="1"/>
            <a:endCxn id="32" idx="3"/>
          </p:cNvCxnSpPr>
          <p:nvPr/>
        </p:nvCxnSpPr>
        <p:spPr>
          <a:xfrm flipH="1" flipV="1">
            <a:off x="2133097" y="3645632"/>
            <a:ext cx="698516" cy="269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3" idx="3"/>
            <a:endCxn id="38" idx="3"/>
          </p:cNvCxnSpPr>
          <p:nvPr/>
        </p:nvCxnSpPr>
        <p:spPr>
          <a:xfrm flipH="1">
            <a:off x="2133097" y="4468111"/>
            <a:ext cx="698516" cy="153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0844" y="5935721"/>
            <a:ext cx="2395907"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The size of an earthquake is recorded using a </a:t>
            </a:r>
            <a:r>
              <a:rPr lang="en-GB" sz="1100" b="1" dirty="0" smtClean="0"/>
              <a:t>seismometer.</a:t>
            </a:r>
            <a:r>
              <a:rPr lang="en-GB" sz="1100" dirty="0" smtClean="0"/>
              <a:t> The magnitude (size) is given according to the Richter scale which gives a value between 1 – 10.</a:t>
            </a:r>
          </a:p>
          <a:p>
            <a:pPr marL="285750" indent="-285750">
              <a:buFont typeface="Arial" panose="020B0604020202020204" pitchFamily="34" charset="0"/>
              <a:buChar char="•"/>
            </a:pPr>
            <a:r>
              <a:rPr lang="en-GB" sz="1100" dirty="0" smtClean="0"/>
              <a:t>The scale is logarithmic – meaning an earthquake measured at a 7 is 10x more powerful than an earthquake measured at 6 and 100x more powerful than 5.</a:t>
            </a:r>
          </a:p>
          <a:p>
            <a:endParaRPr lang="en-GB" sz="1100" dirty="0"/>
          </a:p>
          <a:p>
            <a:r>
              <a:rPr lang="en-GB" sz="1100" dirty="0" smtClean="0"/>
              <a:t>Another scale is the </a:t>
            </a:r>
            <a:r>
              <a:rPr lang="en-GB" sz="1100" b="1" dirty="0" smtClean="0"/>
              <a:t>Moment Magnitude Scale </a:t>
            </a:r>
            <a:r>
              <a:rPr lang="en-GB" sz="1100" dirty="0" smtClean="0"/>
              <a:t>(Mw) is frequently used.</a:t>
            </a:r>
          </a:p>
          <a:p>
            <a:pPr marL="285750" indent="-285750">
              <a:buFont typeface="Arial" panose="020B0604020202020204" pitchFamily="34" charset="0"/>
              <a:buChar char="•"/>
            </a:pPr>
            <a:r>
              <a:rPr lang="en-GB" sz="1100" dirty="0" smtClean="0"/>
              <a:t>Similar to the Richter scale</a:t>
            </a:r>
          </a:p>
          <a:p>
            <a:pPr marL="285750" indent="-285750">
              <a:buFont typeface="Arial" panose="020B0604020202020204" pitchFamily="34" charset="0"/>
              <a:buChar char="•"/>
            </a:pPr>
            <a:r>
              <a:rPr lang="en-GB" sz="1100" dirty="0" smtClean="0"/>
              <a:t>But works over a wider range of earthquakes and is more accurate</a:t>
            </a:r>
            <a:endParaRPr lang="en-GB" sz="1100" dirty="0"/>
          </a:p>
        </p:txBody>
      </p:sp>
      <p:sp>
        <p:nvSpPr>
          <p:cNvPr id="57" name="TextBox 56"/>
          <p:cNvSpPr txBox="1"/>
          <p:nvPr/>
        </p:nvSpPr>
        <p:spPr>
          <a:xfrm>
            <a:off x="70844" y="5563610"/>
            <a:ext cx="6743181"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1600" dirty="0" smtClean="0"/>
              <a:t>How are earthquakes measured?</a:t>
            </a:r>
            <a:endParaRPr lang="en-GB" sz="1600" dirty="0"/>
          </a:p>
        </p:txBody>
      </p:sp>
      <p:pic>
        <p:nvPicPr>
          <p:cNvPr id="59" name="Picture 58"/>
          <p:cNvPicPr>
            <a:picLocks noChangeAspect="1"/>
          </p:cNvPicPr>
          <p:nvPr/>
        </p:nvPicPr>
        <p:blipFill>
          <a:blip r:embed="rId3"/>
          <a:stretch>
            <a:fillRect/>
          </a:stretch>
        </p:blipFill>
        <p:spPr>
          <a:xfrm>
            <a:off x="2479331" y="6020785"/>
            <a:ext cx="2207472" cy="2880395"/>
          </a:xfrm>
          <a:prstGeom prst="rect">
            <a:avLst/>
          </a:prstGeom>
        </p:spPr>
      </p:pic>
      <p:pic>
        <p:nvPicPr>
          <p:cNvPr id="60" name="Picture 59"/>
          <p:cNvPicPr>
            <a:picLocks noChangeAspect="1"/>
          </p:cNvPicPr>
          <p:nvPr/>
        </p:nvPicPr>
        <p:blipFill>
          <a:blip r:embed="rId4"/>
          <a:stretch>
            <a:fillRect/>
          </a:stretch>
        </p:blipFill>
        <p:spPr>
          <a:xfrm>
            <a:off x="4628096" y="7798865"/>
            <a:ext cx="2185929" cy="1294142"/>
          </a:xfrm>
          <a:prstGeom prst="rect">
            <a:avLst/>
          </a:prstGeom>
        </p:spPr>
      </p:pic>
      <p:pic>
        <p:nvPicPr>
          <p:cNvPr id="62" name="Picture 61"/>
          <p:cNvPicPr>
            <a:picLocks noChangeAspect="1"/>
          </p:cNvPicPr>
          <p:nvPr/>
        </p:nvPicPr>
        <p:blipFill>
          <a:blip r:embed="rId5"/>
          <a:stretch>
            <a:fillRect/>
          </a:stretch>
        </p:blipFill>
        <p:spPr>
          <a:xfrm>
            <a:off x="4729335" y="6020785"/>
            <a:ext cx="2024151" cy="1682324"/>
          </a:xfrm>
          <a:prstGeom prst="rect">
            <a:avLst/>
          </a:prstGeom>
        </p:spPr>
      </p:pic>
    </p:spTree>
    <p:extLst>
      <p:ext uri="{BB962C8B-B14F-4D97-AF65-F5344CB8AC3E}">
        <p14:creationId xmlns:p14="http://schemas.microsoft.com/office/powerpoint/2010/main" val="3639866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6792" y="57711"/>
            <a:ext cx="417646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595905" y="57711"/>
            <a:ext cx="4137351" cy="461665"/>
          </a:xfrm>
          <a:prstGeom prst="rect">
            <a:avLst/>
          </a:prstGeom>
          <a:noFill/>
        </p:spPr>
        <p:txBody>
          <a:bodyPr wrap="square" rtlCol="0">
            <a:spAutoFit/>
          </a:bodyPr>
          <a:lstStyle/>
          <a:p>
            <a:pPr algn="ctr"/>
            <a:r>
              <a:rPr lang="en-GB" sz="2400" b="1" dirty="0" smtClean="0">
                <a:solidFill>
                  <a:schemeClr val="bg1"/>
                </a:solidFill>
              </a:rPr>
              <a:t>Earthquakes and Tsunamis</a:t>
            </a:r>
            <a:endParaRPr lang="en-GB" sz="2400" b="1" dirty="0">
              <a:solidFill>
                <a:schemeClr val="bg1"/>
              </a:solidFill>
            </a:endParaRPr>
          </a:p>
        </p:txBody>
      </p:sp>
      <p:sp>
        <p:nvSpPr>
          <p:cNvPr id="6" name="TextBox 5"/>
          <p:cNvSpPr txBox="1"/>
          <p:nvPr/>
        </p:nvSpPr>
        <p:spPr>
          <a:xfrm>
            <a:off x="57146" y="557476"/>
            <a:ext cx="6756879"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smtClean="0"/>
              <a:t>Tsunamis are usually triggered by earthquakes and can therefore be defined as a </a:t>
            </a:r>
            <a:r>
              <a:rPr lang="en-GB" sz="1400" b="1" dirty="0" smtClean="0"/>
              <a:t>secondary hazard.</a:t>
            </a:r>
            <a:r>
              <a:rPr lang="en-GB" sz="1400" dirty="0" smtClean="0"/>
              <a:t> </a:t>
            </a:r>
            <a:endParaRPr lang="en-GB" sz="1400" dirty="0"/>
          </a:p>
          <a:p>
            <a:pPr algn="ctr"/>
            <a:r>
              <a:rPr lang="en-GB" sz="1400" dirty="0" smtClean="0"/>
              <a:t>Tsunamis are a series of giant ocean waves that can be up to 30m in height</a:t>
            </a:r>
            <a:endParaRPr lang="en-GB" sz="1400" dirty="0"/>
          </a:p>
        </p:txBody>
      </p:sp>
      <p:sp>
        <p:nvSpPr>
          <p:cNvPr id="14" name="TextBox 13"/>
          <p:cNvSpPr txBox="1"/>
          <p:nvPr/>
        </p:nvSpPr>
        <p:spPr>
          <a:xfrm>
            <a:off x="3714748" y="1733575"/>
            <a:ext cx="3099278" cy="63401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smtClean="0"/>
              <a:t>Tsunamis are caused by earthquakes at sea</a:t>
            </a:r>
          </a:p>
          <a:p>
            <a:pPr algn="ctr"/>
            <a:endParaRPr lang="en-GB" sz="1400" dirty="0" smtClean="0"/>
          </a:p>
          <a:p>
            <a:pPr algn="ctr"/>
            <a:endParaRPr lang="en-GB" sz="1400" dirty="0"/>
          </a:p>
          <a:p>
            <a:pPr algn="ctr"/>
            <a:r>
              <a:rPr lang="en-GB" sz="1400" dirty="0" smtClean="0"/>
              <a:t>A Tsunami forms when energy from an earthquake vertically jolts the seabed by several meters, displacing the ocean above</a:t>
            </a:r>
          </a:p>
          <a:p>
            <a:pPr algn="ctr"/>
            <a:endParaRPr lang="en-GB" sz="1400" dirty="0" smtClean="0"/>
          </a:p>
          <a:p>
            <a:pPr algn="ctr"/>
            <a:endParaRPr lang="en-GB" sz="1400" dirty="0"/>
          </a:p>
          <a:p>
            <a:pPr algn="ctr"/>
            <a:r>
              <a:rPr lang="en-GB" sz="1400" dirty="0" smtClean="0"/>
              <a:t>Large waves begin moving through the ocean, away from the earthquakes epicentre</a:t>
            </a:r>
          </a:p>
          <a:p>
            <a:pPr algn="ctr"/>
            <a:endParaRPr lang="en-GB" sz="1400" dirty="0" smtClean="0"/>
          </a:p>
          <a:p>
            <a:pPr algn="ctr"/>
            <a:endParaRPr lang="en-GB" sz="1400" dirty="0"/>
          </a:p>
          <a:p>
            <a:pPr algn="ctr"/>
            <a:r>
              <a:rPr lang="en-GB" sz="1400" dirty="0" smtClean="0"/>
              <a:t>In deep water, the tsunami moves at great speeds. When it reaches shallow water near coastal areas the tsunami slows but increases in height</a:t>
            </a:r>
          </a:p>
          <a:p>
            <a:pPr algn="ctr"/>
            <a:endParaRPr lang="en-GB" sz="1400" dirty="0" smtClean="0"/>
          </a:p>
          <a:p>
            <a:pPr algn="ctr"/>
            <a:endParaRPr lang="en-GB" sz="1400" dirty="0"/>
          </a:p>
          <a:p>
            <a:pPr algn="ctr"/>
            <a:r>
              <a:rPr lang="en-GB" sz="1400" dirty="0" smtClean="0"/>
              <a:t>Before a tsunami hits land, the sea looks like it is retreating exposing hundreds of metres of beach and seabed</a:t>
            </a:r>
          </a:p>
          <a:p>
            <a:pPr algn="ctr"/>
            <a:endParaRPr lang="en-GB" sz="1400" dirty="0" smtClean="0"/>
          </a:p>
          <a:p>
            <a:pPr algn="ctr"/>
            <a:endParaRPr lang="en-GB" sz="1400" dirty="0"/>
          </a:p>
          <a:p>
            <a:pPr algn="ctr"/>
            <a:r>
              <a:rPr lang="en-GB" sz="1400" dirty="0" smtClean="0"/>
              <a:t>Tsunami waves hit shorelines in intervals causing widespread destructions</a:t>
            </a:r>
          </a:p>
        </p:txBody>
      </p:sp>
      <p:sp>
        <p:nvSpPr>
          <p:cNvPr id="16" name="TextBox 15"/>
          <p:cNvSpPr txBox="1"/>
          <p:nvPr/>
        </p:nvSpPr>
        <p:spPr>
          <a:xfrm>
            <a:off x="3714748" y="1351713"/>
            <a:ext cx="3099277"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1600" dirty="0" smtClean="0"/>
              <a:t>Formation of Tsunamis</a:t>
            </a:r>
            <a:endParaRPr lang="en-GB" sz="1600" dirty="0"/>
          </a:p>
        </p:txBody>
      </p:sp>
      <p:sp>
        <p:nvSpPr>
          <p:cNvPr id="3" name="Down Arrow 2"/>
          <p:cNvSpPr/>
          <p:nvPr/>
        </p:nvSpPr>
        <p:spPr>
          <a:xfrm>
            <a:off x="5098968" y="2220021"/>
            <a:ext cx="392844" cy="454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5098968" y="3527478"/>
            <a:ext cx="392844" cy="454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5098968" y="4568509"/>
            <a:ext cx="392844" cy="454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a:off x="5098968" y="5824010"/>
            <a:ext cx="392844" cy="454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a:off x="5098968" y="6932660"/>
            <a:ext cx="392844" cy="454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p:cNvGrpSpPr/>
          <p:nvPr/>
        </p:nvGrpSpPr>
        <p:grpSpPr>
          <a:xfrm>
            <a:off x="89080" y="1367178"/>
            <a:ext cx="3625670" cy="7567272"/>
            <a:chOff x="89080" y="1367178"/>
            <a:chExt cx="2983851" cy="5480347"/>
          </a:xfrm>
        </p:grpSpPr>
        <p:pic>
          <p:nvPicPr>
            <p:cNvPr id="9" name="Picture 8"/>
            <p:cNvPicPr>
              <a:picLocks noChangeAspect="1"/>
            </p:cNvPicPr>
            <p:nvPr/>
          </p:nvPicPr>
          <p:blipFill>
            <a:blip r:embed="rId2"/>
            <a:stretch>
              <a:fillRect/>
            </a:stretch>
          </p:blipFill>
          <p:spPr>
            <a:xfrm>
              <a:off x="89080" y="1367178"/>
              <a:ext cx="2983850" cy="1798836"/>
            </a:xfrm>
            <a:prstGeom prst="rect">
              <a:avLst/>
            </a:prstGeom>
          </p:spPr>
        </p:pic>
        <p:pic>
          <p:nvPicPr>
            <p:cNvPr id="10" name="Picture 9"/>
            <p:cNvPicPr>
              <a:picLocks noChangeAspect="1"/>
            </p:cNvPicPr>
            <p:nvPr/>
          </p:nvPicPr>
          <p:blipFill>
            <a:blip r:embed="rId3"/>
            <a:stretch>
              <a:fillRect/>
            </a:stretch>
          </p:blipFill>
          <p:spPr>
            <a:xfrm>
              <a:off x="89081" y="3200796"/>
              <a:ext cx="2983850" cy="1793710"/>
            </a:xfrm>
            <a:prstGeom prst="rect">
              <a:avLst/>
            </a:prstGeom>
          </p:spPr>
        </p:pic>
        <p:pic>
          <p:nvPicPr>
            <p:cNvPr id="26" name="Picture 25"/>
            <p:cNvPicPr>
              <a:picLocks noChangeAspect="1"/>
            </p:cNvPicPr>
            <p:nvPr/>
          </p:nvPicPr>
          <p:blipFill>
            <a:blip r:embed="rId4"/>
            <a:stretch>
              <a:fillRect/>
            </a:stretch>
          </p:blipFill>
          <p:spPr>
            <a:xfrm>
              <a:off x="89080" y="5048690"/>
              <a:ext cx="2983850" cy="1798835"/>
            </a:xfrm>
            <a:prstGeom prst="rect">
              <a:avLst/>
            </a:prstGeom>
          </p:spPr>
        </p:pic>
      </p:grpSp>
    </p:spTree>
    <p:extLst>
      <p:ext uri="{BB962C8B-B14F-4D97-AF65-F5344CB8AC3E}">
        <p14:creationId xmlns:p14="http://schemas.microsoft.com/office/powerpoint/2010/main" val="3180537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6792" y="57711"/>
            <a:ext cx="417646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595905" y="57711"/>
            <a:ext cx="4137351" cy="461665"/>
          </a:xfrm>
          <a:prstGeom prst="rect">
            <a:avLst/>
          </a:prstGeom>
          <a:noFill/>
        </p:spPr>
        <p:txBody>
          <a:bodyPr wrap="square" rtlCol="0">
            <a:spAutoFit/>
          </a:bodyPr>
          <a:lstStyle/>
          <a:p>
            <a:pPr algn="ctr"/>
            <a:r>
              <a:rPr lang="en-GB" sz="2400" b="1" dirty="0" smtClean="0">
                <a:solidFill>
                  <a:schemeClr val="bg1"/>
                </a:solidFill>
              </a:rPr>
              <a:t>Preparing for Tectonic Hazards</a:t>
            </a:r>
            <a:endParaRPr lang="en-GB" sz="2400" b="1" dirty="0">
              <a:solidFill>
                <a:schemeClr val="bg1"/>
              </a:solidFill>
            </a:endParaRPr>
          </a:p>
        </p:txBody>
      </p:sp>
      <p:sp>
        <p:nvSpPr>
          <p:cNvPr id="6" name="TextBox 5"/>
          <p:cNvSpPr txBox="1"/>
          <p:nvPr/>
        </p:nvSpPr>
        <p:spPr>
          <a:xfrm>
            <a:off x="57146" y="557476"/>
            <a:ext cx="6756879"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smtClean="0"/>
              <a:t>Impacts – Primary impacts are the immediate damage caused by an earthquake, such as injury or loss of life. Secondary impacts are the ‘knock on’ effects from primary impacts such as shortage of clean water, diseases spreading</a:t>
            </a:r>
          </a:p>
          <a:p>
            <a:pPr algn="ctr"/>
            <a:r>
              <a:rPr lang="en-GB" sz="1200" dirty="0" smtClean="0"/>
              <a:t>Response – Emergency responses take place immediately after the event such as rescue teams. Long term responses include restoring the area back to normal and managing the area by predicting, protecting and preparing for future hazards. The ability to respond relies on the countries wealth (economic development)</a:t>
            </a:r>
            <a:endParaRPr lang="en-GB" sz="1200" dirty="0"/>
          </a:p>
        </p:txBody>
      </p:sp>
      <p:graphicFrame>
        <p:nvGraphicFramePr>
          <p:cNvPr id="8" name="Table 7"/>
          <p:cNvGraphicFramePr>
            <a:graphicFrameLocks noGrp="1"/>
          </p:cNvGraphicFramePr>
          <p:nvPr>
            <p:extLst>
              <p:ext uri="{D42A27DB-BD31-4B8C-83A1-F6EECF244321}">
                <p14:modId xmlns:p14="http://schemas.microsoft.com/office/powerpoint/2010/main" val="2351526939"/>
              </p:ext>
            </p:extLst>
          </p:nvPr>
        </p:nvGraphicFramePr>
        <p:xfrm>
          <a:off x="57147" y="1979718"/>
          <a:ext cx="6756878" cy="4196080"/>
        </p:xfrm>
        <a:graphic>
          <a:graphicData uri="http://schemas.openxmlformats.org/drawingml/2006/table">
            <a:tbl>
              <a:tblPr firstRow="1" bandRow="1">
                <a:tableStyleId>{93296810-A885-4BE3-A3E7-6D5BEEA58F35}</a:tableStyleId>
              </a:tblPr>
              <a:tblGrid>
                <a:gridCol w="484274">
                  <a:extLst>
                    <a:ext uri="{9D8B030D-6E8A-4147-A177-3AD203B41FA5}">
                      <a16:colId xmlns="" xmlns:a16="http://schemas.microsoft.com/office/drawing/2014/main" val="2703319677"/>
                    </a:ext>
                  </a:extLst>
                </a:gridCol>
                <a:gridCol w="1143000">
                  <a:extLst>
                    <a:ext uri="{9D8B030D-6E8A-4147-A177-3AD203B41FA5}">
                      <a16:colId xmlns="" xmlns:a16="http://schemas.microsoft.com/office/drawing/2014/main" val="75921770"/>
                    </a:ext>
                  </a:extLst>
                </a:gridCol>
                <a:gridCol w="4066674">
                  <a:extLst>
                    <a:ext uri="{9D8B030D-6E8A-4147-A177-3AD203B41FA5}">
                      <a16:colId xmlns="" xmlns:a16="http://schemas.microsoft.com/office/drawing/2014/main" val="4201914680"/>
                    </a:ext>
                  </a:extLst>
                </a:gridCol>
                <a:gridCol w="1062930">
                  <a:extLst>
                    <a:ext uri="{9D8B030D-6E8A-4147-A177-3AD203B41FA5}">
                      <a16:colId xmlns="" xmlns:a16="http://schemas.microsoft.com/office/drawing/2014/main" val="166964420"/>
                    </a:ext>
                  </a:extLst>
                </a:gridCol>
              </a:tblGrid>
              <a:tr h="370840">
                <a:tc rowSpan="5">
                  <a:txBody>
                    <a:bodyPr/>
                    <a:lstStyle/>
                    <a:p>
                      <a:pPr algn="ctr"/>
                      <a:r>
                        <a:rPr lang="en-GB" dirty="0" smtClean="0"/>
                        <a:t>Prediction</a:t>
                      </a:r>
                      <a:endParaRPr lang="en-GB" dirty="0"/>
                    </a:p>
                  </a:txBody>
                  <a:tcPr vert="vert270" anchor="ctr"/>
                </a:tc>
                <a:tc>
                  <a:txBody>
                    <a:bodyPr/>
                    <a:lstStyle/>
                    <a:p>
                      <a:pPr algn="ctr"/>
                      <a:r>
                        <a:rPr lang="en-GB" dirty="0" smtClean="0"/>
                        <a:t>Method</a:t>
                      </a:r>
                      <a:endParaRPr lang="en-GB" dirty="0"/>
                    </a:p>
                  </a:txBody>
                  <a:tcPr anchor="ctr"/>
                </a:tc>
                <a:tc>
                  <a:txBody>
                    <a:bodyPr/>
                    <a:lstStyle/>
                    <a:p>
                      <a:pPr algn="ctr"/>
                      <a:r>
                        <a:rPr lang="en-GB" dirty="0" smtClean="0"/>
                        <a:t>Description</a:t>
                      </a:r>
                      <a:endParaRPr lang="en-GB" dirty="0"/>
                    </a:p>
                  </a:txBody>
                  <a:tcPr anchor="ctr"/>
                </a:tc>
                <a:tc>
                  <a:txBody>
                    <a:bodyPr/>
                    <a:lstStyle/>
                    <a:p>
                      <a:pPr algn="ctr"/>
                      <a:r>
                        <a:rPr lang="en-GB" dirty="0" smtClean="0"/>
                        <a:t>For?</a:t>
                      </a:r>
                      <a:endParaRPr lang="en-GB" dirty="0"/>
                    </a:p>
                  </a:txBody>
                  <a:tcPr anchor="ctr"/>
                </a:tc>
                <a:extLst>
                  <a:ext uri="{0D108BD9-81ED-4DB2-BD59-A6C34878D82A}">
                    <a16:rowId xmlns="" xmlns:a16="http://schemas.microsoft.com/office/drawing/2014/main" val="836933873"/>
                  </a:ext>
                </a:extLst>
              </a:tr>
              <a:tr h="370840">
                <a:tc vMerge="1">
                  <a:txBody>
                    <a:bodyPr/>
                    <a:lstStyle/>
                    <a:p>
                      <a:pPr algn="ctr"/>
                      <a:endParaRPr lang="en-GB" sz="1100" dirty="0"/>
                    </a:p>
                  </a:txBody>
                  <a:tcPr anchor="ctr"/>
                </a:tc>
                <a:tc>
                  <a:txBody>
                    <a:bodyPr/>
                    <a:lstStyle/>
                    <a:p>
                      <a:pPr algn="ctr"/>
                      <a:r>
                        <a:rPr lang="en-GB" sz="1100" dirty="0" smtClean="0"/>
                        <a:t>Seismometer</a:t>
                      </a:r>
                      <a:endParaRPr lang="en-GB" sz="1100" dirty="0"/>
                    </a:p>
                  </a:txBody>
                  <a:tcPr anchor="ctr"/>
                </a:tc>
                <a:tc>
                  <a:txBody>
                    <a:bodyPr/>
                    <a:lstStyle/>
                    <a:p>
                      <a:pPr algn="ctr"/>
                      <a:r>
                        <a:rPr lang="en-GB" sz="1100" dirty="0" smtClean="0"/>
                        <a:t>This</a:t>
                      </a:r>
                      <a:r>
                        <a:rPr lang="en-GB" sz="1100" baseline="0" dirty="0" smtClean="0"/>
                        <a:t> measures sensitive movements from the earth. It picks up foreshocks before a major earthquake and earthquakes occurring before a volcanic eruption.</a:t>
                      </a:r>
                      <a:endParaRPr lang="en-GB" sz="1100" dirty="0"/>
                    </a:p>
                  </a:txBody>
                  <a:tcPr anchor="ctr"/>
                </a:tc>
                <a:tc>
                  <a:txBody>
                    <a:bodyPr/>
                    <a:lstStyle/>
                    <a:p>
                      <a:pPr marL="171450" indent="-171450" algn="l">
                        <a:buFont typeface="Arial" panose="020B0604020202020204" pitchFamily="34" charset="0"/>
                        <a:buChar char="•"/>
                      </a:pPr>
                      <a:r>
                        <a:rPr lang="en-GB" sz="1100" dirty="0" smtClean="0"/>
                        <a:t>Earthquakes</a:t>
                      </a:r>
                    </a:p>
                    <a:p>
                      <a:pPr marL="171450" indent="-171450" algn="l">
                        <a:buFont typeface="Arial" panose="020B0604020202020204" pitchFamily="34" charset="0"/>
                        <a:buChar char="•"/>
                      </a:pPr>
                      <a:r>
                        <a:rPr lang="en-GB" sz="1100" dirty="0" smtClean="0"/>
                        <a:t>Volcanoes</a:t>
                      </a:r>
                      <a:endParaRPr lang="en-GB" sz="1100" dirty="0"/>
                    </a:p>
                  </a:txBody>
                  <a:tcPr anchor="ctr"/>
                </a:tc>
                <a:extLst>
                  <a:ext uri="{0D108BD9-81ED-4DB2-BD59-A6C34878D82A}">
                    <a16:rowId xmlns="" xmlns:a16="http://schemas.microsoft.com/office/drawing/2014/main" val="400938797"/>
                  </a:ext>
                </a:extLst>
              </a:tr>
              <a:tr h="370840">
                <a:tc vMerge="1">
                  <a:txBody>
                    <a:bodyPr/>
                    <a:lstStyle/>
                    <a:p>
                      <a:pPr algn="ctr"/>
                      <a:endParaRPr lang="en-GB" sz="1100" dirty="0"/>
                    </a:p>
                  </a:txBody>
                  <a:tcPr anchor="ctr"/>
                </a:tc>
                <a:tc>
                  <a:txBody>
                    <a:bodyPr/>
                    <a:lstStyle/>
                    <a:p>
                      <a:pPr algn="ctr"/>
                      <a:r>
                        <a:rPr lang="en-GB" sz="1100" dirty="0" smtClean="0"/>
                        <a:t>Hazard Map</a:t>
                      </a:r>
                      <a:endParaRPr lang="en-GB" sz="1100" dirty="0"/>
                    </a:p>
                  </a:txBody>
                  <a:tcPr anchor="ctr"/>
                </a:tc>
                <a:tc>
                  <a:txBody>
                    <a:bodyPr/>
                    <a:lstStyle/>
                    <a:p>
                      <a:pPr algn="ctr"/>
                      <a:r>
                        <a:rPr lang="en-GB" sz="1100" dirty="0" smtClean="0"/>
                        <a:t>This</a:t>
                      </a:r>
                      <a:r>
                        <a:rPr lang="en-GB" sz="1100" baseline="0" dirty="0" smtClean="0"/>
                        <a:t> can be made to show local people areas that are the most vulnerable. However, this can be difficult if earthquakes and volcanic eruptions happen quickly</a:t>
                      </a:r>
                      <a:endParaRPr lang="en-GB" sz="1100" dirty="0"/>
                    </a:p>
                  </a:txBody>
                  <a:tcPr anchor="ctr"/>
                </a:tc>
                <a:tc>
                  <a:txBody>
                    <a:bodyPr/>
                    <a:lstStyle/>
                    <a:p>
                      <a:pPr marL="171450" indent="-171450" algn="l">
                        <a:buFont typeface="Arial" panose="020B0604020202020204" pitchFamily="34" charset="0"/>
                        <a:buChar char="•"/>
                      </a:pPr>
                      <a:r>
                        <a:rPr lang="en-GB" sz="1100" dirty="0" smtClean="0"/>
                        <a:t>Earthquakes</a:t>
                      </a:r>
                    </a:p>
                    <a:p>
                      <a:pPr marL="171450" indent="-171450" algn="l">
                        <a:buFont typeface="Arial" panose="020B0604020202020204" pitchFamily="34" charset="0"/>
                        <a:buChar char="•"/>
                      </a:pPr>
                      <a:r>
                        <a:rPr lang="en-GB" sz="1100" dirty="0" smtClean="0"/>
                        <a:t>Volcanoes</a:t>
                      </a:r>
                      <a:endParaRPr lang="en-GB" sz="1100" dirty="0"/>
                    </a:p>
                  </a:txBody>
                  <a:tcPr anchor="ctr"/>
                </a:tc>
                <a:extLst>
                  <a:ext uri="{0D108BD9-81ED-4DB2-BD59-A6C34878D82A}">
                    <a16:rowId xmlns="" xmlns:a16="http://schemas.microsoft.com/office/drawing/2014/main" val="1425876370"/>
                  </a:ext>
                </a:extLst>
              </a:tr>
              <a:tr h="370840">
                <a:tc vMerge="1">
                  <a:txBody>
                    <a:bodyPr/>
                    <a:lstStyle/>
                    <a:p>
                      <a:pPr algn="ctr"/>
                      <a:endParaRPr lang="en-GB" sz="1100" dirty="0"/>
                    </a:p>
                  </a:txBody>
                  <a:tcPr anchor="ctr"/>
                </a:tc>
                <a:tc>
                  <a:txBody>
                    <a:bodyPr/>
                    <a:lstStyle/>
                    <a:p>
                      <a:pPr algn="ctr"/>
                      <a:r>
                        <a:rPr lang="en-GB" sz="1100" dirty="0" smtClean="0"/>
                        <a:t>Satellite monitoring</a:t>
                      </a:r>
                      <a:endParaRPr lang="en-GB" sz="1100" dirty="0"/>
                    </a:p>
                  </a:txBody>
                  <a:tcPr anchor="ctr"/>
                </a:tc>
                <a:tc>
                  <a:txBody>
                    <a:bodyPr/>
                    <a:lstStyle/>
                    <a:p>
                      <a:pPr algn="ctr"/>
                      <a:r>
                        <a:rPr lang="en-GB" sz="1100" dirty="0" smtClean="0"/>
                        <a:t>Satellites</a:t>
                      </a:r>
                      <a:r>
                        <a:rPr lang="en-GB" sz="1100" baseline="0" dirty="0" smtClean="0"/>
                        <a:t> can measure changes in gas emissions, melting of snow on volcano mountains, bulging of magma chambers</a:t>
                      </a:r>
                      <a:endParaRPr lang="en-GB" sz="1100" dirty="0"/>
                    </a:p>
                  </a:txBody>
                  <a:tcPr anchor="ctr"/>
                </a:tc>
                <a:tc>
                  <a:txBody>
                    <a:bodyPr/>
                    <a:lstStyle/>
                    <a:p>
                      <a:pPr marL="171450" indent="-171450" algn="l">
                        <a:buFont typeface="Arial" panose="020B0604020202020204" pitchFamily="34" charset="0"/>
                        <a:buChar char="•"/>
                      </a:pPr>
                      <a:r>
                        <a:rPr lang="en-GB" sz="1100" dirty="0" smtClean="0"/>
                        <a:t>Volcanoes</a:t>
                      </a:r>
                      <a:endParaRPr lang="en-GB" sz="1100" dirty="0"/>
                    </a:p>
                  </a:txBody>
                  <a:tcPr anchor="ctr"/>
                </a:tc>
                <a:extLst>
                  <a:ext uri="{0D108BD9-81ED-4DB2-BD59-A6C34878D82A}">
                    <a16:rowId xmlns="" xmlns:a16="http://schemas.microsoft.com/office/drawing/2014/main" val="251830768"/>
                  </a:ext>
                </a:extLst>
              </a:tr>
              <a:tr h="370840">
                <a:tc vMerge="1">
                  <a:txBody>
                    <a:bodyPr/>
                    <a:lstStyle/>
                    <a:p>
                      <a:pPr algn="ctr"/>
                      <a:endParaRPr lang="en-GB" sz="1100" dirty="0"/>
                    </a:p>
                  </a:txBody>
                  <a:tcPr anchor="ctr"/>
                </a:tc>
                <a:tc>
                  <a:txBody>
                    <a:bodyPr/>
                    <a:lstStyle/>
                    <a:p>
                      <a:pPr algn="ctr"/>
                      <a:r>
                        <a:rPr lang="en-GB" sz="1100" dirty="0" err="1" smtClean="0"/>
                        <a:t>Tiltmeters</a:t>
                      </a:r>
                      <a:endParaRPr lang="en-GB" sz="1100" dirty="0"/>
                    </a:p>
                  </a:txBody>
                  <a:tcPr anchor="ctr"/>
                </a:tc>
                <a:tc>
                  <a:txBody>
                    <a:bodyPr/>
                    <a:lstStyle/>
                    <a:p>
                      <a:pPr algn="ctr"/>
                      <a:r>
                        <a:rPr lang="en-GB" sz="1100" dirty="0" smtClean="0"/>
                        <a:t>These can be installed on volcanoes to measure ground or rock deformation</a:t>
                      </a:r>
                      <a:endParaRPr lang="en-GB" sz="1100" dirty="0"/>
                    </a:p>
                  </a:txBody>
                  <a:tcPr anchor="ctr"/>
                </a:tc>
                <a:tc>
                  <a:txBody>
                    <a:bodyPr/>
                    <a:lstStyle/>
                    <a:p>
                      <a:pPr marL="171450" indent="-171450" algn="l">
                        <a:buFont typeface="Arial" panose="020B0604020202020204" pitchFamily="34" charset="0"/>
                        <a:buChar char="•"/>
                      </a:pPr>
                      <a:r>
                        <a:rPr lang="en-GB" sz="1100" dirty="0" smtClean="0"/>
                        <a:t>Volcanoes</a:t>
                      </a:r>
                    </a:p>
                  </a:txBody>
                  <a:tcPr anchor="ctr"/>
                </a:tc>
                <a:extLst>
                  <a:ext uri="{0D108BD9-81ED-4DB2-BD59-A6C34878D82A}">
                    <a16:rowId xmlns="" xmlns:a16="http://schemas.microsoft.com/office/drawing/2014/main" val="4174989203"/>
                  </a:ext>
                </a:extLst>
              </a:tr>
              <a:tr h="370840">
                <a:tc rowSpan="3">
                  <a:txBody>
                    <a:bodyPr/>
                    <a:lstStyle/>
                    <a:p>
                      <a:pPr algn="ctr"/>
                      <a:r>
                        <a:rPr lang="en-GB" dirty="0" smtClean="0"/>
                        <a:t>Preparation</a:t>
                      </a:r>
                      <a:endParaRPr lang="en-GB" dirty="0"/>
                    </a:p>
                  </a:txBody>
                  <a:tcPr vert="vert270" anchor="ctr"/>
                </a:tc>
                <a:tc>
                  <a:txBody>
                    <a:bodyPr/>
                    <a:lstStyle/>
                    <a:p>
                      <a:pPr algn="ctr"/>
                      <a:r>
                        <a:rPr lang="en-GB" sz="1100" dirty="0" smtClean="0"/>
                        <a:t>Hazard proofing</a:t>
                      </a:r>
                      <a:r>
                        <a:rPr lang="en-GB" sz="1100" baseline="0" dirty="0" smtClean="0"/>
                        <a:t> homes</a:t>
                      </a:r>
                      <a:endParaRPr lang="en-GB" sz="1100" dirty="0"/>
                    </a:p>
                  </a:txBody>
                  <a:tcPr anchor="ctr"/>
                </a:tc>
                <a:tc>
                  <a:txBody>
                    <a:bodyPr/>
                    <a:lstStyle/>
                    <a:p>
                      <a:pPr algn="ctr"/>
                      <a:r>
                        <a:rPr lang="en-GB" sz="1100" dirty="0" smtClean="0"/>
                        <a:t>Earthquake proof</a:t>
                      </a:r>
                      <a:r>
                        <a:rPr lang="en-GB" sz="1100" baseline="0" dirty="0" smtClean="0"/>
                        <a:t> buildings can be built as most deaths are caused by falling buildings. </a:t>
                      </a:r>
                      <a:endParaRPr lang="en-GB" sz="1100" dirty="0"/>
                    </a:p>
                  </a:txBody>
                  <a:tcPr anchor="ctr"/>
                </a:tc>
                <a:tc>
                  <a:txBody>
                    <a:bodyPr/>
                    <a:lstStyle/>
                    <a:p>
                      <a:pPr marL="171450" indent="-171450" algn="l">
                        <a:buFont typeface="Arial" panose="020B0604020202020204" pitchFamily="34" charset="0"/>
                        <a:buChar char="•"/>
                      </a:pPr>
                      <a:r>
                        <a:rPr lang="en-GB" sz="1100" dirty="0" smtClean="0"/>
                        <a:t>Earthquakes</a:t>
                      </a:r>
                    </a:p>
                  </a:txBody>
                  <a:tcPr anchor="ctr"/>
                </a:tc>
                <a:extLst>
                  <a:ext uri="{0D108BD9-81ED-4DB2-BD59-A6C34878D82A}">
                    <a16:rowId xmlns="" xmlns:a16="http://schemas.microsoft.com/office/drawing/2014/main" val="2072520057"/>
                  </a:ext>
                </a:extLst>
              </a:tr>
              <a:tr h="370840">
                <a:tc vMerge="1">
                  <a:txBody>
                    <a:bodyPr/>
                    <a:lstStyle/>
                    <a:p>
                      <a:pPr algn="ctr"/>
                      <a:endParaRPr lang="en-GB" dirty="0"/>
                    </a:p>
                  </a:txBody>
                  <a:tcPr vert="vert270" anchor="ctr"/>
                </a:tc>
                <a:tc>
                  <a:txBody>
                    <a:bodyPr/>
                    <a:lstStyle/>
                    <a:p>
                      <a:pPr algn="ctr"/>
                      <a:r>
                        <a:rPr lang="en-GB" sz="1100" dirty="0" smtClean="0"/>
                        <a:t>Education</a:t>
                      </a:r>
                      <a:endParaRPr lang="en-GB" sz="1100" dirty="0"/>
                    </a:p>
                  </a:txBody>
                  <a:tcPr anchor="ctr"/>
                </a:tc>
                <a:tc>
                  <a:txBody>
                    <a:bodyPr/>
                    <a:lstStyle/>
                    <a:p>
                      <a:pPr algn="ctr"/>
                      <a:r>
                        <a:rPr lang="en-GB" sz="1100" dirty="0" smtClean="0"/>
                        <a:t>Government agencies, schools and councils can educate locals about the hazards</a:t>
                      </a:r>
                      <a:r>
                        <a:rPr lang="en-GB" sz="1100" baseline="0" dirty="0" smtClean="0"/>
                        <a:t> so that they can be prepared for the hazard and its effects, this can include: earthquake drills, evacuation drills. Leaflets ensuring people know what to do</a:t>
                      </a:r>
                      <a:endParaRPr lang="en-GB" sz="1100" dirty="0"/>
                    </a:p>
                  </a:txBody>
                  <a:tcPr anchor="ctr"/>
                </a:tc>
                <a:tc>
                  <a:txBody>
                    <a:bodyPr/>
                    <a:lstStyle/>
                    <a:p>
                      <a:pPr marL="171450" indent="-171450" algn="l">
                        <a:buFont typeface="Arial" panose="020B0604020202020204" pitchFamily="34" charset="0"/>
                        <a:buChar char="•"/>
                      </a:pPr>
                      <a:r>
                        <a:rPr lang="en-GB" sz="1100" dirty="0" smtClean="0"/>
                        <a:t>Earthquake</a:t>
                      </a:r>
                    </a:p>
                    <a:p>
                      <a:pPr marL="171450" indent="-171450" algn="l">
                        <a:buFont typeface="Arial" panose="020B0604020202020204" pitchFamily="34" charset="0"/>
                        <a:buChar char="•"/>
                      </a:pPr>
                      <a:r>
                        <a:rPr lang="en-GB" sz="1100" dirty="0" smtClean="0"/>
                        <a:t>Volcanoes</a:t>
                      </a:r>
                    </a:p>
                  </a:txBody>
                  <a:tcPr anchor="ctr"/>
                </a:tc>
                <a:extLst>
                  <a:ext uri="{0D108BD9-81ED-4DB2-BD59-A6C34878D82A}">
                    <a16:rowId xmlns="" xmlns:a16="http://schemas.microsoft.com/office/drawing/2014/main" val="1880113210"/>
                  </a:ext>
                </a:extLst>
              </a:tr>
              <a:tr h="370840">
                <a:tc vMerge="1">
                  <a:txBody>
                    <a:bodyPr/>
                    <a:lstStyle/>
                    <a:p>
                      <a:pPr algn="ctr"/>
                      <a:endParaRPr lang="en-GB" dirty="0"/>
                    </a:p>
                  </a:txBody>
                  <a:tcPr vert="vert270" anchor="ctr"/>
                </a:tc>
                <a:tc>
                  <a:txBody>
                    <a:bodyPr/>
                    <a:lstStyle/>
                    <a:p>
                      <a:pPr algn="ctr"/>
                      <a:r>
                        <a:rPr lang="en-GB" sz="1100" dirty="0" smtClean="0"/>
                        <a:t>Emergency Services</a:t>
                      </a:r>
                      <a:endParaRPr lang="en-GB" sz="1100" dirty="0"/>
                    </a:p>
                  </a:txBody>
                  <a:tcPr anchor="ctr"/>
                </a:tc>
                <a:tc>
                  <a:txBody>
                    <a:bodyPr/>
                    <a:lstStyle/>
                    <a:p>
                      <a:pPr algn="ctr"/>
                      <a:r>
                        <a:rPr lang="en-GB" sz="1100" dirty="0" smtClean="0"/>
                        <a:t>These</a:t>
                      </a:r>
                      <a:r>
                        <a:rPr lang="en-GB" sz="1100" baseline="0" dirty="0" smtClean="0"/>
                        <a:t> groups can prepare to respond to a hazard with food, water, shelter and medical aid. Organise search and rescue teams and communicate so that areas that need help the most get it.</a:t>
                      </a:r>
                      <a:endParaRPr lang="en-GB" sz="1100" dirty="0"/>
                    </a:p>
                  </a:txBody>
                  <a:tcPr anchor="ctr"/>
                </a:tc>
                <a:tc>
                  <a:txBody>
                    <a:bodyPr/>
                    <a:lstStyle/>
                    <a:p>
                      <a:pPr marL="171450" indent="-171450" algn="l">
                        <a:buFont typeface="Arial" panose="020B0604020202020204" pitchFamily="34" charset="0"/>
                        <a:buChar char="•"/>
                      </a:pPr>
                      <a:r>
                        <a:rPr lang="en-GB" sz="1100" dirty="0" smtClean="0"/>
                        <a:t>Earthquake</a:t>
                      </a:r>
                    </a:p>
                    <a:p>
                      <a:pPr marL="171450" indent="-171450" algn="l">
                        <a:buFont typeface="Arial" panose="020B0604020202020204" pitchFamily="34" charset="0"/>
                        <a:buChar char="•"/>
                      </a:pPr>
                      <a:r>
                        <a:rPr lang="en-GB" sz="1100" dirty="0" smtClean="0"/>
                        <a:t>Volcano</a:t>
                      </a:r>
                    </a:p>
                  </a:txBody>
                  <a:tcPr anchor="ctr"/>
                </a:tc>
                <a:extLst>
                  <a:ext uri="{0D108BD9-81ED-4DB2-BD59-A6C34878D82A}">
                    <a16:rowId xmlns="" xmlns:a16="http://schemas.microsoft.com/office/drawing/2014/main" val="3745065256"/>
                  </a:ext>
                </a:extLst>
              </a:tr>
            </a:tbl>
          </a:graphicData>
        </a:graphic>
      </p:graphicFrame>
      <p:pic>
        <p:nvPicPr>
          <p:cNvPr id="9" name="Picture 8"/>
          <p:cNvPicPr>
            <a:picLocks noChangeAspect="1"/>
          </p:cNvPicPr>
          <p:nvPr/>
        </p:nvPicPr>
        <p:blipFill rotWithShape="1">
          <a:blip r:embed="rId2"/>
          <a:srcRect l="10085" r="10589"/>
          <a:stretch/>
        </p:blipFill>
        <p:spPr>
          <a:xfrm>
            <a:off x="93242" y="6592214"/>
            <a:ext cx="2481624" cy="2527725"/>
          </a:xfrm>
          <a:prstGeom prst="rect">
            <a:avLst/>
          </a:prstGeom>
        </p:spPr>
      </p:pic>
      <p:sp>
        <p:nvSpPr>
          <p:cNvPr id="10" name="TextBox 9"/>
          <p:cNvSpPr txBox="1"/>
          <p:nvPr/>
        </p:nvSpPr>
        <p:spPr>
          <a:xfrm>
            <a:off x="2671011" y="6588846"/>
            <a:ext cx="4143013" cy="22929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Infrastructure can be built to protect people from buildings collapsing through design.</a:t>
            </a:r>
          </a:p>
          <a:p>
            <a:r>
              <a:rPr lang="en-GB" sz="1100" dirty="0" smtClean="0"/>
              <a:t>The image to the left shows an earthquake proof building</a:t>
            </a:r>
          </a:p>
          <a:p>
            <a:r>
              <a:rPr lang="en-GB" sz="1100" dirty="0" smtClean="0"/>
              <a:t>Hazard proofing homes:</a:t>
            </a:r>
          </a:p>
          <a:p>
            <a:pPr marL="285750" indent="-285750">
              <a:buFont typeface="Arial" panose="020B0604020202020204" pitchFamily="34" charset="0"/>
              <a:buChar char="•"/>
            </a:pPr>
            <a:r>
              <a:rPr lang="en-GB" sz="1100" dirty="0" smtClean="0"/>
              <a:t>Remove heavy items from the walls</a:t>
            </a:r>
          </a:p>
          <a:p>
            <a:pPr marL="285750" indent="-285750">
              <a:buFont typeface="Arial" panose="020B0604020202020204" pitchFamily="34" charset="0"/>
              <a:buChar char="•"/>
            </a:pPr>
            <a:r>
              <a:rPr lang="en-GB" sz="1100" dirty="0" smtClean="0"/>
              <a:t>Secure chimneys with metal brackets</a:t>
            </a:r>
          </a:p>
          <a:p>
            <a:pPr marL="285750" indent="-285750">
              <a:buFont typeface="Arial" panose="020B0604020202020204" pitchFamily="34" charset="0"/>
              <a:buChar char="•"/>
            </a:pPr>
            <a:r>
              <a:rPr lang="en-GB" sz="1100" dirty="0" smtClean="0"/>
              <a:t>Fasten bookshelves and cabinets with L-shaped brackets</a:t>
            </a:r>
          </a:p>
          <a:p>
            <a:pPr marL="285750" indent="-285750">
              <a:buFont typeface="Arial" panose="020B0604020202020204" pitchFamily="34" charset="0"/>
              <a:buChar char="•"/>
            </a:pPr>
            <a:r>
              <a:rPr lang="en-GB" sz="1100" dirty="0" smtClean="0"/>
              <a:t>Bold the house to its concrete foundation to prevent it from slipping off</a:t>
            </a:r>
          </a:p>
          <a:p>
            <a:pPr marL="285750" indent="-285750">
              <a:buFont typeface="Arial" panose="020B0604020202020204" pitchFamily="34" charset="0"/>
              <a:buChar char="•"/>
            </a:pPr>
            <a:r>
              <a:rPr lang="en-GB" sz="1100" dirty="0" smtClean="0"/>
              <a:t>Strap heaters and boilers to the walls to prevent them falling</a:t>
            </a:r>
          </a:p>
          <a:p>
            <a:pPr marL="285750" indent="-285750">
              <a:buFont typeface="Arial" panose="020B0604020202020204" pitchFamily="34" charset="0"/>
              <a:buChar char="•"/>
            </a:pPr>
            <a:r>
              <a:rPr lang="en-GB" sz="1100" dirty="0" smtClean="0"/>
              <a:t>Learn how to turn the gas, water and electrics off</a:t>
            </a:r>
          </a:p>
          <a:p>
            <a:pPr marL="285750" indent="-285750">
              <a:buFont typeface="Arial" panose="020B0604020202020204" pitchFamily="34" charset="0"/>
              <a:buChar char="•"/>
            </a:pPr>
            <a:r>
              <a:rPr lang="en-GB" sz="1100" dirty="0" smtClean="0"/>
              <a:t>Use metal connectors to strengthen joints in the house</a:t>
            </a:r>
          </a:p>
          <a:p>
            <a:pPr marL="285750" indent="-285750">
              <a:buFont typeface="Arial" panose="020B0604020202020204" pitchFamily="34" charset="0"/>
              <a:buChar char="•"/>
            </a:pPr>
            <a:r>
              <a:rPr lang="en-GB" sz="1100" dirty="0" smtClean="0"/>
              <a:t>Use plywood to strengthen walls and ceilings</a:t>
            </a:r>
            <a:endParaRPr lang="en-GB" sz="1100" dirty="0"/>
          </a:p>
        </p:txBody>
      </p:sp>
      <p:sp>
        <p:nvSpPr>
          <p:cNvPr id="18" name="TextBox 17"/>
          <p:cNvSpPr txBox="1"/>
          <p:nvPr/>
        </p:nvSpPr>
        <p:spPr>
          <a:xfrm>
            <a:off x="57145" y="6213045"/>
            <a:ext cx="6756879"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1600" dirty="0" smtClean="0"/>
              <a:t>Protecting infrastructure from tectonic hazards</a:t>
            </a:r>
            <a:endParaRPr lang="en-GB" sz="1600" dirty="0"/>
          </a:p>
        </p:txBody>
      </p:sp>
    </p:spTree>
    <p:extLst>
      <p:ext uri="{BB962C8B-B14F-4D97-AF65-F5344CB8AC3E}">
        <p14:creationId xmlns:p14="http://schemas.microsoft.com/office/powerpoint/2010/main" val="4029840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5728"/>
            <a:ext cx="609468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18160" y="65727"/>
            <a:ext cx="5957529" cy="461665"/>
          </a:xfrm>
          <a:prstGeom prst="rect">
            <a:avLst/>
          </a:prstGeom>
          <a:noFill/>
        </p:spPr>
        <p:txBody>
          <a:bodyPr wrap="none" rtlCol="0">
            <a:spAutoFit/>
          </a:bodyPr>
          <a:lstStyle/>
          <a:p>
            <a:pPr algn="ctr"/>
            <a:r>
              <a:rPr lang="en-GB" sz="2400" b="1" dirty="0" smtClean="0">
                <a:solidFill>
                  <a:schemeClr val="bg1"/>
                </a:solidFill>
              </a:rPr>
              <a:t>Case Study: Tohoku Earthquake, Japan (2011)</a:t>
            </a:r>
            <a:endParaRPr lang="en-GB" sz="2400" b="1" dirty="0">
              <a:solidFill>
                <a:schemeClr val="bg1"/>
              </a:solidFill>
            </a:endParaRPr>
          </a:p>
        </p:txBody>
      </p:sp>
      <p:sp>
        <p:nvSpPr>
          <p:cNvPr id="2" name="Oval 1"/>
          <p:cNvSpPr/>
          <p:nvPr/>
        </p:nvSpPr>
        <p:spPr>
          <a:xfrm>
            <a:off x="2730147" y="1963715"/>
            <a:ext cx="1533525" cy="77152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100" b="1" dirty="0" smtClean="0"/>
              <a:t>Impacts</a:t>
            </a:r>
            <a:endParaRPr lang="en-GB" sz="1100" b="1" dirty="0"/>
          </a:p>
        </p:txBody>
      </p:sp>
      <p:sp>
        <p:nvSpPr>
          <p:cNvPr id="3" name="TextBox 2"/>
          <p:cNvSpPr txBox="1"/>
          <p:nvPr/>
        </p:nvSpPr>
        <p:spPr>
          <a:xfrm>
            <a:off x="2157678" y="995183"/>
            <a:ext cx="2678461" cy="261610"/>
          </a:xfrm>
          <a:prstGeom prst="rect">
            <a:avLst/>
          </a:prstGeom>
          <a:noFill/>
        </p:spPr>
        <p:txBody>
          <a:bodyPr wrap="square" rtlCol="0">
            <a:spAutoFit/>
          </a:bodyPr>
          <a:lstStyle/>
          <a:p>
            <a:pPr algn="ctr"/>
            <a:r>
              <a:rPr lang="en-GB" sz="1100" dirty="0" smtClean="0"/>
              <a:t>667-1,479 deaths</a:t>
            </a:r>
            <a:endParaRPr lang="en-GB" sz="1100" dirty="0"/>
          </a:p>
        </p:txBody>
      </p:sp>
      <p:sp>
        <p:nvSpPr>
          <p:cNvPr id="21" name="TextBox 20"/>
          <p:cNvSpPr txBox="1"/>
          <p:nvPr/>
        </p:nvSpPr>
        <p:spPr>
          <a:xfrm>
            <a:off x="2157677" y="3274102"/>
            <a:ext cx="2678461" cy="430887"/>
          </a:xfrm>
          <a:prstGeom prst="rect">
            <a:avLst/>
          </a:prstGeom>
          <a:noFill/>
        </p:spPr>
        <p:txBody>
          <a:bodyPr wrap="square" rtlCol="0">
            <a:spAutoFit/>
          </a:bodyPr>
          <a:lstStyle/>
          <a:p>
            <a:pPr algn="ctr"/>
            <a:r>
              <a:rPr lang="en-GB" sz="1100" dirty="0" smtClean="0"/>
              <a:t>Tokyo suffered from liquefaction (ground turned to liquid), impacting 1000 buildings</a:t>
            </a:r>
            <a:endParaRPr lang="en-GB" sz="1100" dirty="0"/>
          </a:p>
        </p:txBody>
      </p:sp>
      <p:sp>
        <p:nvSpPr>
          <p:cNvPr id="22" name="TextBox 21"/>
          <p:cNvSpPr txBox="1"/>
          <p:nvPr/>
        </p:nvSpPr>
        <p:spPr>
          <a:xfrm>
            <a:off x="4976373" y="2055801"/>
            <a:ext cx="1855554" cy="600164"/>
          </a:xfrm>
          <a:prstGeom prst="rect">
            <a:avLst/>
          </a:prstGeom>
          <a:noFill/>
        </p:spPr>
        <p:txBody>
          <a:bodyPr wrap="square" rtlCol="0">
            <a:spAutoFit/>
          </a:bodyPr>
          <a:lstStyle/>
          <a:p>
            <a:pPr algn="ctr"/>
            <a:r>
              <a:rPr lang="en-GB" sz="1100" dirty="0" smtClean="0"/>
              <a:t>The Tsunami caused over 17,000 deaths and 5,000 injuries</a:t>
            </a:r>
            <a:endParaRPr lang="en-GB" sz="1100" dirty="0"/>
          </a:p>
        </p:txBody>
      </p:sp>
      <p:sp>
        <p:nvSpPr>
          <p:cNvPr id="23" name="TextBox 22"/>
          <p:cNvSpPr txBox="1"/>
          <p:nvPr/>
        </p:nvSpPr>
        <p:spPr>
          <a:xfrm>
            <a:off x="59001" y="2130191"/>
            <a:ext cx="1855554" cy="430887"/>
          </a:xfrm>
          <a:prstGeom prst="rect">
            <a:avLst/>
          </a:prstGeom>
          <a:noFill/>
        </p:spPr>
        <p:txBody>
          <a:bodyPr wrap="square" rtlCol="0">
            <a:spAutoFit/>
          </a:bodyPr>
          <a:lstStyle/>
          <a:p>
            <a:pPr algn="ctr"/>
            <a:r>
              <a:rPr lang="en-GB" sz="1100" dirty="0" smtClean="0"/>
              <a:t>Damage to roads and railways</a:t>
            </a:r>
            <a:endParaRPr lang="en-GB" sz="1100" dirty="0"/>
          </a:p>
        </p:txBody>
      </p:sp>
      <p:sp>
        <p:nvSpPr>
          <p:cNvPr id="24" name="TextBox 23"/>
          <p:cNvSpPr txBox="1"/>
          <p:nvPr/>
        </p:nvSpPr>
        <p:spPr>
          <a:xfrm>
            <a:off x="4366773" y="982610"/>
            <a:ext cx="2465153" cy="1107996"/>
          </a:xfrm>
          <a:prstGeom prst="rect">
            <a:avLst/>
          </a:prstGeom>
          <a:noFill/>
        </p:spPr>
        <p:txBody>
          <a:bodyPr wrap="square" rtlCol="0">
            <a:spAutoFit/>
          </a:bodyPr>
          <a:lstStyle/>
          <a:p>
            <a:pPr algn="ctr"/>
            <a:r>
              <a:rPr lang="en-GB" sz="1100" dirty="0" smtClean="0"/>
              <a:t>The Tsunami destroyed 127,000 buildings, damaged 2,000 roads, 56 bridges and 26 rail lines along the east coast</a:t>
            </a:r>
          </a:p>
          <a:p>
            <a:pPr algn="ctr"/>
            <a:r>
              <a:rPr lang="en-GB" sz="1100" dirty="0" smtClean="0"/>
              <a:t>Damaged in excess of US$300 billion was caused</a:t>
            </a:r>
            <a:endParaRPr lang="en-GB" sz="1100" dirty="0"/>
          </a:p>
        </p:txBody>
      </p:sp>
      <p:sp>
        <p:nvSpPr>
          <p:cNvPr id="25" name="TextBox 24"/>
          <p:cNvSpPr txBox="1"/>
          <p:nvPr/>
        </p:nvSpPr>
        <p:spPr>
          <a:xfrm>
            <a:off x="4366773" y="2730354"/>
            <a:ext cx="1855554" cy="600164"/>
          </a:xfrm>
          <a:prstGeom prst="rect">
            <a:avLst/>
          </a:prstGeom>
          <a:noFill/>
        </p:spPr>
        <p:txBody>
          <a:bodyPr wrap="square" rtlCol="0">
            <a:spAutoFit/>
          </a:bodyPr>
          <a:lstStyle/>
          <a:p>
            <a:pPr algn="ctr"/>
            <a:r>
              <a:rPr lang="en-GB" sz="1100" dirty="0" err="1" smtClean="0"/>
              <a:t>Fukishima</a:t>
            </a:r>
            <a:r>
              <a:rPr lang="en-GB" sz="1100" dirty="0" smtClean="0"/>
              <a:t> dam burst, cutting power to the nuclear power plant</a:t>
            </a:r>
            <a:endParaRPr lang="en-GB" sz="1100" dirty="0"/>
          </a:p>
        </p:txBody>
      </p:sp>
      <p:sp>
        <p:nvSpPr>
          <p:cNvPr id="26" name="TextBox 25"/>
          <p:cNvSpPr txBox="1"/>
          <p:nvPr/>
        </p:nvSpPr>
        <p:spPr>
          <a:xfrm>
            <a:off x="424726" y="1637630"/>
            <a:ext cx="1799646" cy="430887"/>
          </a:xfrm>
          <a:prstGeom prst="rect">
            <a:avLst/>
          </a:prstGeom>
          <a:noFill/>
        </p:spPr>
        <p:txBody>
          <a:bodyPr wrap="square" rtlCol="0">
            <a:spAutoFit/>
          </a:bodyPr>
          <a:lstStyle/>
          <a:p>
            <a:pPr algn="ctr"/>
            <a:r>
              <a:rPr lang="en-GB" sz="1100" dirty="0" smtClean="0"/>
              <a:t>Deaths caused by buildings collapsing</a:t>
            </a:r>
            <a:endParaRPr lang="en-GB" sz="1100" dirty="0"/>
          </a:p>
        </p:txBody>
      </p:sp>
      <p:sp>
        <p:nvSpPr>
          <p:cNvPr id="27" name="TextBox 26"/>
          <p:cNvSpPr txBox="1"/>
          <p:nvPr/>
        </p:nvSpPr>
        <p:spPr>
          <a:xfrm>
            <a:off x="518160" y="2688767"/>
            <a:ext cx="2108886" cy="430887"/>
          </a:xfrm>
          <a:prstGeom prst="rect">
            <a:avLst/>
          </a:prstGeom>
          <a:noFill/>
        </p:spPr>
        <p:txBody>
          <a:bodyPr wrap="square" rtlCol="0">
            <a:spAutoFit/>
          </a:bodyPr>
          <a:lstStyle/>
          <a:p>
            <a:pPr algn="ctr"/>
            <a:r>
              <a:rPr lang="en-GB" sz="1100" dirty="0" smtClean="0"/>
              <a:t>Electric power, water and sewage systems were disrupted</a:t>
            </a:r>
            <a:endParaRPr lang="en-GB" sz="1100" dirty="0"/>
          </a:p>
        </p:txBody>
      </p:sp>
      <p:cxnSp>
        <p:nvCxnSpPr>
          <p:cNvPr id="8" name="Straight Arrow Connector 7"/>
          <p:cNvCxnSpPr>
            <a:stCxn id="2" idx="0"/>
            <a:endCxn id="3" idx="2"/>
          </p:cNvCxnSpPr>
          <p:nvPr/>
        </p:nvCxnSpPr>
        <p:spPr>
          <a:xfrm flipH="1" flipV="1">
            <a:off x="3496909" y="1256793"/>
            <a:ext cx="1" cy="706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 idx="7"/>
            <a:endCxn id="24" idx="1"/>
          </p:cNvCxnSpPr>
          <p:nvPr/>
        </p:nvCxnSpPr>
        <p:spPr>
          <a:xfrm flipV="1">
            <a:off x="4039092" y="1626124"/>
            <a:ext cx="327681" cy="450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 idx="6"/>
            <a:endCxn id="22" idx="1"/>
          </p:cNvCxnSpPr>
          <p:nvPr/>
        </p:nvCxnSpPr>
        <p:spPr>
          <a:xfrm flipV="1">
            <a:off x="4263672" y="2349477"/>
            <a:ext cx="71270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 idx="5"/>
            <a:endCxn id="25" idx="1"/>
          </p:cNvCxnSpPr>
          <p:nvPr/>
        </p:nvCxnSpPr>
        <p:spPr>
          <a:xfrm>
            <a:off x="4039092" y="2622253"/>
            <a:ext cx="327681" cy="314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 idx="4"/>
            <a:endCxn id="21" idx="0"/>
          </p:cNvCxnSpPr>
          <p:nvPr/>
        </p:nvCxnSpPr>
        <p:spPr>
          <a:xfrm flipH="1">
            <a:off x="3496908" y="2735240"/>
            <a:ext cx="2" cy="538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 idx="1"/>
            <a:endCxn id="26" idx="3"/>
          </p:cNvCxnSpPr>
          <p:nvPr/>
        </p:nvCxnSpPr>
        <p:spPr>
          <a:xfrm flipH="1" flipV="1">
            <a:off x="2224372" y="1853074"/>
            <a:ext cx="730355" cy="223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 idx="2"/>
            <a:endCxn id="23" idx="3"/>
          </p:cNvCxnSpPr>
          <p:nvPr/>
        </p:nvCxnSpPr>
        <p:spPr>
          <a:xfrm flipH="1" flipV="1">
            <a:off x="1914555" y="2345635"/>
            <a:ext cx="815592" cy="3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 idx="3"/>
            <a:endCxn id="27" idx="3"/>
          </p:cNvCxnSpPr>
          <p:nvPr/>
        </p:nvCxnSpPr>
        <p:spPr>
          <a:xfrm flipH="1">
            <a:off x="2627046" y="2622253"/>
            <a:ext cx="327681" cy="366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534593077"/>
              </p:ext>
            </p:extLst>
          </p:nvPr>
        </p:nvGraphicFramePr>
        <p:xfrm>
          <a:off x="48020" y="3760690"/>
          <a:ext cx="6783906" cy="2839720"/>
        </p:xfrm>
        <a:graphic>
          <a:graphicData uri="http://schemas.openxmlformats.org/drawingml/2006/table">
            <a:tbl>
              <a:tblPr firstRow="1" bandRow="1">
                <a:tableStyleId>{93296810-A885-4BE3-A3E7-6D5BEEA58F35}</a:tableStyleId>
              </a:tblPr>
              <a:tblGrid>
                <a:gridCol w="2261302">
                  <a:extLst>
                    <a:ext uri="{9D8B030D-6E8A-4147-A177-3AD203B41FA5}">
                      <a16:colId xmlns="" xmlns:a16="http://schemas.microsoft.com/office/drawing/2014/main" val="2181488980"/>
                    </a:ext>
                  </a:extLst>
                </a:gridCol>
                <a:gridCol w="2261302">
                  <a:extLst>
                    <a:ext uri="{9D8B030D-6E8A-4147-A177-3AD203B41FA5}">
                      <a16:colId xmlns="" xmlns:a16="http://schemas.microsoft.com/office/drawing/2014/main" val="482258998"/>
                    </a:ext>
                  </a:extLst>
                </a:gridCol>
                <a:gridCol w="2261302">
                  <a:extLst>
                    <a:ext uri="{9D8B030D-6E8A-4147-A177-3AD203B41FA5}">
                      <a16:colId xmlns="" xmlns:a16="http://schemas.microsoft.com/office/drawing/2014/main" val="2221083163"/>
                    </a:ext>
                  </a:extLst>
                </a:gridCol>
              </a:tblGrid>
              <a:tr h="370840">
                <a:tc>
                  <a:txBody>
                    <a:bodyPr/>
                    <a:lstStyle/>
                    <a:p>
                      <a:pPr algn="ctr"/>
                      <a:r>
                        <a:rPr lang="en-GB" sz="1300" dirty="0" smtClean="0"/>
                        <a:t>Warnings</a:t>
                      </a:r>
                      <a:endParaRPr lang="en-GB" sz="1300" dirty="0"/>
                    </a:p>
                  </a:txBody>
                  <a:tcPr anchor="ctr"/>
                </a:tc>
                <a:tc>
                  <a:txBody>
                    <a:bodyPr/>
                    <a:lstStyle/>
                    <a:p>
                      <a:pPr algn="ctr"/>
                      <a:r>
                        <a:rPr lang="en-GB" sz="1300" dirty="0" smtClean="0"/>
                        <a:t>Short-term Relief</a:t>
                      </a:r>
                      <a:endParaRPr lang="en-GB" sz="1300" dirty="0"/>
                    </a:p>
                  </a:txBody>
                  <a:tcPr anchor="ctr"/>
                </a:tc>
                <a:tc>
                  <a:txBody>
                    <a:bodyPr/>
                    <a:lstStyle/>
                    <a:p>
                      <a:pPr algn="ctr"/>
                      <a:r>
                        <a:rPr lang="en-GB" sz="1300" dirty="0" smtClean="0"/>
                        <a:t>Long-term Relief</a:t>
                      </a:r>
                      <a:endParaRPr lang="en-GB" sz="1300" dirty="0"/>
                    </a:p>
                  </a:txBody>
                  <a:tcPr anchor="ctr"/>
                </a:tc>
                <a:extLst>
                  <a:ext uri="{0D108BD9-81ED-4DB2-BD59-A6C34878D82A}">
                    <a16:rowId xmlns="" xmlns:a16="http://schemas.microsoft.com/office/drawing/2014/main" val="3333765779"/>
                  </a:ext>
                </a:extLst>
              </a:tr>
              <a:tr h="370840">
                <a:tc>
                  <a:txBody>
                    <a:bodyPr/>
                    <a:lstStyle/>
                    <a:p>
                      <a:pPr marL="171450" indent="-171450">
                        <a:buFont typeface="Arial" panose="020B0604020202020204" pitchFamily="34" charset="0"/>
                        <a:buChar char="•"/>
                      </a:pPr>
                      <a:r>
                        <a:rPr lang="en-GB" sz="1200" baseline="0" dirty="0" smtClean="0"/>
                        <a:t>Advanced warning of the earthquake and Tsunami allowed people to get outside or reach higher ground</a:t>
                      </a:r>
                    </a:p>
                    <a:p>
                      <a:pPr marL="171450" indent="-171450">
                        <a:buFont typeface="Arial" panose="020B0604020202020204" pitchFamily="34" charset="0"/>
                        <a:buChar char="•"/>
                      </a:pPr>
                      <a:r>
                        <a:rPr lang="en-GB" sz="1200" baseline="0" dirty="0" smtClean="0"/>
                        <a:t>The Pacific Tsunami warning centre warned coastal areas in Japan and other areas around the pacific</a:t>
                      </a:r>
                    </a:p>
                    <a:p>
                      <a:pPr marL="171450" indent="-171450">
                        <a:buFont typeface="Arial" panose="020B0604020202020204" pitchFamily="34" charset="0"/>
                        <a:buChar char="•"/>
                      </a:pPr>
                      <a:r>
                        <a:rPr lang="en-GB" sz="1200" baseline="0" dirty="0" smtClean="0"/>
                        <a:t>Further 140,000 people evacuated from a 20km radius around the Fukushima power plant</a:t>
                      </a:r>
                    </a:p>
                  </a:txBody>
                  <a:tcPr/>
                </a:tc>
                <a:tc>
                  <a:txBody>
                    <a:bodyPr/>
                    <a:lstStyle/>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Rescue workers and the Japanese</a:t>
                      </a:r>
                      <a:r>
                        <a:rPr lang="en-GB" sz="1200" baseline="0" dirty="0" smtClean="0"/>
                        <a:t> army were dispatched to help deal with the crisis</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Government requested International</a:t>
                      </a:r>
                      <a:r>
                        <a:rPr lang="en-GB" sz="1200" baseline="0" dirty="0" smtClean="0"/>
                        <a:t> Aid</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t>Australia, China, NZ, India, South Korea and USA all sent search teams</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t>Red Cross, Red Crescent and NGOs all provided support such as shelters</a:t>
                      </a:r>
                      <a:endParaRPr lang="en-GB" sz="1200" dirty="0"/>
                    </a:p>
                  </a:txBody>
                  <a:tcPr/>
                </a:tc>
                <a:tc>
                  <a:txBody>
                    <a:bodyPr/>
                    <a:lstStyle/>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Ten’s of thousands of Prefabricated housing was set up in Sendai</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Honshu’s transportation &amp; communication services were partially restored</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In</a:t>
                      </a:r>
                      <a:r>
                        <a:rPr lang="en-GB" sz="1200" baseline="0" dirty="0" smtClean="0"/>
                        <a:t> 2012 – the government set up an Agency to rebuild the Tohoku area, reported to take 10 years</a:t>
                      </a:r>
                    </a:p>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t>By 2015 it was reported that the debris from the disaster had been removed</a:t>
                      </a:r>
                      <a:endParaRPr lang="en-GB" sz="1200" dirty="0"/>
                    </a:p>
                  </a:txBody>
                  <a:tcPr/>
                </a:tc>
                <a:extLst>
                  <a:ext uri="{0D108BD9-81ED-4DB2-BD59-A6C34878D82A}">
                    <a16:rowId xmlns="" xmlns:a16="http://schemas.microsoft.com/office/drawing/2014/main" val="753531588"/>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752041684"/>
              </p:ext>
            </p:extLst>
          </p:nvPr>
        </p:nvGraphicFramePr>
        <p:xfrm>
          <a:off x="48021" y="6645263"/>
          <a:ext cx="2790714" cy="2473960"/>
        </p:xfrm>
        <a:graphic>
          <a:graphicData uri="http://schemas.openxmlformats.org/drawingml/2006/table">
            <a:tbl>
              <a:tblPr firstRow="1" bandRow="1">
                <a:tableStyleId>{00A15C55-8517-42AA-B614-E9B94910E393}</a:tableStyleId>
              </a:tblPr>
              <a:tblGrid>
                <a:gridCol w="2790714">
                  <a:extLst>
                    <a:ext uri="{9D8B030D-6E8A-4147-A177-3AD203B41FA5}">
                      <a16:colId xmlns="" xmlns:a16="http://schemas.microsoft.com/office/drawing/2014/main" val="2181488980"/>
                    </a:ext>
                  </a:extLst>
                </a:gridCol>
              </a:tblGrid>
              <a:tr h="370840">
                <a:tc>
                  <a:txBody>
                    <a:bodyPr/>
                    <a:lstStyle/>
                    <a:p>
                      <a:pPr algn="ctr"/>
                      <a:r>
                        <a:rPr lang="en-GB" sz="1300" dirty="0" smtClean="0"/>
                        <a:t>Reducing the impact</a:t>
                      </a:r>
                      <a:endParaRPr lang="en-GB" sz="1300" dirty="0"/>
                    </a:p>
                  </a:txBody>
                  <a:tcPr anchor="ctr"/>
                </a:tc>
                <a:extLst>
                  <a:ext uri="{0D108BD9-81ED-4DB2-BD59-A6C34878D82A}">
                    <a16:rowId xmlns="" xmlns:a16="http://schemas.microsoft.com/office/drawing/2014/main" val="3333765779"/>
                  </a:ext>
                </a:extLst>
              </a:tr>
              <a:tr h="370840">
                <a:tc>
                  <a:txBody>
                    <a:bodyPr/>
                    <a:lstStyle/>
                    <a:p>
                      <a:pPr marL="0" indent="0">
                        <a:buFont typeface="Arial" panose="020B0604020202020204" pitchFamily="34" charset="0"/>
                        <a:buNone/>
                      </a:pPr>
                      <a:r>
                        <a:rPr lang="en-GB" sz="1200" baseline="0" dirty="0" smtClean="0"/>
                        <a:t>Earthquakes cannot be predicted. Therefore, emergency services are being trained to be more effective, schools, businesses and organisations practise drills: 1</a:t>
                      </a:r>
                      <a:r>
                        <a:rPr lang="en-GB" sz="1200" baseline="30000" dirty="0" smtClean="0"/>
                        <a:t>st</a:t>
                      </a:r>
                      <a:r>
                        <a:rPr lang="en-GB" sz="1200" baseline="0" dirty="0" smtClean="0"/>
                        <a:t> September each year is a National Disaster Prevention Day.</a:t>
                      </a:r>
                    </a:p>
                    <a:p>
                      <a:pPr marL="0" indent="0">
                        <a:buFont typeface="Arial" panose="020B0604020202020204" pitchFamily="34" charset="0"/>
                        <a:buNone/>
                      </a:pPr>
                      <a:r>
                        <a:rPr lang="en-GB" sz="1200" baseline="0" dirty="0" smtClean="0"/>
                        <a:t>New buildings are built according to strict building codes to ensure they are able to stay up during an earthquake and older buildings are being retrofitted to be stronger</a:t>
                      </a:r>
                    </a:p>
                  </a:txBody>
                  <a:tcPr/>
                </a:tc>
                <a:extLst>
                  <a:ext uri="{0D108BD9-81ED-4DB2-BD59-A6C34878D82A}">
                    <a16:rowId xmlns="" xmlns:a16="http://schemas.microsoft.com/office/drawing/2014/main" val="753531588"/>
                  </a:ext>
                </a:extLst>
              </a:tr>
            </a:tbl>
          </a:graphicData>
        </a:graphic>
      </p:graphicFrame>
      <p:pic>
        <p:nvPicPr>
          <p:cNvPr id="9" name="Picture 8"/>
          <p:cNvPicPr>
            <a:picLocks noChangeAspect="1"/>
          </p:cNvPicPr>
          <p:nvPr/>
        </p:nvPicPr>
        <p:blipFill>
          <a:blip r:embed="rId2"/>
          <a:stretch>
            <a:fillRect/>
          </a:stretch>
        </p:blipFill>
        <p:spPr>
          <a:xfrm>
            <a:off x="2954727" y="6645263"/>
            <a:ext cx="3873616" cy="2490182"/>
          </a:xfrm>
          <a:prstGeom prst="rect">
            <a:avLst/>
          </a:prstGeom>
        </p:spPr>
      </p:pic>
      <p:sp>
        <p:nvSpPr>
          <p:cNvPr id="11" name="TextBox 10"/>
          <p:cNvSpPr txBox="1"/>
          <p:nvPr/>
        </p:nvSpPr>
        <p:spPr>
          <a:xfrm>
            <a:off x="59000" y="595632"/>
            <a:ext cx="2814805"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dirty="0" smtClean="0"/>
              <a:t>At 2.47pm on 11</a:t>
            </a:r>
            <a:r>
              <a:rPr lang="en-GB" sz="1100" baseline="30000" dirty="0" smtClean="0"/>
              <a:t>th</a:t>
            </a:r>
            <a:r>
              <a:rPr lang="en-GB" sz="1100" dirty="0" smtClean="0"/>
              <a:t> March 2011 and earthquake (magnitude of 9) stuck Japan and triggered a tsunami. It occurred on a convergent plate boundary</a:t>
            </a:r>
            <a:endParaRPr lang="en-GB" sz="1100" dirty="0"/>
          </a:p>
        </p:txBody>
      </p:sp>
    </p:spTree>
    <p:extLst>
      <p:ext uri="{BB962C8B-B14F-4D97-AF65-F5344CB8AC3E}">
        <p14:creationId xmlns:p14="http://schemas.microsoft.com/office/powerpoint/2010/main" val="3976715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4859</TotalTime>
  <Words>2791</Words>
  <Application>Microsoft Office PowerPoint</Application>
  <PresentationFormat>On-screen Show (4:3)</PresentationFormat>
  <Paragraphs>300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Comic Sans MS</vt:lpstr>
      <vt:lpstr>Times New Roman</vt:lpstr>
      <vt:lpstr>游ゴシック</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tropical storm? A huge storm that develops in the tropics. USA and Caribbean are hurricanes. South-east Asia are cyclones and Japan and the Philippines are Typhoon.   Where do tropical storms form? Form near the equator. A narrow band between 5-15 degrees north and south of the equator. High temperatures mean oceans are at least 27 degrees.   How do tropical storms form? Hurricanes form over the warm ocean water of the tropics.  At least 27 degrees.  Rapid evaporation of the ocean water occurs creating warm moist air.  The warm moist air rises and more cool air is the drawn in. The rising warm air cools and condenses forming huge storm clouds. These storm clouds will begin to rotate with the spin of the Earth (The Coriolis effect) forming a spinning storm. If there is enough warm water, the cycle will continue and the storm clouds and wind speeds will grow causing a hurricane to form. </vt:lpstr>
      <vt:lpstr>Tropical storm case study </vt:lpstr>
      <vt:lpstr>How can we reduce the effects of tropical storms?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HED.BONDR</dc:creator>
  <cp:lastModifiedBy>Marie Mellor</cp:lastModifiedBy>
  <cp:revision>78</cp:revision>
  <dcterms:created xsi:type="dcterms:W3CDTF">2018-02-08T10:02:48Z</dcterms:created>
  <dcterms:modified xsi:type="dcterms:W3CDTF">2020-03-17T08:18:13Z</dcterms:modified>
</cp:coreProperties>
</file>