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60" r:id="rId4"/>
    <p:sldId id="273" r:id="rId5"/>
    <p:sldId id="271" r:id="rId6"/>
    <p:sldId id="289" r:id="rId7"/>
    <p:sldId id="291" r:id="rId8"/>
    <p:sldId id="292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7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4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4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9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6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4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1237-D506-4D79-90C7-22D55EAF51B1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8233-E707-49E1-BF48-6DBFA9779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9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773" y="110063"/>
            <a:ext cx="33623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Don’t forget to use your revision book…it will help you!</a:t>
            </a:r>
          </a:p>
          <a:p>
            <a:pPr algn="ctr"/>
            <a:r>
              <a:rPr lang="en-GB" sz="1600" dirty="0" smtClean="0"/>
              <a:t>Also, refer to your key work sheet – and build up those connections! </a:t>
            </a:r>
            <a:endParaRPr lang="en-GB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40670"/>
              </p:ext>
            </p:extLst>
          </p:nvPr>
        </p:nvGraphicFramePr>
        <p:xfrm>
          <a:off x="3835395" y="110063"/>
          <a:ext cx="8246537" cy="608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5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6537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Paper 2: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Spain &amp; the ‘New World’ combined with Early Elizabethan England 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Exam date: Tuesday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19</a:t>
                      </a:r>
                      <a:r>
                        <a:rPr lang="en-GB" sz="1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March 2019 – afternoon paper: 1 hour 45 min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32 marks for Spain &amp; 32 marks for Elizabeth – you are advised to spend 50 min on each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Q1</a:t>
                      </a:r>
                    </a:p>
                    <a:p>
                      <a:r>
                        <a:rPr lang="en-GB" sz="1200" dirty="0" smtClean="0"/>
                        <a:t>Spain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Explain  2 consequences of …</a:t>
                      </a:r>
                      <a:endParaRPr lang="en-GB" sz="16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sz="1200" baseline="0" dirty="0" smtClean="0"/>
                        <a:t>This means that you must give an explanation of why something happened as a result of something else – use conjunctions like: as a result of…, this meant that …, this allowed…, this led to …, (8 marks – 4 for each consequence)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683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Q2</a:t>
                      </a:r>
                    </a:p>
                    <a:p>
                      <a:r>
                        <a:rPr lang="en-GB" sz="1200" dirty="0" smtClean="0"/>
                        <a:t>Spain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Analytical narrative </a:t>
                      </a:r>
                      <a:endParaRPr lang="en-GB" sz="16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This question will ask you to ‘write a narrative account analysing…’ a narrative account means you will have to explain how events led to an outcome. (8 marks)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78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Q3</a:t>
                      </a:r>
                    </a:p>
                    <a:p>
                      <a:r>
                        <a:rPr lang="en-GB" sz="1200" dirty="0" smtClean="0"/>
                        <a:t>Spain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Explain the importance of…</a:t>
                      </a:r>
                      <a:endParaRPr lang="en-GB" sz="16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This question provides three statements about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the importance of events and developments, and asks you to pick two of them and explain why they were important. (16 marks – 8 for each importance)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39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Q5a</a:t>
                      </a:r>
                    </a:p>
                    <a:p>
                      <a:r>
                        <a:rPr lang="en-GB" sz="1200" dirty="0" smtClean="0"/>
                        <a:t>Liz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Describe two features of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You will need to ‘Describe two features of …’. A feature is something distinctive or a characteristic.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(4 marks -2 marks for each feature you describe).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Q5b</a:t>
                      </a:r>
                    </a:p>
                    <a:p>
                      <a:r>
                        <a:rPr lang="en-GB" sz="1200" dirty="0" smtClean="0"/>
                        <a:t>Liz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Explaining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why 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Explain why mean to explain CAUSATION: explain why something happened. 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273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Q5c</a:t>
                      </a:r>
                    </a:p>
                    <a:p>
                      <a:r>
                        <a:rPr lang="en-GB" sz="1200" dirty="0" smtClean="0"/>
                        <a:t>choice</a:t>
                      </a:r>
                    </a:p>
                    <a:p>
                      <a:r>
                        <a:rPr lang="en-GB" sz="1200" dirty="0" smtClean="0"/>
                        <a:t>(ci/cii)</a:t>
                      </a:r>
                    </a:p>
                    <a:p>
                      <a:r>
                        <a:rPr lang="en-GB" sz="1200" dirty="0" smtClean="0"/>
                        <a:t>Liz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7030A0"/>
                          </a:solidFill>
                        </a:rPr>
                        <a:t>How far do you agree (statement) –</a:t>
                      </a: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 you have the choice of 2 questions </a:t>
                      </a:r>
                      <a:endParaRPr lang="en-GB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For this question you will need to show you can analyse a statement. The statement will always give a judgement on something. You decide whether you agree or not (try to go for a balanced essay) using precise, contextual knowledge to back up you judgements.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rgbClr val="7030A0"/>
                          </a:solidFill>
                        </a:rPr>
                        <a:t>SPaG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 the essay question you can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gain up to 4 marks for your spelling, punctuation and grammar and your use of specialist terms, remember to use as much specialist terminology as you can. 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3" y="5324833"/>
            <a:ext cx="3049152" cy="12525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7333" y="5562600"/>
            <a:ext cx="250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Make it count…you’ve work hard for this! 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66" y="2702653"/>
            <a:ext cx="1807594" cy="25552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6" y="1187281"/>
            <a:ext cx="1807594" cy="255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88641"/>
            <a:ext cx="9233419" cy="653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9" y="112438"/>
            <a:ext cx="3635896" cy="12241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555" y="188639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8333" y="926397"/>
            <a:ext cx="603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Here are more </a:t>
            </a:r>
            <a:r>
              <a:rPr lang="en-GB" dirty="0" smtClean="0"/>
              <a:t>Q5as </a:t>
            </a:r>
            <a:r>
              <a:rPr lang="en-GB" dirty="0"/>
              <a:t>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95365"/>
              </p:ext>
            </p:extLst>
          </p:nvPr>
        </p:nvGraphicFramePr>
        <p:xfrm>
          <a:off x="482599" y="1336576"/>
          <a:ext cx="11192936" cy="548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82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8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8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2301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religious settlement.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features of the impact of religious settlement.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Dutch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Revolt.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Describe two features of Mary, Queen of Scots’ claim to the throne.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659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revolt of the Northern Earls.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Throckmorton Plot.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of the plot against Elizabeth in the years 1571 -86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execution of Mary, Queen of Scots’.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659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Elizabeth’s foreign policy aims.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voyages by Sir Francis Drake.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Elizabeth’s support for the Dutch Protestants.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Anglo-Spanish relations after 1584.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6449210"/>
                  </a:ext>
                </a:extLst>
              </a:tr>
              <a:tr h="103659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Elizabeth’s involvement in the Netherland 1585 - 88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Spanish Armada.</a:t>
                      </a:r>
                    </a:p>
                    <a:p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Elizabethan education.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Elizabethan leisure.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2760266"/>
                  </a:ext>
                </a:extLst>
              </a:tr>
              <a:tr h="103659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poverty in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Elizabethan England.</a:t>
                      </a:r>
                    </a:p>
                    <a:p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changes made in the countryside in Elizabethan England.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the system of poor relief that were new.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Describe two features of Raleigh’s attempts to colonize Virginia.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538915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678" y="60823"/>
            <a:ext cx="466551" cy="466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1169" y="452015"/>
            <a:ext cx="151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Well </a:t>
            </a:r>
            <a:r>
              <a:rPr lang="en-GB" dirty="0" smtClean="0"/>
              <a:t>done?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6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52" y="188638"/>
            <a:ext cx="3635896" cy="12241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555" y="188639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610" y="9580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Here are more </a:t>
            </a:r>
            <a:r>
              <a:rPr lang="en-GB" dirty="0" smtClean="0"/>
              <a:t>Q5bs </a:t>
            </a:r>
            <a:r>
              <a:rPr lang="en-GB" dirty="0"/>
              <a:t>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69798"/>
              </p:ext>
            </p:extLst>
          </p:nvPr>
        </p:nvGraphicFramePr>
        <p:xfrm>
          <a:off x="1768749" y="1988840"/>
          <a:ext cx="8695336" cy="401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264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why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Philip II challenged Elizabeth’s support for Protestant rebels in 1563</a:t>
                      </a:r>
                    </a:p>
                    <a:p>
                      <a:pPr algn="l"/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Trade embargoes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The Dutch Revolt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why Mary, Queen of Scots challenged Elizabeth’s right to throne</a:t>
                      </a:r>
                    </a:p>
                    <a:p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Treaty of Edinburgh 1560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Mary’s arrival in England 1568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why there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was rivalry between Elizabeth I and Mary, Queen of Scots</a:t>
                      </a:r>
                    </a:p>
                    <a:p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Refusal to name her the heir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Murder of Darnley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Explain why the Catholic threat against Elizabeth I increased after 1566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Revolt of the Northern Earls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Catholic influence from abroad 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why the Northern Earls revolted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against Elizabeth I</a:t>
                      </a:r>
                    </a:p>
                    <a:p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Religious differences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Political challenges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the significance of the Papal Bull after 1570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Ridolfi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Plot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Throckmorton Plot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the significance of the execution of Mary, Queen of Scots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Sir Francis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Walsingham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Phillip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fo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Spain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Explain the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aims of Elizabeth I’s foreign policy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Sir Francis Drake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New World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993" y="5722138"/>
            <a:ext cx="682575" cy="6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90" y="227834"/>
            <a:ext cx="3635896" cy="8141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58546" y="-134528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266" y="53909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Here are more Q5/6s 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97521"/>
              </p:ext>
            </p:extLst>
          </p:nvPr>
        </p:nvGraphicFramePr>
        <p:xfrm>
          <a:off x="1695305" y="1400179"/>
          <a:ext cx="86953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8272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Q6: Population growth was the main reason that vagabondage increased in Elizabethan England.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How far do you agree? Explain your answer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may use the following in your answer.</a:t>
                      </a:r>
                    </a:p>
                    <a:p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Sheep farming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Rising prices 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must also include information of your own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Q6: ‘Religion was Elizabeth’s main problem in the years 1558-69’.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How far do you agree? Explain your answer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may use the following in your answer.</a:t>
                      </a:r>
                    </a:p>
                    <a:p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settlement of religion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Mary, Queen of Scots’ arrival in England in 1568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must also include information of your own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Q6: ‘The decline in Anglo- Spanish relations in the years 1569-85 was caused by Elizabeth I’.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How far do you agree? Explain your answer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may use the following in your answer.</a:t>
                      </a:r>
                    </a:p>
                    <a:p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Drakes voyages to the New World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Netherlands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must also include information of your own</a:t>
                      </a:r>
                    </a:p>
                    <a:p>
                      <a:endParaRPr lang="en-GB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Q6: ‘The main reason that voyages of exploration were undertaken during Elizabeth I’s reign was to increase England’s wealth’. </a:t>
                      </a:r>
                    </a:p>
                    <a:p>
                      <a:endParaRPr lang="en-GB" sz="1400" b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prstClr val="black"/>
                          </a:solidFill>
                          <a:latin typeface="+mn-lt"/>
                        </a:rPr>
                        <a:t>How far do you agree? Explain your answer </a:t>
                      </a:r>
                    </a:p>
                    <a:p>
                      <a:endParaRPr lang="en-GB" sz="1400" b="0" baseline="0" dirty="0" smtClean="0">
                        <a:solidFill>
                          <a:prstClr val="black"/>
                        </a:solidFill>
                        <a:latin typeface="+mn-lt"/>
                      </a:endParaRPr>
                    </a:p>
                    <a:p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may use the following in your answer.</a:t>
                      </a:r>
                    </a:p>
                    <a:p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Anglo-Spanish relations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Developing trade</a:t>
                      </a:r>
                    </a:p>
                    <a:p>
                      <a:pPr marL="214313" indent="-214313">
                        <a:buFont typeface="Arial" panose="020B0604020202020204" pitchFamily="34" charset="0"/>
                        <a:buChar char="•"/>
                      </a:pPr>
                      <a:endParaRPr lang="en-GB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You must also include information of your own</a:t>
                      </a:r>
                    </a:p>
                    <a:p>
                      <a:endParaRPr lang="en-GB" sz="14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244" y="6237313"/>
            <a:ext cx="472397" cy="47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55781" y="-1463795"/>
            <a:ext cx="6858000" cy="978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52" y="188638"/>
            <a:ext cx="3635896" cy="12241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555" y="188639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610" y="9580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Here are more </a:t>
            </a:r>
            <a:r>
              <a:rPr lang="en-GB" dirty="0" smtClean="0"/>
              <a:t>Q1 </a:t>
            </a:r>
            <a:r>
              <a:rPr lang="en-GB" dirty="0"/>
              <a:t>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1015"/>
              </p:ext>
            </p:extLst>
          </p:nvPr>
        </p:nvGraphicFramePr>
        <p:xfrm>
          <a:off x="1768749" y="1988840"/>
          <a:ext cx="8695336" cy="401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2645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 two consequences of 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establishment of the Spanish encomienda system in New Spain after the fall of the Aztec Empire.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consequences of Christopher Columbus’ return to Spain in 1493.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consequences of Balboa’s exploration of the Isthmus of Panama.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consequences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of the Spanish conquest of Mexico.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 two consequences of the voyage of Magellan (1519-22).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 two consequences of Cortes’ decision to sink his ships in July 1519.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 two consequences of the encomienda system.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 two consequences of the conquest of Cuba.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993" y="5722138"/>
            <a:ext cx="682575" cy="6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52" y="188638"/>
            <a:ext cx="3635896" cy="12241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555" y="188639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610" y="9580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Here are more </a:t>
            </a:r>
            <a:r>
              <a:rPr lang="en-GB" dirty="0" smtClean="0"/>
              <a:t>Q2 </a:t>
            </a:r>
            <a:r>
              <a:rPr lang="en-GB" dirty="0"/>
              <a:t>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11434"/>
              </p:ext>
            </p:extLst>
          </p:nvPr>
        </p:nvGraphicFramePr>
        <p:xfrm>
          <a:off x="781035" y="1827288"/>
          <a:ext cx="1077159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2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2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28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2645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Write a narrative account analysing the key events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of 1511-14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that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led to the conquest of Cuba.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You may use the following in your answer: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death of </a:t>
                      </a:r>
                      <a:r>
                        <a:rPr lang="en-GB" sz="1400" b="0" baseline="0" dirty="0" err="1" smtClean="0">
                          <a:solidFill>
                            <a:schemeClr val="tx1"/>
                          </a:solidFill>
                        </a:rPr>
                        <a:t>Hatuey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(1512)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massacre at </a:t>
                      </a:r>
                      <a:r>
                        <a:rPr lang="en-GB" sz="1400" b="0" baseline="0" dirty="0" err="1" smtClean="0">
                          <a:solidFill>
                            <a:schemeClr val="tx1"/>
                          </a:solidFill>
                        </a:rPr>
                        <a:t>Canano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(1513)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You must also use information of your own.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Write a narrative account analysing the key events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of 1491-92 that led to Columbus sighting land in the New World in October 1492.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You may use the following in your answer: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Queen Isabella and King Ferdinand’s sponsorship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Preventing mutiny on the voyage.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You must also use information of your own. </a:t>
                      </a: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Write a narrative account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analysing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key events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1484-92 that led to Columbus’s first voyage to the New World. You may use the following in your answer: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You may use the following in your answer: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Ferdinand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and Isabella’s funding of Columbus’s expedition (1491)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The conquest of Granada (1492)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You must also use information of your own. 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Write a narrative account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analysing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the key events that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led to the Treaty of Tordesillas. You may use the following in your answer: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You may use the following in your answer: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Columbus discovery of the New World (1492)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Portuguese claims to the New World (1493)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You must also use information of your own.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711" y="6031057"/>
            <a:ext cx="682575" cy="6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52" y="188638"/>
            <a:ext cx="3635896" cy="12241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555" y="188639"/>
            <a:ext cx="52646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Challenge yourself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610" y="9580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Here are more </a:t>
            </a:r>
            <a:r>
              <a:rPr lang="en-GB" dirty="0" smtClean="0"/>
              <a:t>Q3 </a:t>
            </a:r>
            <a:r>
              <a:rPr lang="en-GB" dirty="0"/>
              <a:t>you could practice and develop yourself.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50406"/>
              </p:ext>
            </p:extLst>
          </p:nvPr>
        </p:nvGraphicFramePr>
        <p:xfrm>
          <a:off x="1768749" y="1988840"/>
          <a:ext cx="869533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38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2645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of the following: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The importance of the murder of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Atahualpa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(1533) for Spanish control of Peru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the New Laws (1542) for governing the New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the discovery of silver in Potosi (1545) for the Spanish Empire.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of the following: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The importance of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Santa Domingo for Spanish control of the New World.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monopoly of trade for Spanish control of the New World.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significance of Roman Catholic missionaries for the development of the New World in the years to 1512.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of the following: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The importance of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silver in Bolivia and Mexico for the Spanish government. 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Cortes’s reign as governor and captain-general of New Spain for the Aztecs. .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importance of Pizarro’s expedition of 1526-27 for the growth of the Spanish Empire. 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two of the following: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The importance of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the New Laws for the government of the Spanish Empire.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the voyage of Magellan for the growth of the Spanish Empire.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The importance of the capture of Tenochtitlan for the defeat of the Aztecs. </a:t>
                      </a:r>
                    </a:p>
                    <a:p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993" y="5722138"/>
            <a:ext cx="682575" cy="68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1550</Words>
  <Application>Microsoft Office PowerPoint</Application>
  <PresentationFormat>Widescreen</PresentationFormat>
  <Paragraphs>193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Wright</dc:creator>
  <cp:lastModifiedBy>Hayley Sweetman</cp:lastModifiedBy>
  <cp:revision>71</cp:revision>
  <dcterms:created xsi:type="dcterms:W3CDTF">2018-05-24T09:49:19Z</dcterms:created>
  <dcterms:modified xsi:type="dcterms:W3CDTF">2019-03-08T10:21:06Z</dcterms:modified>
</cp:coreProperties>
</file>