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1" r:id="rId3"/>
    <p:sldId id="272" r:id="rId4"/>
    <p:sldId id="273" r:id="rId5"/>
    <p:sldId id="275" r:id="rId6"/>
    <p:sldId id="27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78" autoAdjust="0"/>
    <p:restoredTop sz="86323" autoAdjust="0"/>
  </p:normalViewPr>
  <p:slideViewPr>
    <p:cSldViewPr>
      <p:cViewPr varScale="1">
        <p:scale>
          <a:sx n="54" d="100"/>
          <a:sy n="54" d="100"/>
        </p:scale>
        <p:origin x="212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a:xfrm>
            <a:off x="1921934" y="5054602"/>
            <a:ext cx="4064860" cy="279400"/>
          </a:xfrm>
        </p:spPr>
        <p:txBody>
          <a:bodyPr/>
          <a:lstStyle/>
          <a:p>
            <a:endParaRPr lang="en-GB" dirty="0"/>
          </a:p>
        </p:txBody>
      </p:sp>
      <p:sp>
        <p:nvSpPr>
          <p:cNvPr id="6" name="Slide Number Placeholder 5"/>
          <p:cNvSpPr>
            <a:spLocks noGrp="1"/>
          </p:cNvSpPr>
          <p:nvPr>
            <p:ph type="sldNum" sz="quarter" idx="12"/>
          </p:nvPr>
        </p:nvSpPr>
        <p:spPr>
          <a:xfrm>
            <a:off x="6817317" y="5054602"/>
            <a:ext cx="413483" cy="279400"/>
          </a:xfrm>
        </p:spPr>
        <p:txBody>
          <a:bodyPr/>
          <a:lstStyle/>
          <a:p>
            <a:fld id="{FBA8F1A4-A662-4F45-A055-4320D04662FC}" type="slidenum">
              <a:rPr lang="en-GB" smtClean="0"/>
              <a:t>‹#›</a:t>
            </a:fld>
            <a:endParaRPr lang="en-GB"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45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A8F1A4-A662-4F45-A055-4320D04662FC}" type="slidenum">
              <a:rPr lang="en-GB" smtClean="0"/>
              <a:t>‹#›</a:t>
            </a:fld>
            <a:endParaRPr lang="en-GB" dirty="0"/>
          </a:p>
        </p:txBody>
      </p:sp>
    </p:spTree>
    <p:extLst>
      <p:ext uri="{BB962C8B-B14F-4D97-AF65-F5344CB8AC3E}">
        <p14:creationId xmlns:p14="http://schemas.microsoft.com/office/powerpoint/2010/main" val="19806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8F1A4-A662-4F45-A055-4320D04662FC}" type="slidenum">
              <a:rPr lang="en-GB" smtClean="0"/>
              <a:t>‹#›</a:t>
            </a:fld>
            <a:endParaRPr lang="en-GB"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7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8F1A4-A662-4F45-A055-4320D04662FC}" type="slidenum">
              <a:rPr lang="en-GB" smtClean="0"/>
              <a:t>‹#›</a:t>
            </a:fld>
            <a:endParaRPr lang="en-GB"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753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8F1A4-A662-4F45-A055-4320D04662FC}" type="slidenum">
              <a:rPr lang="en-GB" smtClean="0"/>
              <a:t>‹#›</a:t>
            </a:fld>
            <a:endParaRPr lang="en-GB" dirty="0"/>
          </a:p>
        </p:txBody>
      </p:sp>
    </p:spTree>
    <p:extLst>
      <p:ext uri="{BB962C8B-B14F-4D97-AF65-F5344CB8AC3E}">
        <p14:creationId xmlns:p14="http://schemas.microsoft.com/office/powerpoint/2010/main" val="273753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8F1A4-A662-4F45-A055-4320D04662FC}" type="slidenum">
              <a:rPr lang="en-GB" smtClean="0"/>
              <a:t>‹#›</a:t>
            </a:fld>
            <a:endParaRPr lang="en-GB"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150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8F1A4-A662-4F45-A055-4320D04662FC}" type="slidenum">
              <a:rPr lang="en-GB" smtClean="0"/>
              <a:t>‹#›</a:t>
            </a:fld>
            <a:endParaRPr lang="en-GB"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805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8F1A4-A662-4F45-A055-4320D04662FC}" type="slidenum">
              <a:rPr lang="en-GB" smtClean="0"/>
              <a:t>‹#›</a:t>
            </a:fld>
            <a:endParaRPr lang="en-GB"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2748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8F1A4-A662-4F45-A055-4320D04662FC}" type="slidenum">
              <a:rPr lang="en-GB" smtClean="0"/>
              <a:t>‹#›</a:t>
            </a:fld>
            <a:endParaRPr lang="en-GB"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8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8F1A4-A662-4F45-A055-4320D04662FC}" type="slidenum">
              <a:rPr lang="en-GB" smtClean="0"/>
              <a:t>‹#›</a:t>
            </a:fld>
            <a:endParaRPr lang="en-GB" dirty="0"/>
          </a:p>
        </p:txBody>
      </p:sp>
    </p:spTree>
    <p:extLst>
      <p:ext uri="{BB962C8B-B14F-4D97-AF65-F5344CB8AC3E}">
        <p14:creationId xmlns:p14="http://schemas.microsoft.com/office/powerpoint/2010/main" val="339262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BA8F1A4-A662-4F45-A055-4320D04662FC}" type="slidenum">
              <a:rPr lang="en-GB" smtClean="0"/>
              <a:t>‹#›</a:t>
            </a:fld>
            <a:endParaRPr lang="en-GB"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13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A8F1A4-A662-4F45-A055-4320D04662FC}" type="slidenum">
              <a:rPr lang="en-GB" smtClean="0"/>
              <a:t>‹#›</a:t>
            </a:fld>
            <a:endParaRPr lang="en-GB" dirty="0"/>
          </a:p>
        </p:txBody>
      </p:sp>
    </p:spTree>
    <p:extLst>
      <p:ext uri="{BB962C8B-B14F-4D97-AF65-F5344CB8AC3E}">
        <p14:creationId xmlns:p14="http://schemas.microsoft.com/office/powerpoint/2010/main" val="383980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BA8F1A4-A662-4F45-A055-4320D04662FC}" type="slidenum">
              <a:rPr lang="en-GB" smtClean="0"/>
              <a:t>‹#›</a:t>
            </a:fld>
            <a:endParaRPr lang="en-GB"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54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BA8F1A4-A662-4F45-A055-4320D04662FC}" type="slidenum">
              <a:rPr lang="en-GB" smtClean="0"/>
              <a:t>‹#›</a:t>
            </a:fld>
            <a:endParaRPr lang="en-GB"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94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BA8F1A4-A662-4F45-A055-4320D04662FC}" type="slidenum">
              <a:rPr lang="en-GB" smtClean="0"/>
              <a:t>‹#›</a:t>
            </a:fld>
            <a:endParaRPr lang="en-GB" dirty="0"/>
          </a:p>
        </p:txBody>
      </p:sp>
    </p:spTree>
    <p:extLst>
      <p:ext uri="{BB962C8B-B14F-4D97-AF65-F5344CB8AC3E}">
        <p14:creationId xmlns:p14="http://schemas.microsoft.com/office/powerpoint/2010/main" val="222821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BA8F1A4-A662-4F45-A055-4320D04662FC}" type="slidenum">
              <a:rPr lang="en-GB" smtClean="0"/>
              <a:t>‹#›</a:t>
            </a:fld>
            <a:endParaRPr lang="en-GB"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522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FC01EF-15AC-4B93-BCD6-C2A78BD32927}" type="datetimeFigureOut">
              <a:rPr lang="en-GB" smtClean="0"/>
              <a:t>19/04/2020</a:t>
            </a:fld>
            <a:endParaRPr lang="en-GB"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A8F1A4-A662-4F45-A055-4320D04662FC}" type="slidenum">
              <a:rPr lang="en-GB" smtClean="0"/>
              <a:t>‹#›</a:t>
            </a:fld>
            <a:endParaRPr lang="en-GB" dirty="0"/>
          </a:p>
        </p:txBody>
      </p:sp>
    </p:spTree>
    <p:extLst>
      <p:ext uri="{BB962C8B-B14F-4D97-AF65-F5344CB8AC3E}">
        <p14:creationId xmlns:p14="http://schemas.microsoft.com/office/powerpoint/2010/main" val="130362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FC01EF-15AC-4B93-BCD6-C2A78BD32927}" type="datetimeFigureOut">
              <a:rPr lang="en-GB" smtClean="0"/>
              <a:t>19/04/2020</a:t>
            </a:fld>
            <a:endParaRPr lang="en-GB"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BA8F1A4-A662-4F45-A055-4320D04662FC}" type="slidenum">
              <a:rPr lang="en-GB" smtClean="0"/>
              <a:t>‹#›</a:t>
            </a:fld>
            <a:endParaRPr lang="en-GB" dirty="0"/>
          </a:p>
        </p:txBody>
      </p:sp>
    </p:spTree>
    <p:extLst>
      <p:ext uri="{BB962C8B-B14F-4D97-AF65-F5344CB8AC3E}">
        <p14:creationId xmlns:p14="http://schemas.microsoft.com/office/powerpoint/2010/main" val="270720771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Prayers for the week</a:t>
            </a:r>
            <a:endParaRPr lang="en-GB" dirty="0"/>
          </a:p>
        </p:txBody>
      </p:sp>
      <p:sp>
        <p:nvSpPr>
          <p:cNvPr id="3" name="Subtitle 2"/>
          <p:cNvSpPr>
            <a:spLocks noGrp="1"/>
          </p:cNvSpPr>
          <p:nvPr>
            <p:ph type="subTitle" idx="1"/>
          </p:nvPr>
        </p:nvSpPr>
        <p:spPr/>
        <p:txBody>
          <a:bodyPr/>
          <a:lstStyle/>
          <a:p>
            <a:r>
              <a:rPr lang="en-GB" dirty="0" smtClean="0"/>
              <a:t>14</a:t>
            </a:r>
            <a:r>
              <a:rPr lang="en-GB" baseline="30000" dirty="0" smtClean="0"/>
              <a:t>th</a:t>
            </a:r>
            <a:r>
              <a:rPr lang="en-GB" dirty="0" smtClean="0"/>
              <a:t>- 17</a:t>
            </a:r>
            <a:r>
              <a:rPr lang="en-GB" baseline="30000" dirty="0" smtClean="0"/>
              <a:t>th</a:t>
            </a:r>
            <a:r>
              <a:rPr lang="en-GB" dirty="0" smtClean="0"/>
              <a:t> April </a:t>
            </a:r>
            <a:endParaRPr lang="en-GB" dirty="0"/>
          </a:p>
        </p:txBody>
      </p:sp>
      <p:pic>
        <p:nvPicPr>
          <p:cNvPr id="4" name="Picture 3"/>
          <p:cNvPicPr>
            <a:picLocks noChangeAspect="1"/>
          </p:cNvPicPr>
          <p:nvPr/>
        </p:nvPicPr>
        <p:blipFill>
          <a:blip r:embed="rId2"/>
          <a:stretch>
            <a:fillRect/>
          </a:stretch>
        </p:blipFill>
        <p:spPr>
          <a:xfrm>
            <a:off x="-50302" y="-171400"/>
            <a:ext cx="9194302" cy="7029400"/>
          </a:xfrm>
          <a:prstGeom prst="rect">
            <a:avLst/>
          </a:prstGeom>
        </p:spPr>
      </p:pic>
      <p:sp>
        <p:nvSpPr>
          <p:cNvPr id="5" name="TextBox 4"/>
          <p:cNvSpPr txBox="1"/>
          <p:nvPr/>
        </p:nvSpPr>
        <p:spPr>
          <a:xfrm>
            <a:off x="1259632" y="2034734"/>
            <a:ext cx="7128792" cy="2585323"/>
          </a:xfrm>
          <a:prstGeom prst="rect">
            <a:avLst/>
          </a:prstGeom>
          <a:noFill/>
        </p:spPr>
        <p:txBody>
          <a:bodyPr wrap="square" rtlCol="0">
            <a:spAutoFit/>
          </a:bodyPr>
          <a:lstStyle/>
          <a:p>
            <a:r>
              <a:rPr lang="en-GB" sz="5400" dirty="0" smtClean="0">
                <a:effectLst>
                  <a:outerShdw blurRad="38100" dist="38100" dir="2700000" algn="tl">
                    <a:srgbClr val="000000">
                      <a:alpha val="43137"/>
                    </a:srgbClr>
                  </a:outerShdw>
                </a:effectLst>
                <a:latin typeface="Copperplate Gothic Bold" panose="020E0705020206020404" pitchFamily="34" charset="0"/>
              </a:rPr>
              <a:t>Prayers for the week</a:t>
            </a:r>
          </a:p>
          <a:p>
            <a:r>
              <a:rPr lang="en-GB" sz="5400" dirty="0" smtClean="0">
                <a:effectLst>
                  <a:outerShdw blurRad="38100" dist="38100" dir="2700000" algn="tl">
                    <a:srgbClr val="000000">
                      <a:alpha val="43137"/>
                    </a:srgbClr>
                  </a:outerShdw>
                </a:effectLst>
                <a:latin typeface="Copperplate Gothic Bold" panose="020E0705020206020404" pitchFamily="34" charset="0"/>
              </a:rPr>
              <a:t>20</a:t>
            </a:r>
            <a:r>
              <a:rPr lang="en-GB" sz="5400" baseline="30000" dirty="0" smtClean="0">
                <a:effectLst>
                  <a:outerShdw blurRad="38100" dist="38100" dir="2700000" algn="tl">
                    <a:srgbClr val="000000">
                      <a:alpha val="43137"/>
                    </a:srgbClr>
                  </a:outerShdw>
                </a:effectLst>
                <a:latin typeface="Copperplate Gothic Bold" panose="020E0705020206020404" pitchFamily="34" charset="0"/>
              </a:rPr>
              <a:t>th</a:t>
            </a:r>
            <a:r>
              <a:rPr lang="en-GB" sz="5400" dirty="0" smtClean="0">
                <a:effectLst>
                  <a:outerShdw blurRad="38100" dist="38100" dir="2700000" algn="tl">
                    <a:srgbClr val="000000">
                      <a:alpha val="43137"/>
                    </a:srgbClr>
                  </a:outerShdw>
                </a:effectLst>
                <a:latin typeface="Copperplate Gothic Bold" panose="020E0705020206020404" pitchFamily="34" charset="0"/>
              </a:rPr>
              <a:t>- 24</a:t>
            </a:r>
            <a:r>
              <a:rPr lang="en-GB" sz="5400" baseline="30000" dirty="0" smtClean="0">
                <a:effectLst>
                  <a:outerShdw blurRad="38100" dist="38100" dir="2700000" algn="tl">
                    <a:srgbClr val="000000">
                      <a:alpha val="43137"/>
                    </a:srgbClr>
                  </a:outerShdw>
                </a:effectLst>
                <a:latin typeface="Copperplate Gothic Bold" panose="020E0705020206020404" pitchFamily="34" charset="0"/>
              </a:rPr>
              <a:t>th</a:t>
            </a:r>
            <a:r>
              <a:rPr lang="en-GB" sz="5400" dirty="0" smtClean="0">
                <a:effectLst>
                  <a:outerShdw blurRad="38100" dist="38100" dir="2700000" algn="tl">
                    <a:srgbClr val="000000">
                      <a:alpha val="43137"/>
                    </a:srgbClr>
                  </a:outerShdw>
                </a:effectLst>
                <a:latin typeface="Copperplate Gothic Bold" panose="020E0705020206020404" pitchFamily="34" charset="0"/>
              </a:rPr>
              <a:t> April</a:t>
            </a:r>
            <a:endParaRPr lang="en-GB" sz="5400" dirty="0">
              <a:effectLst>
                <a:outerShdw blurRad="38100" dist="38100" dir="2700000" algn="tl">
                  <a:srgbClr val="000000">
                    <a:alpha val="43137"/>
                  </a:srgbClr>
                </a:outerShdw>
              </a:effectLst>
              <a:latin typeface="Copperplate Gothic Bold" panose="020E0705020206020404" pitchFamily="34" charset="0"/>
            </a:endParaRPr>
          </a:p>
        </p:txBody>
      </p:sp>
    </p:spTree>
    <p:extLst>
      <p:ext uri="{BB962C8B-B14F-4D97-AF65-F5344CB8AC3E}">
        <p14:creationId xmlns:p14="http://schemas.microsoft.com/office/powerpoint/2010/main" val="3044375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Tuesday 14</a:t>
            </a:r>
            <a:r>
              <a:rPr lang="en-GB" baseline="30000" dirty="0" smtClean="0"/>
              <a:t>th</a:t>
            </a:r>
            <a:r>
              <a:rPr lang="en-GB" dirty="0" smtClean="0"/>
              <a:t> April</a:t>
            </a:r>
            <a:endParaRPr lang="en-GB" dirty="0"/>
          </a:p>
        </p:txBody>
      </p:sp>
      <p:sp>
        <p:nvSpPr>
          <p:cNvPr id="3" name="Content Placeholder 2"/>
          <p:cNvSpPr>
            <a:spLocks noGrp="1"/>
          </p:cNvSpPr>
          <p:nvPr>
            <p:ph idx="1"/>
          </p:nvPr>
        </p:nvSpPr>
        <p:spPr/>
        <p:txBody>
          <a:bodyPr>
            <a:normAutofit fontScale="92500" lnSpcReduction="20000"/>
          </a:bodyPr>
          <a:lstStyle/>
          <a:p>
            <a:pPr marL="68580" indent="0">
              <a:buNone/>
            </a:pPr>
            <a:r>
              <a:rPr lang="en-GB" dirty="0" smtClean="0">
                <a:solidFill>
                  <a:schemeClr val="tx1"/>
                </a:solidFill>
              </a:rPr>
              <a:t>Dear Lord,</a:t>
            </a:r>
          </a:p>
          <a:p>
            <a:pPr marL="68580" indent="0">
              <a:buNone/>
            </a:pPr>
            <a:r>
              <a:rPr lang="en-GB" dirty="0" smtClean="0">
                <a:solidFill>
                  <a:schemeClr val="tx1"/>
                </a:solidFill>
              </a:rPr>
              <a:t>We are at the beginning of our Summer term, but it is a term like no other. Wherever we are, keep us safe in the knowledge that we will meet again, and even though we are not physically together as a community, in our hearts and minds we are a community of learners, believers and friends. Give us the strength to learn throughout the new term. </a:t>
            </a:r>
          </a:p>
          <a:p>
            <a:pPr marL="68580" indent="0">
              <a:buNone/>
            </a:pPr>
            <a:endParaRPr lang="en-GB" dirty="0">
              <a:solidFill>
                <a:schemeClr val="tx1"/>
              </a:solidFill>
            </a:endParaRPr>
          </a:p>
          <a:p>
            <a:pPr marL="68580" indent="0">
              <a:buNone/>
            </a:pPr>
            <a:r>
              <a:rPr lang="en-GB" dirty="0" smtClean="0">
                <a:solidFill>
                  <a:schemeClr val="tx1"/>
                </a:solidFill>
              </a:rPr>
              <a:t>Amen</a:t>
            </a:r>
            <a:endParaRPr lang="en-GB" dirty="0">
              <a:solidFill>
                <a:schemeClr val="tx1"/>
              </a:solidFill>
            </a:endParaRPr>
          </a:p>
        </p:txBody>
      </p:sp>
      <p:sp>
        <p:nvSpPr>
          <p:cNvPr id="4" name="AutoShape 2"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nspirational rainbo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0" y="-124664"/>
            <a:ext cx="9144000" cy="6982664"/>
          </a:xfrm>
          <a:prstGeom prst="rect">
            <a:avLst/>
          </a:prstGeom>
        </p:spPr>
      </p:pic>
      <p:sp>
        <p:nvSpPr>
          <p:cNvPr id="8" name="TextBox 7"/>
          <p:cNvSpPr txBox="1"/>
          <p:nvPr/>
        </p:nvSpPr>
        <p:spPr>
          <a:xfrm>
            <a:off x="307975" y="7936"/>
            <a:ext cx="7667625" cy="523220"/>
          </a:xfrm>
          <a:prstGeom prst="rect">
            <a:avLst/>
          </a:prstGeom>
          <a:noFill/>
        </p:spPr>
        <p:txBody>
          <a:bodyPr wrap="square" rtlCol="0">
            <a:spAutoFit/>
          </a:bodyPr>
          <a:lstStyle/>
          <a:p>
            <a:r>
              <a:rPr lang="en-GB" sz="2800" b="1" u="sng" dirty="0" smtClean="0">
                <a:solidFill>
                  <a:schemeClr val="bg1"/>
                </a:solidFill>
                <a:effectLst>
                  <a:outerShdw blurRad="38100" dist="38100" dir="2700000" algn="tl">
                    <a:srgbClr val="000000">
                      <a:alpha val="43137"/>
                    </a:srgbClr>
                  </a:outerShdw>
                </a:effectLst>
              </a:rPr>
              <a:t>Monday 20</a:t>
            </a:r>
            <a:r>
              <a:rPr lang="en-GB" sz="2800" b="1" u="sng" baseline="30000" dirty="0" smtClean="0">
                <a:solidFill>
                  <a:schemeClr val="bg1"/>
                </a:solidFill>
                <a:effectLst>
                  <a:outerShdw blurRad="38100" dist="38100" dir="2700000" algn="tl">
                    <a:srgbClr val="000000">
                      <a:alpha val="43137"/>
                    </a:srgbClr>
                  </a:outerShdw>
                </a:effectLst>
              </a:rPr>
              <a:t>th</a:t>
            </a:r>
            <a:r>
              <a:rPr lang="en-GB" sz="2800" b="1" u="sng" dirty="0" smtClean="0">
                <a:solidFill>
                  <a:schemeClr val="bg1"/>
                </a:solidFill>
                <a:effectLst>
                  <a:outerShdw blurRad="38100" dist="38100" dir="2700000" algn="tl">
                    <a:srgbClr val="000000">
                      <a:alpha val="43137"/>
                    </a:srgbClr>
                  </a:outerShdw>
                </a:effectLst>
              </a:rPr>
              <a:t> April</a:t>
            </a:r>
            <a:endParaRPr lang="en-GB" sz="2800" b="1" u="sng"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07975" y="915337"/>
            <a:ext cx="7667625" cy="5632311"/>
          </a:xfrm>
          <a:prstGeom prst="rect">
            <a:avLst/>
          </a:prstGeom>
          <a:noFill/>
        </p:spPr>
        <p:txBody>
          <a:bodyPr wrap="square" rtlCol="0">
            <a:spAutoFit/>
          </a:bodyPr>
          <a:lstStyle/>
          <a:p>
            <a:r>
              <a:rPr lang="en-GB" sz="2000" dirty="0" smtClean="0">
                <a:solidFill>
                  <a:schemeClr val="bg1"/>
                </a:solidFill>
              </a:rPr>
              <a:t>Dear Lord</a:t>
            </a:r>
          </a:p>
          <a:p>
            <a:endParaRPr lang="en-GB" sz="2000" dirty="0">
              <a:solidFill>
                <a:schemeClr val="bg1"/>
              </a:solidFill>
            </a:endParaRPr>
          </a:p>
          <a:p>
            <a:r>
              <a:rPr lang="en-GB" sz="2000" dirty="0" smtClean="0">
                <a:solidFill>
                  <a:schemeClr val="bg1"/>
                </a:solidFill>
              </a:rPr>
              <a:t>As we go into a new school week we pray for  you to give us strength;</a:t>
            </a:r>
          </a:p>
          <a:p>
            <a:endParaRPr lang="en-GB" sz="2000" dirty="0">
              <a:solidFill>
                <a:schemeClr val="bg1"/>
              </a:solidFill>
            </a:endParaRPr>
          </a:p>
          <a:p>
            <a:r>
              <a:rPr lang="en-GB" sz="2000" dirty="0" smtClean="0">
                <a:solidFill>
                  <a:schemeClr val="bg1"/>
                </a:solidFill>
              </a:rPr>
              <a:t>Strength to do the best we can no matter how challenging the circumstances.</a:t>
            </a:r>
          </a:p>
          <a:p>
            <a:endParaRPr lang="en-GB" sz="2000" dirty="0">
              <a:solidFill>
                <a:schemeClr val="bg1"/>
              </a:solidFill>
            </a:endParaRPr>
          </a:p>
          <a:p>
            <a:r>
              <a:rPr lang="en-GB" sz="2000" dirty="0" smtClean="0">
                <a:solidFill>
                  <a:schemeClr val="bg1"/>
                </a:solidFill>
              </a:rPr>
              <a:t>Strength to see that our collective efforts will support each other through this time.</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understand that while our times may seem very different, we will meet again .</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always believe that you will be there for us, in the good times and the bad.</a:t>
            </a:r>
          </a:p>
          <a:p>
            <a:endParaRPr lang="en-GB" sz="2000" dirty="0">
              <a:solidFill>
                <a:schemeClr val="bg1"/>
              </a:solidFill>
            </a:endParaRPr>
          </a:p>
          <a:p>
            <a:endParaRPr lang="en-GB" sz="2000" dirty="0" smtClean="0">
              <a:solidFill>
                <a:schemeClr val="bg1"/>
              </a:solidFill>
            </a:endParaRPr>
          </a:p>
          <a:p>
            <a:r>
              <a:rPr lang="en-GB" sz="2000" dirty="0" smtClean="0">
                <a:solidFill>
                  <a:schemeClr val="bg1"/>
                </a:solidFill>
              </a:rPr>
              <a:t>St Joseph, pray for us.</a:t>
            </a:r>
            <a:endParaRPr lang="en-GB" sz="2000" dirty="0">
              <a:solidFill>
                <a:schemeClr val="bg1"/>
              </a:solidFill>
            </a:endParaRPr>
          </a:p>
        </p:txBody>
      </p:sp>
      <p:pic>
        <p:nvPicPr>
          <p:cNvPr id="10" name="Picture 9"/>
          <p:cNvPicPr>
            <a:picLocks noChangeAspect="1"/>
          </p:cNvPicPr>
          <p:nvPr/>
        </p:nvPicPr>
        <p:blipFill>
          <a:blip r:embed="rId3"/>
          <a:stretch>
            <a:fillRect/>
          </a:stretch>
        </p:blipFill>
        <p:spPr>
          <a:xfrm>
            <a:off x="0" y="-124664"/>
            <a:ext cx="9144000" cy="6982664"/>
          </a:xfrm>
          <a:prstGeom prst="rect">
            <a:avLst/>
          </a:prstGeom>
        </p:spPr>
      </p:pic>
      <p:sp>
        <p:nvSpPr>
          <p:cNvPr id="11" name="Rectangle 10"/>
          <p:cNvSpPr/>
          <p:nvPr/>
        </p:nvSpPr>
        <p:spPr>
          <a:xfrm>
            <a:off x="307974" y="1014690"/>
            <a:ext cx="7920880" cy="5940088"/>
          </a:xfrm>
          <a:prstGeom prst="rect">
            <a:avLst/>
          </a:prstGeom>
        </p:spPr>
        <p:txBody>
          <a:bodyPr wrap="square">
            <a:spAutoFit/>
          </a:bodyPr>
          <a:lstStyle/>
          <a:p>
            <a:r>
              <a:rPr lang="en-GB" sz="2000" dirty="0">
                <a:latin typeface="Cooper Black" panose="0208090404030B020404" pitchFamily="18" charset="0"/>
              </a:rPr>
              <a:t>Dear Lord</a:t>
            </a:r>
          </a:p>
          <a:p>
            <a:endParaRPr lang="en-GB" sz="2000" dirty="0">
              <a:latin typeface="Cooper Black" panose="0208090404030B020404" pitchFamily="18" charset="0"/>
            </a:endParaRPr>
          </a:p>
          <a:p>
            <a:r>
              <a:rPr lang="en-GB" sz="2000" dirty="0">
                <a:latin typeface="Cooper Black" panose="0208090404030B020404" pitchFamily="18" charset="0"/>
              </a:rPr>
              <a:t>As we go into a new school week we pray for  you to give us strength;</a:t>
            </a:r>
          </a:p>
          <a:p>
            <a:endParaRPr lang="en-GB" sz="2000" dirty="0">
              <a:latin typeface="Cooper Black" panose="0208090404030B020404" pitchFamily="18" charset="0"/>
            </a:endParaRPr>
          </a:p>
          <a:p>
            <a:r>
              <a:rPr lang="en-GB" sz="2000" dirty="0">
                <a:latin typeface="Cooper Black" panose="0208090404030B020404" pitchFamily="18" charset="0"/>
              </a:rPr>
              <a:t>Strength to do the best we can no matter how challenging the circumstances.</a:t>
            </a:r>
          </a:p>
          <a:p>
            <a:endParaRPr lang="en-GB" sz="2000" dirty="0">
              <a:latin typeface="Cooper Black" panose="0208090404030B020404" pitchFamily="18" charset="0"/>
            </a:endParaRPr>
          </a:p>
          <a:p>
            <a:r>
              <a:rPr lang="en-GB" sz="2000" dirty="0">
                <a:latin typeface="Cooper Black" panose="0208090404030B020404" pitchFamily="18" charset="0"/>
              </a:rPr>
              <a:t>Strength to see that our collective efforts will support each other through this time.</a:t>
            </a:r>
          </a:p>
          <a:p>
            <a:endParaRPr lang="en-GB" sz="2000" dirty="0">
              <a:latin typeface="Cooper Black" panose="0208090404030B020404" pitchFamily="18" charset="0"/>
            </a:endParaRPr>
          </a:p>
          <a:p>
            <a:r>
              <a:rPr lang="en-GB" sz="2000" dirty="0" smtClean="0">
                <a:latin typeface="Cooper Black" panose="0208090404030B020404" pitchFamily="18" charset="0"/>
              </a:rPr>
              <a:t>Strength </a:t>
            </a:r>
            <a:r>
              <a:rPr lang="en-GB" sz="2000" dirty="0">
                <a:latin typeface="Cooper Black" panose="0208090404030B020404" pitchFamily="18" charset="0"/>
              </a:rPr>
              <a:t>to understand that while our times may seem very different, we will meet again .</a:t>
            </a:r>
          </a:p>
          <a:p>
            <a:endParaRPr lang="en-GB" sz="2000" dirty="0">
              <a:latin typeface="Cooper Black" panose="0208090404030B020404" pitchFamily="18" charset="0"/>
            </a:endParaRPr>
          </a:p>
          <a:p>
            <a:r>
              <a:rPr lang="en-GB" sz="2000" dirty="0" smtClean="0">
                <a:latin typeface="Cooper Black" panose="0208090404030B020404" pitchFamily="18" charset="0"/>
              </a:rPr>
              <a:t>Strength </a:t>
            </a:r>
            <a:r>
              <a:rPr lang="en-GB" sz="2000" dirty="0">
                <a:latin typeface="Cooper Black" panose="0208090404030B020404" pitchFamily="18" charset="0"/>
              </a:rPr>
              <a:t>to always believe that you will be there for us, in the good times and the bad.</a:t>
            </a:r>
          </a:p>
          <a:p>
            <a:endParaRPr lang="en-GB" sz="2000" dirty="0">
              <a:latin typeface="Cooper Black" panose="0208090404030B020404" pitchFamily="18" charset="0"/>
            </a:endParaRPr>
          </a:p>
          <a:p>
            <a:endParaRPr lang="en-GB" sz="2000" dirty="0">
              <a:latin typeface="Cooper Black" panose="0208090404030B020404" pitchFamily="18" charset="0"/>
            </a:endParaRPr>
          </a:p>
          <a:p>
            <a:r>
              <a:rPr lang="en-GB" sz="2000" dirty="0">
                <a:latin typeface="Cooper Black" panose="0208090404030B020404" pitchFamily="18" charset="0"/>
              </a:rPr>
              <a:t>St Joseph, pray for us.</a:t>
            </a:r>
            <a:endParaRPr lang="en-GB" sz="2000" dirty="0">
              <a:latin typeface="Cooper Black" panose="0208090404030B020404" pitchFamily="18" charset="0"/>
            </a:endParaRPr>
          </a:p>
        </p:txBody>
      </p:sp>
      <p:sp>
        <p:nvSpPr>
          <p:cNvPr id="12" name="TextBox 11"/>
          <p:cNvSpPr txBox="1"/>
          <p:nvPr/>
        </p:nvSpPr>
        <p:spPr>
          <a:xfrm>
            <a:off x="307974" y="54321"/>
            <a:ext cx="5856585" cy="461665"/>
          </a:xfrm>
          <a:prstGeom prst="rect">
            <a:avLst/>
          </a:prstGeom>
          <a:noFill/>
        </p:spPr>
        <p:txBody>
          <a:bodyPr wrap="square" rtlCol="0">
            <a:spAutoFit/>
          </a:bodyPr>
          <a:lstStyle/>
          <a:p>
            <a:r>
              <a:rPr lang="en-GB" sz="2400" u="sng" dirty="0" smtClean="0">
                <a:latin typeface="Cooper Black" panose="0208090404030B020404" pitchFamily="18" charset="0"/>
              </a:rPr>
              <a:t>Monday 20</a:t>
            </a:r>
            <a:r>
              <a:rPr lang="en-GB" sz="2400" u="sng" baseline="30000" dirty="0" smtClean="0">
                <a:latin typeface="Cooper Black" panose="0208090404030B020404" pitchFamily="18" charset="0"/>
              </a:rPr>
              <a:t>th</a:t>
            </a:r>
            <a:r>
              <a:rPr lang="en-GB" sz="2400" u="sng" dirty="0" smtClean="0">
                <a:latin typeface="Cooper Black" panose="0208090404030B020404" pitchFamily="18" charset="0"/>
              </a:rPr>
              <a:t> April</a:t>
            </a:r>
            <a:endParaRPr lang="en-GB" sz="2400" u="sng" dirty="0">
              <a:latin typeface="Cooper Black" panose="0208090404030B020404" pitchFamily="18" charset="0"/>
            </a:endParaRPr>
          </a:p>
        </p:txBody>
      </p:sp>
    </p:spTree>
    <p:extLst>
      <p:ext uri="{BB962C8B-B14F-4D97-AF65-F5344CB8AC3E}">
        <p14:creationId xmlns:p14="http://schemas.microsoft.com/office/powerpoint/2010/main" val="2179015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Tuesday 14</a:t>
            </a:r>
            <a:r>
              <a:rPr lang="en-GB" baseline="30000" dirty="0" smtClean="0"/>
              <a:t>th</a:t>
            </a:r>
            <a:r>
              <a:rPr lang="en-GB" dirty="0" smtClean="0"/>
              <a:t> April</a:t>
            </a:r>
            <a:endParaRPr lang="en-GB" dirty="0"/>
          </a:p>
        </p:txBody>
      </p:sp>
      <p:sp>
        <p:nvSpPr>
          <p:cNvPr id="3" name="Content Placeholder 2"/>
          <p:cNvSpPr>
            <a:spLocks noGrp="1"/>
          </p:cNvSpPr>
          <p:nvPr>
            <p:ph idx="1"/>
          </p:nvPr>
        </p:nvSpPr>
        <p:spPr/>
        <p:txBody>
          <a:bodyPr>
            <a:normAutofit fontScale="92500" lnSpcReduction="20000"/>
          </a:bodyPr>
          <a:lstStyle/>
          <a:p>
            <a:pPr marL="68580" indent="0">
              <a:buNone/>
            </a:pPr>
            <a:r>
              <a:rPr lang="en-GB" dirty="0" smtClean="0">
                <a:solidFill>
                  <a:schemeClr val="tx1"/>
                </a:solidFill>
              </a:rPr>
              <a:t>Dear Lord,</a:t>
            </a:r>
          </a:p>
          <a:p>
            <a:pPr marL="68580" indent="0">
              <a:buNone/>
            </a:pPr>
            <a:r>
              <a:rPr lang="en-GB" dirty="0" smtClean="0">
                <a:solidFill>
                  <a:schemeClr val="tx1"/>
                </a:solidFill>
              </a:rPr>
              <a:t>We are at the beginning of our Summer term, but it is a term like no other. Wherever we are, keep us safe in the knowledge that we will meet again, and even though we are not physically together as a community, in our hearts and minds we are a community of learners, believers and friends. Give us the strength to learn throughout the new term. </a:t>
            </a:r>
          </a:p>
          <a:p>
            <a:pPr marL="68580" indent="0">
              <a:buNone/>
            </a:pPr>
            <a:endParaRPr lang="en-GB" dirty="0">
              <a:solidFill>
                <a:schemeClr val="tx1"/>
              </a:solidFill>
            </a:endParaRPr>
          </a:p>
          <a:p>
            <a:pPr marL="68580" indent="0">
              <a:buNone/>
            </a:pPr>
            <a:r>
              <a:rPr lang="en-GB" dirty="0" smtClean="0">
                <a:solidFill>
                  <a:schemeClr val="tx1"/>
                </a:solidFill>
              </a:rPr>
              <a:t>Amen</a:t>
            </a:r>
            <a:endParaRPr lang="en-GB" dirty="0">
              <a:solidFill>
                <a:schemeClr val="tx1"/>
              </a:solidFill>
            </a:endParaRPr>
          </a:p>
        </p:txBody>
      </p:sp>
      <p:sp>
        <p:nvSpPr>
          <p:cNvPr id="4" name="AutoShape 2"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nspirational rainbo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0" y="-124664"/>
            <a:ext cx="9144000" cy="6982664"/>
          </a:xfrm>
          <a:prstGeom prst="rect">
            <a:avLst/>
          </a:prstGeom>
        </p:spPr>
      </p:pic>
      <p:sp>
        <p:nvSpPr>
          <p:cNvPr id="8" name="TextBox 7"/>
          <p:cNvSpPr txBox="1"/>
          <p:nvPr/>
        </p:nvSpPr>
        <p:spPr>
          <a:xfrm>
            <a:off x="307975" y="7936"/>
            <a:ext cx="7667625" cy="523220"/>
          </a:xfrm>
          <a:prstGeom prst="rect">
            <a:avLst/>
          </a:prstGeom>
          <a:noFill/>
        </p:spPr>
        <p:txBody>
          <a:bodyPr wrap="square" rtlCol="0">
            <a:spAutoFit/>
          </a:bodyPr>
          <a:lstStyle/>
          <a:p>
            <a:r>
              <a:rPr lang="en-GB" sz="2800" b="1" u="sng" dirty="0" smtClean="0">
                <a:solidFill>
                  <a:schemeClr val="bg1"/>
                </a:solidFill>
                <a:effectLst>
                  <a:outerShdw blurRad="38100" dist="38100" dir="2700000" algn="tl">
                    <a:srgbClr val="000000">
                      <a:alpha val="43137"/>
                    </a:srgbClr>
                  </a:outerShdw>
                </a:effectLst>
              </a:rPr>
              <a:t>Monday 20</a:t>
            </a:r>
            <a:r>
              <a:rPr lang="en-GB" sz="2800" b="1" u="sng" baseline="30000" dirty="0" smtClean="0">
                <a:solidFill>
                  <a:schemeClr val="bg1"/>
                </a:solidFill>
                <a:effectLst>
                  <a:outerShdw blurRad="38100" dist="38100" dir="2700000" algn="tl">
                    <a:srgbClr val="000000">
                      <a:alpha val="43137"/>
                    </a:srgbClr>
                  </a:outerShdw>
                </a:effectLst>
              </a:rPr>
              <a:t>th</a:t>
            </a:r>
            <a:r>
              <a:rPr lang="en-GB" sz="2800" b="1" u="sng" dirty="0" smtClean="0">
                <a:solidFill>
                  <a:schemeClr val="bg1"/>
                </a:solidFill>
                <a:effectLst>
                  <a:outerShdw blurRad="38100" dist="38100" dir="2700000" algn="tl">
                    <a:srgbClr val="000000">
                      <a:alpha val="43137"/>
                    </a:srgbClr>
                  </a:outerShdw>
                </a:effectLst>
              </a:rPr>
              <a:t> April</a:t>
            </a:r>
            <a:endParaRPr lang="en-GB" sz="2800" b="1" u="sng"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07975" y="915337"/>
            <a:ext cx="7667625" cy="5632311"/>
          </a:xfrm>
          <a:prstGeom prst="rect">
            <a:avLst/>
          </a:prstGeom>
          <a:noFill/>
        </p:spPr>
        <p:txBody>
          <a:bodyPr wrap="square" rtlCol="0">
            <a:spAutoFit/>
          </a:bodyPr>
          <a:lstStyle/>
          <a:p>
            <a:r>
              <a:rPr lang="en-GB" sz="2000" dirty="0" smtClean="0">
                <a:solidFill>
                  <a:schemeClr val="bg1"/>
                </a:solidFill>
              </a:rPr>
              <a:t>Dear Lord</a:t>
            </a:r>
          </a:p>
          <a:p>
            <a:endParaRPr lang="en-GB" sz="2000" dirty="0">
              <a:solidFill>
                <a:schemeClr val="bg1"/>
              </a:solidFill>
            </a:endParaRPr>
          </a:p>
          <a:p>
            <a:r>
              <a:rPr lang="en-GB" sz="2000" dirty="0" smtClean="0">
                <a:solidFill>
                  <a:schemeClr val="bg1"/>
                </a:solidFill>
              </a:rPr>
              <a:t>As we go into a new school week we pray for  you to give us strength;</a:t>
            </a:r>
          </a:p>
          <a:p>
            <a:endParaRPr lang="en-GB" sz="2000" dirty="0">
              <a:solidFill>
                <a:schemeClr val="bg1"/>
              </a:solidFill>
            </a:endParaRPr>
          </a:p>
          <a:p>
            <a:r>
              <a:rPr lang="en-GB" sz="2000" dirty="0" smtClean="0">
                <a:solidFill>
                  <a:schemeClr val="bg1"/>
                </a:solidFill>
              </a:rPr>
              <a:t>Strength to do the best we can no matter how challenging the circumstances.</a:t>
            </a:r>
          </a:p>
          <a:p>
            <a:endParaRPr lang="en-GB" sz="2000" dirty="0">
              <a:solidFill>
                <a:schemeClr val="bg1"/>
              </a:solidFill>
            </a:endParaRPr>
          </a:p>
          <a:p>
            <a:r>
              <a:rPr lang="en-GB" sz="2000" dirty="0" smtClean="0">
                <a:solidFill>
                  <a:schemeClr val="bg1"/>
                </a:solidFill>
              </a:rPr>
              <a:t>Strength to see that our collective efforts will support each other through this time.</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understand that while our times may seem very different, we will meet again .</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always believe that you will be there for us, in the good times and the bad.</a:t>
            </a:r>
          </a:p>
          <a:p>
            <a:endParaRPr lang="en-GB" sz="2000" dirty="0">
              <a:solidFill>
                <a:schemeClr val="bg1"/>
              </a:solidFill>
            </a:endParaRPr>
          </a:p>
          <a:p>
            <a:endParaRPr lang="en-GB" sz="2000" dirty="0" smtClean="0">
              <a:solidFill>
                <a:schemeClr val="bg1"/>
              </a:solidFill>
            </a:endParaRPr>
          </a:p>
          <a:p>
            <a:r>
              <a:rPr lang="en-GB" sz="2000" dirty="0" smtClean="0">
                <a:solidFill>
                  <a:schemeClr val="bg1"/>
                </a:solidFill>
              </a:rPr>
              <a:t>St Joseph, pray for us.</a:t>
            </a:r>
            <a:endParaRPr lang="en-GB" sz="2000" dirty="0">
              <a:solidFill>
                <a:schemeClr val="bg1"/>
              </a:solidFill>
            </a:endParaRPr>
          </a:p>
        </p:txBody>
      </p:sp>
      <p:pic>
        <p:nvPicPr>
          <p:cNvPr id="10" name="Picture 9"/>
          <p:cNvPicPr>
            <a:picLocks noChangeAspect="1"/>
          </p:cNvPicPr>
          <p:nvPr/>
        </p:nvPicPr>
        <p:blipFill>
          <a:blip r:embed="rId3"/>
          <a:stretch>
            <a:fillRect/>
          </a:stretch>
        </p:blipFill>
        <p:spPr>
          <a:xfrm>
            <a:off x="0" y="-124664"/>
            <a:ext cx="9144000" cy="6982664"/>
          </a:xfrm>
          <a:prstGeom prst="rect">
            <a:avLst/>
          </a:prstGeom>
        </p:spPr>
      </p:pic>
      <p:sp>
        <p:nvSpPr>
          <p:cNvPr id="11" name="Rectangle 10"/>
          <p:cNvSpPr/>
          <p:nvPr/>
        </p:nvSpPr>
        <p:spPr>
          <a:xfrm>
            <a:off x="307974" y="1014690"/>
            <a:ext cx="7920880" cy="4708981"/>
          </a:xfrm>
          <a:prstGeom prst="rect">
            <a:avLst/>
          </a:prstGeom>
        </p:spPr>
        <p:txBody>
          <a:bodyPr wrap="square">
            <a:spAutoFit/>
          </a:bodyPr>
          <a:lstStyle/>
          <a:p>
            <a:r>
              <a:rPr lang="en-GB" sz="2000" dirty="0" smtClean="0">
                <a:latin typeface="Cooper Black" panose="0208090404030B020404" pitchFamily="18" charset="0"/>
              </a:rPr>
              <a:t>Dear God</a:t>
            </a:r>
            <a:endParaRPr lang="en-GB" sz="2000" dirty="0">
              <a:latin typeface="Cooper Black" panose="0208090404030B020404" pitchFamily="18" charset="0"/>
            </a:endParaRPr>
          </a:p>
          <a:p>
            <a:endParaRPr lang="en-GB" sz="2000" dirty="0">
              <a:latin typeface="Cooper Black" panose="0208090404030B020404" pitchFamily="18" charset="0"/>
            </a:endParaRPr>
          </a:p>
          <a:p>
            <a:r>
              <a:rPr lang="en-GB" sz="2000" dirty="0" smtClean="0">
                <a:latin typeface="Cooper Black" panose="0208090404030B020404" pitchFamily="18" charset="0"/>
              </a:rPr>
              <a:t>Please watch over us and guide us through the situation the world is currently in.</a:t>
            </a:r>
          </a:p>
          <a:p>
            <a:endParaRPr lang="en-GB" sz="2000" dirty="0">
              <a:latin typeface="Cooper Black" panose="0208090404030B020404" pitchFamily="18" charset="0"/>
            </a:endParaRPr>
          </a:p>
          <a:p>
            <a:r>
              <a:rPr lang="en-GB" sz="2000" dirty="0" smtClean="0">
                <a:latin typeface="Cooper Black" panose="0208090404030B020404" pitchFamily="18" charset="0"/>
              </a:rPr>
              <a:t>Help everyone stay safe and protected and thank those key workers who are helping the world fight this virus.</a:t>
            </a:r>
          </a:p>
          <a:p>
            <a:endParaRPr lang="en-GB" sz="2000" dirty="0">
              <a:latin typeface="Cooper Black" panose="0208090404030B020404" pitchFamily="18" charset="0"/>
            </a:endParaRPr>
          </a:p>
          <a:p>
            <a:r>
              <a:rPr lang="en-GB" sz="2000" dirty="0" smtClean="0">
                <a:latin typeface="Cooper Black" panose="0208090404030B020404" pitchFamily="18" charset="0"/>
              </a:rPr>
              <a:t>Please take care of us all and give us the support and strength to overcome this virus.</a:t>
            </a:r>
          </a:p>
          <a:p>
            <a:endParaRPr lang="en-GB" sz="2000" dirty="0">
              <a:latin typeface="Cooper Black" panose="0208090404030B020404" pitchFamily="18" charset="0"/>
            </a:endParaRPr>
          </a:p>
          <a:p>
            <a:r>
              <a:rPr lang="en-GB" sz="2000" dirty="0" smtClean="0">
                <a:latin typeface="Cooper Black" panose="0208090404030B020404" pitchFamily="18" charset="0"/>
              </a:rPr>
              <a:t>Amen</a:t>
            </a:r>
          </a:p>
          <a:p>
            <a:endParaRPr lang="en-GB" sz="2000" dirty="0">
              <a:latin typeface="Cooper Black" panose="0208090404030B020404" pitchFamily="18" charset="0"/>
            </a:endParaRPr>
          </a:p>
          <a:p>
            <a:endParaRPr lang="en-GB" sz="2000" dirty="0" smtClean="0">
              <a:latin typeface="Cooper Black" panose="0208090404030B020404" pitchFamily="18" charset="0"/>
            </a:endParaRPr>
          </a:p>
          <a:p>
            <a:r>
              <a:rPr lang="en-GB" sz="2000" dirty="0" smtClean="0">
                <a:latin typeface="Cooper Black" panose="0208090404030B020404" pitchFamily="18" charset="0"/>
              </a:rPr>
              <a:t>St </a:t>
            </a:r>
            <a:r>
              <a:rPr lang="en-GB" sz="2000" dirty="0">
                <a:latin typeface="Cooper Black" panose="0208090404030B020404" pitchFamily="18" charset="0"/>
              </a:rPr>
              <a:t>Joseph, pray for us.</a:t>
            </a:r>
            <a:endParaRPr lang="en-GB" sz="2000" dirty="0">
              <a:latin typeface="Cooper Black" panose="0208090404030B020404" pitchFamily="18" charset="0"/>
            </a:endParaRPr>
          </a:p>
        </p:txBody>
      </p:sp>
      <p:sp>
        <p:nvSpPr>
          <p:cNvPr id="12" name="TextBox 11"/>
          <p:cNvSpPr txBox="1"/>
          <p:nvPr/>
        </p:nvSpPr>
        <p:spPr>
          <a:xfrm>
            <a:off x="307974" y="54321"/>
            <a:ext cx="5856585" cy="830997"/>
          </a:xfrm>
          <a:prstGeom prst="rect">
            <a:avLst/>
          </a:prstGeom>
          <a:noFill/>
        </p:spPr>
        <p:txBody>
          <a:bodyPr wrap="square" rtlCol="0">
            <a:spAutoFit/>
          </a:bodyPr>
          <a:lstStyle/>
          <a:p>
            <a:r>
              <a:rPr lang="en-GB" sz="2400" u="sng" dirty="0" smtClean="0">
                <a:latin typeface="Cooper Black" panose="0208090404030B020404" pitchFamily="18" charset="0"/>
              </a:rPr>
              <a:t>Tuesday 21</a:t>
            </a:r>
            <a:r>
              <a:rPr lang="en-GB" sz="2400" u="sng" baseline="30000" dirty="0" smtClean="0">
                <a:latin typeface="Cooper Black" panose="0208090404030B020404" pitchFamily="18" charset="0"/>
              </a:rPr>
              <a:t>st</a:t>
            </a:r>
            <a:r>
              <a:rPr lang="en-GB" sz="2400" u="sng" dirty="0" smtClean="0">
                <a:latin typeface="Cooper Black" panose="0208090404030B020404" pitchFamily="18" charset="0"/>
              </a:rPr>
              <a:t> April – Written by a Year 8 pupil</a:t>
            </a:r>
            <a:endParaRPr lang="en-GB" sz="2400" u="sng" dirty="0">
              <a:latin typeface="Cooper Black" panose="0208090404030B020404" pitchFamily="18" charset="0"/>
            </a:endParaRPr>
          </a:p>
        </p:txBody>
      </p:sp>
    </p:spTree>
    <p:extLst>
      <p:ext uri="{BB962C8B-B14F-4D97-AF65-F5344CB8AC3E}">
        <p14:creationId xmlns:p14="http://schemas.microsoft.com/office/powerpoint/2010/main" val="40992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Tuesday 14</a:t>
            </a:r>
            <a:r>
              <a:rPr lang="en-GB" baseline="30000" dirty="0" smtClean="0"/>
              <a:t>th</a:t>
            </a:r>
            <a:r>
              <a:rPr lang="en-GB" dirty="0" smtClean="0"/>
              <a:t> April</a:t>
            </a:r>
            <a:endParaRPr lang="en-GB" dirty="0"/>
          </a:p>
        </p:txBody>
      </p:sp>
      <p:sp>
        <p:nvSpPr>
          <p:cNvPr id="3" name="Content Placeholder 2"/>
          <p:cNvSpPr>
            <a:spLocks noGrp="1"/>
          </p:cNvSpPr>
          <p:nvPr>
            <p:ph idx="1"/>
          </p:nvPr>
        </p:nvSpPr>
        <p:spPr/>
        <p:txBody>
          <a:bodyPr>
            <a:normAutofit fontScale="92500" lnSpcReduction="20000"/>
          </a:bodyPr>
          <a:lstStyle/>
          <a:p>
            <a:pPr marL="68580" indent="0">
              <a:buNone/>
            </a:pPr>
            <a:r>
              <a:rPr lang="en-GB" dirty="0" smtClean="0">
                <a:solidFill>
                  <a:schemeClr val="tx1"/>
                </a:solidFill>
              </a:rPr>
              <a:t>Dear Lord,</a:t>
            </a:r>
          </a:p>
          <a:p>
            <a:pPr marL="68580" indent="0">
              <a:buNone/>
            </a:pPr>
            <a:r>
              <a:rPr lang="en-GB" dirty="0" smtClean="0">
                <a:solidFill>
                  <a:schemeClr val="tx1"/>
                </a:solidFill>
              </a:rPr>
              <a:t>We are at the beginning of our Summer term, but it is a term like no other. Wherever we are, keep us safe in the knowledge that we will meet again, and even though we are not physically together as a community, in our hearts and minds we are a community of learners, believers and friends. Give us the strength to learn throughout the new term. </a:t>
            </a:r>
          </a:p>
          <a:p>
            <a:pPr marL="68580" indent="0">
              <a:buNone/>
            </a:pPr>
            <a:endParaRPr lang="en-GB" dirty="0">
              <a:solidFill>
                <a:schemeClr val="tx1"/>
              </a:solidFill>
            </a:endParaRPr>
          </a:p>
          <a:p>
            <a:pPr marL="68580" indent="0">
              <a:buNone/>
            </a:pPr>
            <a:r>
              <a:rPr lang="en-GB" dirty="0" smtClean="0">
                <a:solidFill>
                  <a:schemeClr val="tx1"/>
                </a:solidFill>
              </a:rPr>
              <a:t>Amen</a:t>
            </a:r>
            <a:endParaRPr lang="en-GB" dirty="0">
              <a:solidFill>
                <a:schemeClr val="tx1"/>
              </a:solidFill>
            </a:endParaRPr>
          </a:p>
        </p:txBody>
      </p:sp>
      <p:sp>
        <p:nvSpPr>
          <p:cNvPr id="4" name="AutoShape 2"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nspirational rainbo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0" y="-124664"/>
            <a:ext cx="9144000" cy="6982664"/>
          </a:xfrm>
          <a:prstGeom prst="rect">
            <a:avLst/>
          </a:prstGeom>
        </p:spPr>
      </p:pic>
      <p:sp>
        <p:nvSpPr>
          <p:cNvPr id="8" name="TextBox 7"/>
          <p:cNvSpPr txBox="1"/>
          <p:nvPr/>
        </p:nvSpPr>
        <p:spPr>
          <a:xfrm>
            <a:off x="307975" y="7936"/>
            <a:ext cx="7667625" cy="523220"/>
          </a:xfrm>
          <a:prstGeom prst="rect">
            <a:avLst/>
          </a:prstGeom>
          <a:noFill/>
        </p:spPr>
        <p:txBody>
          <a:bodyPr wrap="square" rtlCol="0">
            <a:spAutoFit/>
          </a:bodyPr>
          <a:lstStyle/>
          <a:p>
            <a:r>
              <a:rPr lang="en-GB" sz="2800" b="1" u="sng" dirty="0" smtClean="0">
                <a:solidFill>
                  <a:schemeClr val="bg1"/>
                </a:solidFill>
                <a:effectLst>
                  <a:outerShdw blurRad="38100" dist="38100" dir="2700000" algn="tl">
                    <a:srgbClr val="000000">
                      <a:alpha val="43137"/>
                    </a:srgbClr>
                  </a:outerShdw>
                </a:effectLst>
              </a:rPr>
              <a:t>Monday 20</a:t>
            </a:r>
            <a:r>
              <a:rPr lang="en-GB" sz="2800" b="1" u="sng" baseline="30000" dirty="0" smtClean="0">
                <a:solidFill>
                  <a:schemeClr val="bg1"/>
                </a:solidFill>
                <a:effectLst>
                  <a:outerShdw blurRad="38100" dist="38100" dir="2700000" algn="tl">
                    <a:srgbClr val="000000">
                      <a:alpha val="43137"/>
                    </a:srgbClr>
                  </a:outerShdw>
                </a:effectLst>
              </a:rPr>
              <a:t>th</a:t>
            </a:r>
            <a:r>
              <a:rPr lang="en-GB" sz="2800" b="1" u="sng" dirty="0" smtClean="0">
                <a:solidFill>
                  <a:schemeClr val="bg1"/>
                </a:solidFill>
                <a:effectLst>
                  <a:outerShdw blurRad="38100" dist="38100" dir="2700000" algn="tl">
                    <a:srgbClr val="000000">
                      <a:alpha val="43137"/>
                    </a:srgbClr>
                  </a:outerShdw>
                </a:effectLst>
              </a:rPr>
              <a:t> April</a:t>
            </a:r>
            <a:endParaRPr lang="en-GB" sz="2800" b="1" u="sng"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07975" y="915337"/>
            <a:ext cx="7667625" cy="5632311"/>
          </a:xfrm>
          <a:prstGeom prst="rect">
            <a:avLst/>
          </a:prstGeom>
          <a:noFill/>
        </p:spPr>
        <p:txBody>
          <a:bodyPr wrap="square" rtlCol="0">
            <a:spAutoFit/>
          </a:bodyPr>
          <a:lstStyle/>
          <a:p>
            <a:r>
              <a:rPr lang="en-GB" sz="2000" dirty="0" smtClean="0">
                <a:solidFill>
                  <a:schemeClr val="bg1"/>
                </a:solidFill>
              </a:rPr>
              <a:t>Dear Lord</a:t>
            </a:r>
          </a:p>
          <a:p>
            <a:endParaRPr lang="en-GB" sz="2000" dirty="0">
              <a:solidFill>
                <a:schemeClr val="bg1"/>
              </a:solidFill>
            </a:endParaRPr>
          </a:p>
          <a:p>
            <a:r>
              <a:rPr lang="en-GB" sz="2000" dirty="0" smtClean="0">
                <a:solidFill>
                  <a:schemeClr val="bg1"/>
                </a:solidFill>
              </a:rPr>
              <a:t>As we go into a new school week we pray for  you to give us strength;</a:t>
            </a:r>
          </a:p>
          <a:p>
            <a:endParaRPr lang="en-GB" sz="2000" dirty="0">
              <a:solidFill>
                <a:schemeClr val="bg1"/>
              </a:solidFill>
            </a:endParaRPr>
          </a:p>
          <a:p>
            <a:r>
              <a:rPr lang="en-GB" sz="2000" dirty="0" smtClean="0">
                <a:solidFill>
                  <a:schemeClr val="bg1"/>
                </a:solidFill>
              </a:rPr>
              <a:t>Strength to do the best we can no matter how challenging the circumstances.</a:t>
            </a:r>
          </a:p>
          <a:p>
            <a:endParaRPr lang="en-GB" sz="2000" dirty="0">
              <a:solidFill>
                <a:schemeClr val="bg1"/>
              </a:solidFill>
            </a:endParaRPr>
          </a:p>
          <a:p>
            <a:r>
              <a:rPr lang="en-GB" sz="2000" dirty="0" smtClean="0">
                <a:solidFill>
                  <a:schemeClr val="bg1"/>
                </a:solidFill>
              </a:rPr>
              <a:t>Strength to see that our collective efforts will support each other through this time.</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understand that while our times may seem very different, we will meet again .</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always believe that you will be there for us, in the good times and the bad.</a:t>
            </a:r>
          </a:p>
          <a:p>
            <a:endParaRPr lang="en-GB" sz="2000" dirty="0">
              <a:solidFill>
                <a:schemeClr val="bg1"/>
              </a:solidFill>
            </a:endParaRPr>
          </a:p>
          <a:p>
            <a:endParaRPr lang="en-GB" sz="2000" dirty="0" smtClean="0">
              <a:solidFill>
                <a:schemeClr val="bg1"/>
              </a:solidFill>
            </a:endParaRPr>
          </a:p>
          <a:p>
            <a:r>
              <a:rPr lang="en-GB" sz="2000" dirty="0" smtClean="0">
                <a:solidFill>
                  <a:schemeClr val="bg1"/>
                </a:solidFill>
              </a:rPr>
              <a:t>St Joseph, pray for us.</a:t>
            </a:r>
            <a:endParaRPr lang="en-GB" sz="2000" dirty="0">
              <a:solidFill>
                <a:schemeClr val="bg1"/>
              </a:solidFill>
            </a:endParaRPr>
          </a:p>
        </p:txBody>
      </p:sp>
      <p:pic>
        <p:nvPicPr>
          <p:cNvPr id="10" name="Picture 9"/>
          <p:cNvPicPr>
            <a:picLocks noChangeAspect="1"/>
          </p:cNvPicPr>
          <p:nvPr/>
        </p:nvPicPr>
        <p:blipFill>
          <a:blip r:embed="rId3"/>
          <a:stretch>
            <a:fillRect/>
          </a:stretch>
        </p:blipFill>
        <p:spPr>
          <a:xfrm>
            <a:off x="0" y="-124664"/>
            <a:ext cx="9144000" cy="6982664"/>
          </a:xfrm>
          <a:prstGeom prst="rect">
            <a:avLst/>
          </a:prstGeom>
        </p:spPr>
      </p:pic>
      <p:sp>
        <p:nvSpPr>
          <p:cNvPr id="11" name="Rectangle 10"/>
          <p:cNvSpPr/>
          <p:nvPr/>
        </p:nvSpPr>
        <p:spPr>
          <a:xfrm>
            <a:off x="307974" y="1014690"/>
            <a:ext cx="7920880" cy="5693866"/>
          </a:xfrm>
          <a:prstGeom prst="rect">
            <a:avLst/>
          </a:prstGeom>
        </p:spPr>
        <p:txBody>
          <a:bodyPr wrap="square">
            <a:spAutoFit/>
          </a:bodyPr>
          <a:lstStyle/>
          <a:p>
            <a:r>
              <a:rPr lang="en-GB" sz="2800" dirty="0" smtClean="0">
                <a:latin typeface="Cooper Black" panose="0208090404030B020404" pitchFamily="18" charset="0"/>
              </a:rPr>
              <a:t>My Queen and my Mother,</a:t>
            </a:r>
          </a:p>
          <a:p>
            <a:r>
              <a:rPr lang="en-GB" sz="2800" dirty="0" smtClean="0">
                <a:latin typeface="Cooper Black" panose="0208090404030B020404" pitchFamily="18" charset="0"/>
              </a:rPr>
              <a:t>I give myself entirety to you;</a:t>
            </a:r>
          </a:p>
          <a:p>
            <a:r>
              <a:rPr lang="en-GB" sz="2800" dirty="0" smtClean="0">
                <a:latin typeface="Cooper Black" panose="0208090404030B020404" pitchFamily="18" charset="0"/>
              </a:rPr>
              <a:t>And to show my devotion to you,</a:t>
            </a:r>
          </a:p>
          <a:p>
            <a:r>
              <a:rPr lang="en-GB" sz="2800" dirty="0" smtClean="0">
                <a:latin typeface="Cooper Black" panose="0208090404030B020404" pitchFamily="18" charset="0"/>
              </a:rPr>
              <a:t>I consecrate this day to you my eyes,</a:t>
            </a:r>
          </a:p>
          <a:p>
            <a:r>
              <a:rPr lang="en-GB" sz="2800" dirty="0" smtClean="0">
                <a:latin typeface="Cooper Black" panose="0208090404030B020404" pitchFamily="18" charset="0"/>
              </a:rPr>
              <a:t>My ears, my mouth, my heart,</a:t>
            </a:r>
          </a:p>
          <a:p>
            <a:r>
              <a:rPr lang="en-GB" sz="2800" dirty="0" smtClean="0">
                <a:latin typeface="Cooper Black" panose="0208090404030B020404" pitchFamily="18" charset="0"/>
              </a:rPr>
              <a:t>My whole being without reserve.</a:t>
            </a:r>
          </a:p>
          <a:p>
            <a:r>
              <a:rPr lang="en-GB" sz="2800" dirty="0" smtClean="0">
                <a:latin typeface="Cooper Black" panose="0208090404030B020404" pitchFamily="18" charset="0"/>
              </a:rPr>
              <a:t>Wherefore, good Mother,</a:t>
            </a:r>
          </a:p>
          <a:p>
            <a:r>
              <a:rPr lang="en-GB" sz="2800" dirty="0" smtClean="0">
                <a:latin typeface="Cooper Black" panose="0208090404030B020404" pitchFamily="18" charset="0"/>
              </a:rPr>
              <a:t>As I am your own,</a:t>
            </a:r>
          </a:p>
          <a:p>
            <a:r>
              <a:rPr lang="en-GB" sz="2800" dirty="0" smtClean="0">
                <a:latin typeface="Cooper Black" panose="0208090404030B020404" pitchFamily="18" charset="0"/>
              </a:rPr>
              <a:t>Keep me, guard me,</a:t>
            </a:r>
          </a:p>
          <a:p>
            <a:r>
              <a:rPr lang="en-GB" sz="2800" dirty="0" smtClean="0">
                <a:latin typeface="Cooper Black" panose="0208090404030B020404" pitchFamily="18" charset="0"/>
              </a:rPr>
              <a:t>As your property and possession.</a:t>
            </a:r>
          </a:p>
          <a:p>
            <a:r>
              <a:rPr lang="en-GB" sz="2800" dirty="0" smtClean="0">
                <a:latin typeface="Cooper Black" panose="0208090404030B020404" pitchFamily="18" charset="0"/>
              </a:rPr>
              <a:t>Amen</a:t>
            </a:r>
            <a:endParaRPr lang="en-GB" sz="2800" dirty="0">
              <a:latin typeface="Cooper Black" panose="0208090404030B020404" pitchFamily="18" charset="0"/>
            </a:endParaRPr>
          </a:p>
          <a:p>
            <a:endParaRPr lang="en-GB" sz="2800" dirty="0" smtClean="0">
              <a:latin typeface="Cooper Black" panose="0208090404030B020404" pitchFamily="18" charset="0"/>
            </a:endParaRPr>
          </a:p>
          <a:p>
            <a:r>
              <a:rPr lang="en-GB" sz="2800" dirty="0" smtClean="0">
                <a:latin typeface="Cooper Black" panose="0208090404030B020404" pitchFamily="18" charset="0"/>
              </a:rPr>
              <a:t>St </a:t>
            </a:r>
            <a:r>
              <a:rPr lang="en-GB" sz="2800" dirty="0">
                <a:latin typeface="Cooper Black" panose="0208090404030B020404" pitchFamily="18" charset="0"/>
              </a:rPr>
              <a:t>Joseph, pray for us.</a:t>
            </a:r>
            <a:endParaRPr lang="en-GB" sz="2800" dirty="0">
              <a:latin typeface="Cooper Black" panose="0208090404030B020404" pitchFamily="18" charset="0"/>
            </a:endParaRPr>
          </a:p>
        </p:txBody>
      </p:sp>
      <p:sp>
        <p:nvSpPr>
          <p:cNvPr id="12" name="TextBox 11"/>
          <p:cNvSpPr txBox="1"/>
          <p:nvPr/>
        </p:nvSpPr>
        <p:spPr>
          <a:xfrm>
            <a:off x="307974" y="54321"/>
            <a:ext cx="5856585" cy="830997"/>
          </a:xfrm>
          <a:prstGeom prst="rect">
            <a:avLst/>
          </a:prstGeom>
          <a:noFill/>
        </p:spPr>
        <p:txBody>
          <a:bodyPr wrap="square" rtlCol="0">
            <a:spAutoFit/>
          </a:bodyPr>
          <a:lstStyle/>
          <a:p>
            <a:r>
              <a:rPr lang="en-GB" sz="2400" u="sng" dirty="0" smtClean="0">
                <a:latin typeface="Cooper Black" panose="0208090404030B020404" pitchFamily="18" charset="0"/>
              </a:rPr>
              <a:t>Wednesday 22</a:t>
            </a:r>
            <a:r>
              <a:rPr lang="en-GB" sz="2400" u="sng" baseline="30000" dirty="0" smtClean="0">
                <a:latin typeface="Cooper Black" panose="0208090404030B020404" pitchFamily="18" charset="0"/>
              </a:rPr>
              <a:t>nd</a:t>
            </a:r>
            <a:r>
              <a:rPr lang="en-GB" sz="2400" u="sng" dirty="0" smtClean="0">
                <a:latin typeface="Cooper Black" panose="0208090404030B020404" pitchFamily="18" charset="0"/>
              </a:rPr>
              <a:t> April – A prayer to Mary</a:t>
            </a:r>
            <a:endParaRPr lang="en-GB" sz="2400" u="sng" dirty="0">
              <a:latin typeface="Cooper Black" panose="0208090404030B020404" pitchFamily="18" charset="0"/>
            </a:endParaRPr>
          </a:p>
        </p:txBody>
      </p:sp>
    </p:spTree>
    <p:extLst>
      <p:ext uri="{BB962C8B-B14F-4D97-AF65-F5344CB8AC3E}">
        <p14:creationId xmlns:p14="http://schemas.microsoft.com/office/powerpoint/2010/main" val="239527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Tuesday 14</a:t>
            </a:r>
            <a:r>
              <a:rPr lang="en-GB" baseline="30000" dirty="0" smtClean="0"/>
              <a:t>th</a:t>
            </a:r>
            <a:r>
              <a:rPr lang="en-GB" dirty="0" smtClean="0"/>
              <a:t> April</a:t>
            </a:r>
            <a:endParaRPr lang="en-GB" dirty="0"/>
          </a:p>
        </p:txBody>
      </p:sp>
      <p:sp>
        <p:nvSpPr>
          <p:cNvPr id="3" name="Content Placeholder 2"/>
          <p:cNvSpPr>
            <a:spLocks noGrp="1"/>
          </p:cNvSpPr>
          <p:nvPr>
            <p:ph idx="1"/>
          </p:nvPr>
        </p:nvSpPr>
        <p:spPr/>
        <p:txBody>
          <a:bodyPr>
            <a:normAutofit fontScale="92500" lnSpcReduction="20000"/>
          </a:bodyPr>
          <a:lstStyle/>
          <a:p>
            <a:pPr marL="68580" indent="0">
              <a:buNone/>
            </a:pPr>
            <a:r>
              <a:rPr lang="en-GB" dirty="0" smtClean="0">
                <a:solidFill>
                  <a:schemeClr val="tx1"/>
                </a:solidFill>
              </a:rPr>
              <a:t>Dear Lord,</a:t>
            </a:r>
          </a:p>
          <a:p>
            <a:pPr marL="68580" indent="0">
              <a:buNone/>
            </a:pPr>
            <a:r>
              <a:rPr lang="en-GB" dirty="0" smtClean="0">
                <a:solidFill>
                  <a:schemeClr val="tx1"/>
                </a:solidFill>
              </a:rPr>
              <a:t>We are at the beginning of our Summer term, but it is a term like no other. Wherever we are, keep us safe in the knowledge that we will meet again, and even though we are not physically together as a community, in our hearts and minds we are a community of learners, believers and friends. Give us the strength to learn throughout the new term. </a:t>
            </a:r>
          </a:p>
          <a:p>
            <a:pPr marL="68580" indent="0">
              <a:buNone/>
            </a:pPr>
            <a:endParaRPr lang="en-GB" dirty="0">
              <a:solidFill>
                <a:schemeClr val="tx1"/>
              </a:solidFill>
            </a:endParaRPr>
          </a:p>
          <a:p>
            <a:pPr marL="68580" indent="0">
              <a:buNone/>
            </a:pPr>
            <a:r>
              <a:rPr lang="en-GB" dirty="0" smtClean="0">
                <a:solidFill>
                  <a:schemeClr val="tx1"/>
                </a:solidFill>
              </a:rPr>
              <a:t>Amen</a:t>
            </a:r>
            <a:endParaRPr lang="en-GB" dirty="0">
              <a:solidFill>
                <a:schemeClr val="tx1"/>
              </a:solidFill>
            </a:endParaRPr>
          </a:p>
        </p:txBody>
      </p:sp>
      <p:sp>
        <p:nvSpPr>
          <p:cNvPr id="4" name="AutoShape 2"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nspirational rainbo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0" y="-124664"/>
            <a:ext cx="9144000" cy="6982664"/>
          </a:xfrm>
          <a:prstGeom prst="rect">
            <a:avLst/>
          </a:prstGeom>
        </p:spPr>
      </p:pic>
      <p:sp>
        <p:nvSpPr>
          <p:cNvPr id="8" name="TextBox 7"/>
          <p:cNvSpPr txBox="1"/>
          <p:nvPr/>
        </p:nvSpPr>
        <p:spPr>
          <a:xfrm>
            <a:off x="307975" y="7936"/>
            <a:ext cx="7667625" cy="523220"/>
          </a:xfrm>
          <a:prstGeom prst="rect">
            <a:avLst/>
          </a:prstGeom>
          <a:noFill/>
        </p:spPr>
        <p:txBody>
          <a:bodyPr wrap="square" rtlCol="0">
            <a:spAutoFit/>
          </a:bodyPr>
          <a:lstStyle/>
          <a:p>
            <a:r>
              <a:rPr lang="en-GB" sz="2800" b="1" u="sng" dirty="0" smtClean="0">
                <a:solidFill>
                  <a:schemeClr val="bg1"/>
                </a:solidFill>
                <a:effectLst>
                  <a:outerShdw blurRad="38100" dist="38100" dir="2700000" algn="tl">
                    <a:srgbClr val="000000">
                      <a:alpha val="43137"/>
                    </a:srgbClr>
                  </a:outerShdw>
                </a:effectLst>
              </a:rPr>
              <a:t>Monday 20</a:t>
            </a:r>
            <a:r>
              <a:rPr lang="en-GB" sz="2800" b="1" u="sng" baseline="30000" dirty="0" smtClean="0">
                <a:solidFill>
                  <a:schemeClr val="bg1"/>
                </a:solidFill>
                <a:effectLst>
                  <a:outerShdw blurRad="38100" dist="38100" dir="2700000" algn="tl">
                    <a:srgbClr val="000000">
                      <a:alpha val="43137"/>
                    </a:srgbClr>
                  </a:outerShdw>
                </a:effectLst>
              </a:rPr>
              <a:t>th</a:t>
            </a:r>
            <a:r>
              <a:rPr lang="en-GB" sz="2800" b="1" u="sng" dirty="0" smtClean="0">
                <a:solidFill>
                  <a:schemeClr val="bg1"/>
                </a:solidFill>
                <a:effectLst>
                  <a:outerShdw blurRad="38100" dist="38100" dir="2700000" algn="tl">
                    <a:srgbClr val="000000">
                      <a:alpha val="43137"/>
                    </a:srgbClr>
                  </a:outerShdw>
                </a:effectLst>
              </a:rPr>
              <a:t> April</a:t>
            </a:r>
            <a:endParaRPr lang="en-GB" sz="2800" b="1" u="sng"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07975" y="915337"/>
            <a:ext cx="7667625" cy="5632311"/>
          </a:xfrm>
          <a:prstGeom prst="rect">
            <a:avLst/>
          </a:prstGeom>
          <a:noFill/>
        </p:spPr>
        <p:txBody>
          <a:bodyPr wrap="square" rtlCol="0">
            <a:spAutoFit/>
          </a:bodyPr>
          <a:lstStyle/>
          <a:p>
            <a:r>
              <a:rPr lang="en-GB" sz="2000" dirty="0" smtClean="0">
                <a:solidFill>
                  <a:schemeClr val="bg1"/>
                </a:solidFill>
              </a:rPr>
              <a:t>Dear Lord</a:t>
            </a:r>
          </a:p>
          <a:p>
            <a:endParaRPr lang="en-GB" sz="2000" dirty="0">
              <a:solidFill>
                <a:schemeClr val="bg1"/>
              </a:solidFill>
            </a:endParaRPr>
          </a:p>
          <a:p>
            <a:r>
              <a:rPr lang="en-GB" sz="2000" dirty="0" smtClean="0">
                <a:solidFill>
                  <a:schemeClr val="bg1"/>
                </a:solidFill>
              </a:rPr>
              <a:t>As we go into a new school week we pray for  you to give us strength;</a:t>
            </a:r>
          </a:p>
          <a:p>
            <a:endParaRPr lang="en-GB" sz="2000" dirty="0">
              <a:solidFill>
                <a:schemeClr val="bg1"/>
              </a:solidFill>
            </a:endParaRPr>
          </a:p>
          <a:p>
            <a:r>
              <a:rPr lang="en-GB" sz="2000" dirty="0" smtClean="0">
                <a:solidFill>
                  <a:schemeClr val="bg1"/>
                </a:solidFill>
              </a:rPr>
              <a:t>Strength to do the best we can no matter how challenging the circumstances.</a:t>
            </a:r>
          </a:p>
          <a:p>
            <a:endParaRPr lang="en-GB" sz="2000" dirty="0">
              <a:solidFill>
                <a:schemeClr val="bg1"/>
              </a:solidFill>
            </a:endParaRPr>
          </a:p>
          <a:p>
            <a:r>
              <a:rPr lang="en-GB" sz="2000" dirty="0" smtClean="0">
                <a:solidFill>
                  <a:schemeClr val="bg1"/>
                </a:solidFill>
              </a:rPr>
              <a:t>Strength to see that our collective efforts will support each other through this time.</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understand that while our times may seem very different, we will meet again .</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always believe that you will be there for us, in the good times and the bad.</a:t>
            </a:r>
          </a:p>
          <a:p>
            <a:endParaRPr lang="en-GB" sz="2000" dirty="0">
              <a:solidFill>
                <a:schemeClr val="bg1"/>
              </a:solidFill>
            </a:endParaRPr>
          </a:p>
          <a:p>
            <a:endParaRPr lang="en-GB" sz="2000" dirty="0" smtClean="0">
              <a:solidFill>
                <a:schemeClr val="bg1"/>
              </a:solidFill>
            </a:endParaRPr>
          </a:p>
          <a:p>
            <a:r>
              <a:rPr lang="en-GB" sz="2000" dirty="0" smtClean="0">
                <a:solidFill>
                  <a:schemeClr val="bg1"/>
                </a:solidFill>
              </a:rPr>
              <a:t>St Joseph, pray for us.</a:t>
            </a:r>
            <a:endParaRPr lang="en-GB" sz="2000" dirty="0">
              <a:solidFill>
                <a:schemeClr val="bg1"/>
              </a:solidFill>
            </a:endParaRPr>
          </a:p>
        </p:txBody>
      </p:sp>
      <p:pic>
        <p:nvPicPr>
          <p:cNvPr id="10" name="Picture 9"/>
          <p:cNvPicPr>
            <a:picLocks noChangeAspect="1"/>
          </p:cNvPicPr>
          <p:nvPr/>
        </p:nvPicPr>
        <p:blipFill>
          <a:blip r:embed="rId3"/>
          <a:stretch>
            <a:fillRect/>
          </a:stretch>
        </p:blipFill>
        <p:spPr>
          <a:xfrm>
            <a:off x="0" y="-124664"/>
            <a:ext cx="9144000" cy="6982664"/>
          </a:xfrm>
          <a:prstGeom prst="rect">
            <a:avLst/>
          </a:prstGeom>
        </p:spPr>
      </p:pic>
      <p:sp>
        <p:nvSpPr>
          <p:cNvPr id="11" name="Rectangle 10"/>
          <p:cNvSpPr/>
          <p:nvPr/>
        </p:nvSpPr>
        <p:spPr>
          <a:xfrm>
            <a:off x="307974" y="1014690"/>
            <a:ext cx="7920880" cy="5262979"/>
          </a:xfrm>
          <a:prstGeom prst="rect">
            <a:avLst/>
          </a:prstGeom>
        </p:spPr>
        <p:txBody>
          <a:bodyPr wrap="square">
            <a:spAutoFit/>
          </a:bodyPr>
          <a:lstStyle/>
          <a:p>
            <a:r>
              <a:rPr lang="en-GB" sz="2800" dirty="0" smtClean="0">
                <a:latin typeface="Cooper Black" panose="0208090404030B020404" pitchFamily="18" charset="0"/>
              </a:rPr>
              <a:t>Dear Lord</a:t>
            </a:r>
          </a:p>
          <a:p>
            <a:r>
              <a:rPr lang="en-GB" sz="2800" dirty="0" smtClean="0">
                <a:latin typeface="Cooper Black" panose="0208090404030B020404" pitchFamily="18" charset="0"/>
              </a:rPr>
              <a:t>Please help us during these challenging times and comfort all those who are in need of your love.</a:t>
            </a:r>
          </a:p>
          <a:p>
            <a:r>
              <a:rPr lang="en-GB" sz="2800" dirty="0" smtClean="0">
                <a:latin typeface="Cooper Black" panose="0208090404030B020404" pitchFamily="18" charset="0"/>
              </a:rPr>
              <a:t>Grant all those who assist others during this crisis, prosperity in health and happiness that they may carry on with their amazing deeds.</a:t>
            </a:r>
          </a:p>
          <a:p>
            <a:endParaRPr lang="en-GB" sz="2800" dirty="0">
              <a:latin typeface="Cooper Black" panose="0208090404030B020404" pitchFamily="18" charset="0"/>
            </a:endParaRPr>
          </a:p>
          <a:p>
            <a:r>
              <a:rPr lang="en-GB" sz="2800" dirty="0" smtClean="0">
                <a:latin typeface="Cooper Black" panose="0208090404030B020404" pitchFamily="18" charset="0"/>
              </a:rPr>
              <a:t>Amen</a:t>
            </a:r>
          </a:p>
          <a:p>
            <a:endParaRPr lang="en-GB" sz="2800" dirty="0">
              <a:latin typeface="Cooper Black" panose="0208090404030B020404" pitchFamily="18" charset="0"/>
            </a:endParaRPr>
          </a:p>
          <a:p>
            <a:r>
              <a:rPr lang="en-GB" sz="2800" dirty="0" smtClean="0">
                <a:latin typeface="Cooper Black" panose="0208090404030B020404" pitchFamily="18" charset="0"/>
              </a:rPr>
              <a:t>St </a:t>
            </a:r>
            <a:r>
              <a:rPr lang="en-GB" sz="2800" dirty="0">
                <a:latin typeface="Cooper Black" panose="0208090404030B020404" pitchFamily="18" charset="0"/>
              </a:rPr>
              <a:t>Joseph, pray for us.</a:t>
            </a:r>
            <a:endParaRPr lang="en-GB" sz="2800" dirty="0">
              <a:latin typeface="Cooper Black" panose="0208090404030B020404" pitchFamily="18" charset="0"/>
            </a:endParaRPr>
          </a:p>
        </p:txBody>
      </p:sp>
      <p:sp>
        <p:nvSpPr>
          <p:cNvPr id="12" name="TextBox 11"/>
          <p:cNvSpPr txBox="1"/>
          <p:nvPr/>
        </p:nvSpPr>
        <p:spPr>
          <a:xfrm>
            <a:off x="307974" y="54321"/>
            <a:ext cx="5856585" cy="830997"/>
          </a:xfrm>
          <a:prstGeom prst="rect">
            <a:avLst/>
          </a:prstGeom>
          <a:noFill/>
        </p:spPr>
        <p:txBody>
          <a:bodyPr wrap="square" rtlCol="0">
            <a:spAutoFit/>
          </a:bodyPr>
          <a:lstStyle/>
          <a:p>
            <a:r>
              <a:rPr lang="en-GB" sz="2400" u="sng" dirty="0" smtClean="0">
                <a:latin typeface="Cooper Black" panose="0208090404030B020404" pitchFamily="18" charset="0"/>
              </a:rPr>
              <a:t>Thursday 23rd  April – Written by a Year 11 pupil</a:t>
            </a:r>
            <a:endParaRPr lang="en-GB" sz="2400" u="sng" dirty="0">
              <a:latin typeface="Cooper Black" panose="0208090404030B020404" pitchFamily="18" charset="0"/>
            </a:endParaRPr>
          </a:p>
        </p:txBody>
      </p:sp>
    </p:spTree>
    <p:extLst>
      <p:ext uri="{BB962C8B-B14F-4D97-AF65-F5344CB8AC3E}">
        <p14:creationId xmlns:p14="http://schemas.microsoft.com/office/powerpoint/2010/main" val="266718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Tuesday 14</a:t>
            </a:r>
            <a:r>
              <a:rPr lang="en-GB" baseline="30000" dirty="0" smtClean="0"/>
              <a:t>th</a:t>
            </a:r>
            <a:r>
              <a:rPr lang="en-GB" dirty="0" smtClean="0"/>
              <a:t> April</a:t>
            </a:r>
            <a:endParaRPr lang="en-GB" dirty="0"/>
          </a:p>
        </p:txBody>
      </p:sp>
      <p:sp>
        <p:nvSpPr>
          <p:cNvPr id="3" name="Content Placeholder 2"/>
          <p:cNvSpPr>
            <a:spLocks noGrp="1"/>
          </p:cNvSpPr>
          <p:nvPr>
            <p:ph idx="1"/>
          </p:nvPr>
        </p:nvSpPr>
        <p:spPr/>
        <p:txBody>
          <a:bodyPr>
            <a:normAutofit fontScale="92500" lnSpcReduction="20000"/>
          </a:bodyPr>
          <a:lstStyle/>
          <a:p>
            <a:pPr marL="68580" indent="0">
              <a:buNone/>
            </a:pPr>
            <a:r>
              <a:rPr lang="en-GB" dirty="0" smtClean="0">
                <a:solidFill>
                  <a:schemeClr val="tx1"/>
                </a:solidFill>
              </a:rPr>
              <a:t>Dear Lord,</a:t>
            </a:r>
          </a:p>
          <a:p>
            <a:pPr marL="68580" indent="0">
              <a:buNone/>
            </a:pPr>
            <a:r>
              <a:rPr lang="en-GB" dirty="0" smtClean="0">
                <a:solidFill>
                  <a:schemeClr val="tx1"/>
                </a:solidFill>
              </a:rPr>
              <a:t>We are at the beginning of our Summer term, but it is a term like no other. Wherever we are, keep us safe in the knowledge that we will meet again, and even though we are not physically together as a community, in our hearts and minds we are a community of learners, believers and friends. Give us the strength to learn throughout the new term. </a:t>
            </a:r>
          </a:p>
          <a:p>
            <a:pPr marL="68580" indent="0">
              <a:buNone/>
            </a:pPr>
            <a:endParaRPr lang="en-GB" dirty="0">
              <a:solidFill>
                <a:schemeClr val="tx1"/>
              </a:solidFill>
            </a:endParaRPr>
          </a:p>
          <a:p>
            <a:pPr marL="68580" indent="0">
              <a:buNone/>
            </a:pPr>
            <a:r>
              <a:rPr lang="en-GB" dirty="0" smtClean="0">
                <a:solidFill>
                  <a:schemeClr val="tx1"/>
                </a:solidFill>
              </a:rPr>
              <a:t>Amen</a:t>
            </a:r>
            <a:endParaRPr lang="en-GB" dirty="0">
              <a:solidFill>
                <a:schemeClr val="tx1"/>
              </a:solidFill>
            </a:endParaRPr>
          </a:p>
        </p:txBody>
      </p:sp>
      <p:sp>
        <p:nvSpPr>
          <p:cNvPr id="4" name="AutoShape 2"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Best Lightroom Presets for Travel and Landscape Photography. Learn Tips and Tric… Best Lightroom Presets for Travel and Landscape Photography. Learn Tips and Tricks and How To Edit Photos in Adobe Lightroom. FREE and Premium Preset Packs by Presetbase Wallpaper Travel, Cloud Wallpaper, Wallpaper Backgrounds, Blank Wallpaper, Clouds Wallpaper Iphone, Calming Backgrounds, Cute Backgrounds For Phones, Heaven Wallpaper, Backgrounds Fr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nspirational rainbo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0" y="-124664"/>
            <a:ext cx="9144000" cy="6982664"/>
          </a:xfrm>
          <a:prstGeom prst="rect">
            <a:avLst/>
          </a:prstGeom>
        </p:spPr>
      </p:pic>
      <p:sp>
        <p:nvSpPr>
          <p:cNvPr id="8" name="TextBox 7"/>
          <p:cNvSpPr txBox="1"/>
          <p:nvPr/>
        </p:nvSpPr>
        <p:spPr>
          <a:xfrm>
            <a:off x="307975" y="7936"/>
            <a:ext cx="7667625" cy="523220"/>
          </a:xfrm>
          <a:prstGeom prst="rect">
            <a:avLst/>
          </a:prstGeom>
          <a:noFill/>
        </p:spPr>
        <p:txBody>
          <a:bodyPr wrap="square" rtlCol="0">
            <a:spAutoFit/>
          </a:bodyPr>
          <a:lstStyle/>
          <a:p>
            <a:r>
              <a:rPr lang="en-GB" sz="2800" b="1" u="sng" dirty="0" smtClean="0">
                <a:solidFill>
                  <a:schemeClr val="bg1"/>
                </a:solidFill>
                <a:effectLst>
                  <a:outerShdw blurRad="38100" dist="38100" dir="2700000" algn="tl">
                    <a:srgbClr val="000000">
                      <a:alpha val="43137"/>
                    </a:srgbClr>
                  </a:outerShdw>
                </a:effectLst>
              </a:rPr>
              <a:t>Monday 20</a:t>
            </a:r>
            <a:r>
              <a:rPr lang="en-GB" sz="2800" b="1" u="sng" baseline="30000" dirty="0" smtClean="0">
                <a:solidFill>
                  <a:schemeClr val="bg1"/>
                </a:solidFill>
                <a:effectLst>
                  <a:outerShdw blurRad="38100" dist="38100" dir="2700000" algn="tl">
                    <a:srgbClr val="000000">
                      <a:alpha val="43137"/>
                    </a:srgbClr>
                  </a:outerShdw>
                </a:effectLst>
              </a:rPr>
              <a:t>th</a:t>
            </a:r>
            <a:r>
              <a:rPr lang="en-GB" sz="2800" b="1" u="sng" dirty="0" smtClean="0">
                <a:solidFill>
                  <a:schemeClr val="bg1"/>
                </a:solidFill>
                <a:effectLst>
                  <a:outerShdw blurRad="38100" dist="38100" dir="2700000" algn="tl">
                    <a:srgbClr val="000000">
                      <a:alpha val="43137"/>
                    </a:srgbClr>
                  </a:outerShdw>
                </a:effectLst>
              </a:rPr>
              <a:t> April</a:t>
            </a:r>
            <a:endParaRPr lang="en-GB" sz="2800" b="1" u="sng"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07975" y="915337"/>
            <a:ext cx="7667625" cy="5632311"/>
          </a:xfrm>
          <a:prstGeom prst="rect">
            <a:avLst/>
          </a:prstGeom>
          <a:noFill/>
        </p:spPr>
        <p:txBody>
          <a:bodyPr wrap="square" rtlCol="0">
            <a:spAutoFit/>
          </a:bodyPr>
          <a:lstStyle/>
          <a:p>
            <a:r>
              <a:rPr lang="en-GB" sz="2000" dirty="0" smtClean="0">
                <a:solidFill>
                  <a:schemeClr val="bg1"/>
                </a:solidFill>
              </a:rPr>
              <a:t>Dear Lord</a:t>
            </a:r>
          </a:p>
          <a:p>
            <a:endParaRPr lang="en-GB" sz="2000" dirty="0">
              <a:solidFill>
                <a:schemeClr val="bg1"/>
              </a:solidFill>
            </a:endParaRPr>
          </a:p>
          <a:p>
            <a:r>
              <a:rPr lang="en-GB" sz="2000" dirty="0" smtClean="0">
                <a:solidFill>
                  <a:schemeClr val="bg1"/>
                </a:solidFill>
              </a:rPr>
              <a:t>As we go into a new school week we pray for  you to give us strength;</a:t>
            </a:r>
          </a:p>
          <a:p>
            <a:endParaRPr lang="en-GB" sz="2000" dirty="0">
              <a:solidFill>
                <a:schemeClr val="bg1"/>
              </a:solidFill>
            </a:endParaRPr>
          </a:p>
          <a:p>
            <a:r>
              <a:rPr lang="en-GB" sz="2000" dirty="0" smtClean="0">
                <a:solidFill>
                  <a:schemeClr val="bg1"/>
                </a:solidFill>
              </a:rPr>
              <a:t>Strength to do the best we can no matter how challenging the circumstances.</a:t>
            </a:r>
          </a:p>
          <a:p>
            <a:endParaRPr lang="en-GB" sz="2000" dirty="0">
              <a:solidFill>
                <a:schemeClr val="bg1"/>
              </a:solidFill>
            </a:endParaRPr>
          </a:p>
          <a:p>
            <a:r>
              <a:rPr lang="en-GB" sz="2000" dirty="0" smtClean="0">
                <a:solidFill>
                  <a:schemeClr val="bg1"/>
                </a:solidFill>
              </a:rPr>
              <a:t>Strength to see that our collective efforts will support each other through this time.</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understand that while our times may seem very different, we will meet again .</a:t>
            </a:r>
          </a:p>
          <a:p>
            <a:endParaRPr lang="en-GB" sz="2000" dirty="0">
              <a:solidFill>
                <a:schemeClr val="bg1"/>
              </a:solidFill>
            </a:endParaRPr>
          </a:p>
          <a:p>
            <a:r>
              <a:rPr lang="en-GB" sz="2000" dirty="0" err="1" smtClean="0">
                <a:solidFill>
                  <a:schemeClr val="bg1"/>
                </a:solidFill>
              </a:rPr>
              <a:t>Strenth</a:t>
            </a:r>
            <a:r>
              <a:rPr lang="en-GB" sz="2000" dirty="0" smtClean="0">
                <a:solidFill>
                  <a:schemeClr val="bg1"/>
                </a:solidFill>
              </a:rPr>
              <a:t> to always believe that you will be there for us, in the good times and the bad.</a:t>
            </a:r>
          </a:p>
          <a:p>
            <a:endParaRPr lang="en-GB" sz="2000" dirty="0">
              <a:solidFill>
                <a:schemeClr val="bg1"/>
              </a:solidFill>
            </a:endParaRPr>
          </a:p>
          <a:p>
            <a:endParaRPr lang="en-GB" sz="2000" dirty="0" smtClean="0">
              <a:solidFill>
                <a:schemeClr val="bg1"/>
              </a:solidFill>
            </a:endParaRPr>
          </a:p>
          <a:p>
            <a:r>
              <a:rPr lang="en-GB" sz="2000" dirty="0" smtClean="0">
                <a:solidFill>
                  <a:schemeClr val="bg1"/>
                </a:solidFill>
              </a:rPr>
              <a:t>St Joseph, pray for us.</a:t>
            </a:r>
            <a:endParaRPr lang="en-GB" sz="2000" dirty="0">
              <a:solidFill>
                <a:schemeClr val="bg1"/>
              </a:solidFill>
            </a:endParaRPr>
          </a:p>
        </p:txBody>
      </p:sp>
      <p:pic>
        <p:nvPicPr>
          <p:cNvPr id="10" name="Picture 9"/>
          <p:cNvPicPr>
            <a:picLocks noChangeAspect="1"/>
          </p:cNvPicPr>
          <p:nvPr/>
        </p:nvPicPr>
        <p:blipFill>
          <a:blip r:embed="rId3"/>
          <a:stretch>
            <a:fillRect/>
          </a:stretch>
        </p:blipFill>
        <p:spPr>
          <a:xfrm>
            <a:off x="0" y="-124664"/>
            <a:ext cx="9144000" cy="6982664"/>
          </a:xfrm>
          <a:prstGeom prst="rect">
            <a:avLst/>
          </a:prstGeom>
        </p:spPr>
      </p:pic>
      <p:sp>
        <p:nvSpPr>
          <p:cNvPr id="11" name="Rectangle 10"/>
          <p:cNvSpPr/>
          <p:nvPr/>
        </p:nvSpPr>
        <p:spPr>
          <a:xfrm>
            <a:off x="307974" y="1014690"/>
            <a:ext cx="7920880" cy="5693866"/>
          </a:xfrm>
          <a:prstGeom prst="rect">
            <a:avLst/>
          </a:prstGeom>
        </p:spPr>
        <p:txBody>
          <a:bodyPr wrap="square">
            <a:spAutoFit/>
          </a:bodyPr>
          <a:lstStyle/>
          <a:p>
            <a:r>
              <a:rPr lang="en-GB" sz="2800" dirty="0" smtClean="0">
                <a:latin typeface="Cooper Black" panose="0208090404030B020404" pitchFamily="18" charset="0"/>
              </a:rPr>
              <a:t>Lord </a:t>
            </a:r>
          </a:p>
          <a:p>
            <a:r>
              <a:rPr lang="en-GB" sz="2800" dirty="0" smtClean="0">
                <a:latin typeface="Cooper Black" panose="0208090404030B020404" pitchFamily="18" charset="0"/>
              </a:rPr>
              <a:t>At the end of this week we gather all out thoughts to you.</a:t>
            </a:r>
          </a:p>
          <a:p>
            <a:r>
              <a:rPr lang="en-GB" sz="2800" dirty="0" smtClean="0">
                <a:latin typeface="Cooper Black" panose="0208090404030B020404" pitchFamily="18" charset="0"/>
              </a:rPr>
              <a:t>We pray for the key workers saving lives,</a:t>
            </a:r>
          </a:p>
          <a:p>
            <a:r>
              <a:rPr lang="en-GB" sz="2800" dirty="0" smtClean="0">
                <a:latin typeface="Cooper Black" panose="0208090404030B020404" pitchFamily="18" charset="0"/>
              </a:rPr>
              <a:t>We pray for our community, that they may be safe,</a:t>
            </a:r>
          </a:p>
          <a:p>
            <a:r>
              <a:rPr lang="en-GB" sz="2800" dirty="0" smtClean="0">
                <a:latin typeface="Cooper Black" panose="0208090404030B020404" pitchFamily="18" charset="0"/>
              </a:rPr>
              <a:t>We pray for those helping the weak and vulnerable. </a:t>
            </a:r>
          </a:p>
          <a:p>
            <a:r>
              <a:rPr lang="en-GB" sz="2800" dirty="0" smtClean="0">
                <a:latin typeface="Cooper Black" panose="0208090404030B020404" pitchFamily="18" charset="0"/>
              </a:rPr>
              <a:t>We ask that wherever we may be, we will return once more to be a community of learners, believers and friends.  </a:t>
            </a:r>
          </a:p>
          <a:p>
            <a:r>
              <a:rPr lang="en-GB" sz="2800" dirty="0" smtClean="0">
                <a:latin typeface="Cooper Black" panose="0208090404030B020404" pitchFamily="18" charset="0"/>
              </a:rPr>
              <a:t>Amen</a:t>
            </a:r>
          </a:p>
          <a:p>
            <a:r>
              <a:rPr lang="en-GB" sz="2800" dirty="0" smtClean="0">
                <a:latin typeface="Cooper Black" panose="0208090404030B020404" pitchFamily="18" charset="0"/>
              </a:rPr>
              <a:t>St </a:t>
            </a:r>
            <a:r>
              <a:rPr lang="en-GB" sz="2800" dirty="0">
                <a:latin typeface="Cooper Black" panose="0208090404030B020404" pitchFamily="18" charset="0"/>
              </a:rPr>
              <a:t>Joseph, pray for us.</a:t>
            </a:r>
            <a:endParaRPr lang="en-GB" sz="2800" dirty="0">
              <a:latin typeface="Cooper Black" panose="0208090404030B020404" pitchFamily="18" charset="0"/>
            </a:endParaRPr>
          </a:p>
        </p:txBody>
      </p:sp>
      <p:sp>
        <p:nvSpPr>
          <p:cNvPr id="12" name="TextBox 11"/>
          <p:cNvSpPr txBox="1"/>
          <p:nvPr/>
        </p:nvSpPr>
        <p:spPr>
          <a:xfrm>
            <a:off x="307974" y="54321"/>
            <a:ext cx="5856585" cy="830997"/>
          </a:xfrm>
          <a:prstGeom prst="rect">
            <a:avLst/>
          </a:prstGeom>
          <a:noFill/>
        </p:spPr>
        <p:txBody>
          <a:bodyPr wrap="square" rtlCol="0">
            <a:spAutoFit/>
          </a:bodyPr>
          <a:lstStyle/>
          <a:p>
            <a:r>
              <a:rPr lang="en-GB" sz="2400" u="sng" dirty="0" smtClean="0">
                <a:latin typeface="Cooper Black" panose="0208090404030B020404" pitchFamily="18" charset="0"/>
              </a:rPr>
              <a:t>Friday 24</a:t>
            </a:r>
            <a:r>
              <a:rPr lang="en-GB" sz="2400" u="sng" baseline="30000" dirty="0" smtClean="0">
                <a:latin typeface="Cooper Black" panose="0208090404030B020404" pitchFamily="18" charset="0"/>
              </a:rPr>
              <a:t>th</a:t>
            </a:r>
            <a:r>
              <a:rPr lang="en-GB" sz="2400" u="sng" dirty="0" smtClean="0">
                <a:latin typeface="Cooper Black" panose="0208090404030B020404" pitchFamily="18" charset="0"/>
              </a:rPr>
              <a:t>  April – Written by a Year 11 pupil</a:t>
            </a:r>
            <a:endParaRPr lang="en-GB" sz="2400" u="sng" dirty="0">
              <a:latin typeface="Cooper Black" panose="0208090404030B020404" pitchFamily="18" charset="0"/>
            </a:endParaRPr>
          </a:p>
        </p:txBody>
      </p:sp>
    </p:spTree>
    <p:extLst>
      <p:ext uri="{BB962C8B-B14F-4D97-AF65-F5344CB8AC3E}">
        <p14:creationId xmlns:p14="http://schemas.microsoft.com/office/powerpoint/2010/main" val="32437544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183</TotalTime>
  <Words>1299</Words>
  <Application>Microsoft Office PowerPoint</Application>
  <PresentationFormat>On-screen Show (4:3)</PresentationFormat>
  <Paragraphs>163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Cooper Black</vt:lpstr>
      <vt:lpstr>Copperplate Gothic Bold</vt:lpstr>
      <vt:lpstr>Garamond</vt:lpstr>
      <vt:lpstr>Organic</vt:lpstr>
      <vt:lpstr>Prayers for the week</vt:lpstr>
      <vt:lpstr>Tuesday 14th April</vt:lpstr>
      <vt:lpstr>Tuesday 14th April</vt:lpstr>
      <vt:lpstr>Tuesday 14th April</vt:lpstr>
      <vt:lpstr>Tuesday 14th April</vt:lpstr>
      <vt:lpstr>Tuesday 14th April</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prayers for w/c 8th September</dc:title>
  <dc:creator>Matthew Haughton</dc:creator>
  <cp:lastModifiedBy>Matthew Haughton</cp:lastModifiedBy>
  <cp:revision>27</cp:revision>
  <dcterms:created xsi:type="dcterms:W3CDTF">2014-09-04T07:48:12Z</dcterms:created>
  <dcterms:modified xsi:type="dcterms:W3CDTF">2020-04-19T12:57:43Z</dcterms:modified>
</cp:coreProperties>
</file>