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78" r:id="rId2"/>
    <p:sldId id="259" r:id="rId3"/>
    <p:sldId id="256" r:id="rId4"/>
    <p:sldId id="257" r:id="rId5"/>
    <p:sldId id="273" r:id="rId6"/>
    <p:sldId id="272" r:id="rId7"/>
    <p:sldId id="260" r:id="rId8"/>
    <p:sldId id="263" r:id="rId9"/>
    <p:sldId id="261" r:id="rId10"/>
    <p:sldId id="264" r:id="rId11"/>
    <p:sldId id="277" r:id="rId12"/>
    <p:sldId id="270" r:id="rId13"/>
    <p:sldId id="268" r:id="rId14"/>
    <p:sldId id="274" r:id="rId15"/>
    <p:sldId id="269" r:id="rId16"/>
    <p:sldId id="266" r:id="rId17"/>
    <p:sldId id="267" r:id="rId18"/>
    <p:sldId id="275"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321B"/>
    <a:srgbClr val="FFF5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7" d="100"/>
          <a:sy n="87" d="100"/>
        </p:scale>
        <p:origin x="146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EB4B09-979E-F94A-A1E7-2FD8D7D3E449}" type="datetimeFigureOut">
              <a:rPr lang="en-US" smtClean="0"/>
              <a:t>3/17/2020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271EE1-9BDA-8D43-88AF-4B1B87ADDCA1}" type="slidenum">
              <a:rPr lang="en-US" smtClean="0"/>
              <a:t>‹#›</a:t>
            </a:fld>
            <a:endParaRPr lang="en-US"/>
          </a:p>
        </p:txBody>
      </p:sp>
    </p:spTree>
    <p:extLst>
      <p:ext uri="{BB962C8B-B14F-4D97-AF65-F5344CB8AC3E}">
        <p14:creationId xmlns:p14="http://schemas.microsoft.com/office/powerpoint/2010/main" val="41431821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www.bbc.co.uk</a:t>
            </a:r>
            <a:r>
              <a:rPr lang="en-US" dirty="0" smtClean="0"/>
              <a:t>/education/clips/zj23cdm </a:t>
            </a:r>
          </a:p>
          <a:p>
            <a:r>
              <a:rPr lang="en-US" dirty="0" smtClean="0"/>
              <a:t>http://</a:t>
            </a:r>
            <a:r>
              <a:rPr lang="en-US" dirty="0" err="1" smtClean="0"/>
              <a:t>news.bbc.co.uk</a:t>
            </a:r>
            <a:r>
              <a:rPr lang="en-US" dirty="0" smtClean="0"/>
              <a:t>/1/hi/world/</a:t>
            </a:r>
            <a:r>
              <a:rPr lang="en-US" dirty="0" err="1" smtClean="0"/>
              <a:t>south_asia</a:t>
            </a:r>
            <a:r>
              <a:rPr lang="en-US" smtClean="0"/>
              <a:t>/3930765.stm</a:t>
            </a:r>
            <a:endParaRPr lang="en-US" dirty="0"/>
          </a:p>
        </p:txBody>
      </p:sp>
      <p:sp>
        <p:nvSpPr>
          <p:cNvPr id="4" name="Slide Number Placeholder 3"/>
          <p:cNvSpPr>
            <a:spLocks noGrp="1"/>
          </p:cNvSpPr>
          <p:nvPr>
            <p:ph type="sldNum" sz="quarter" idx="10"/>
          </p:nvPr>
        </p:nvSpPr>
        <p:spPr/>
        <p:txBody>
          <a:bodyPr/>
          <a:lstStyle/>
          <a:p>
            <a:fld id="{B5271EE1-9BDA-8D43-88AF-4B1B87ADDCA1}" type="slidenum">
              <a:rPr lang="en-US" smtClean="0"/>
              <a:t>14</a:t>
            </a:fld>
            <a:endParaRPr lang="en-US"/>
          </a:p>
        </p:txBody>
      </p:sp>
    </p:spTree>
    <p:extLst>
      <p:ext uri="{BB962C8B-B14F-4D97-AF65-F5344CB8AC3E}">
        <p14:creationId xmlns:p14="http://schemas.microsoft.com/office/powerpoint/2010/main" val="936761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1858FBE4-27EA-0E49-B475-A3084CED1FE2}"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F3E5AD-4E93-DE44-BBFB-C7621365238E}" type="slidenum">
              <a:rPr lang="en-US" smtClean="0"/>
              <a:t>‹#›</a:t>
            </a:fld>
            <a:endParaRPr lang="en-US"/>
          </a:p>
        </p:txBody>
      </p:sp>
    </p:spTree>
    <p:extLst>
      <p:ext uri="{BB962C8B-B14F-4D97-AF65-F5344CB8AC3E}">
        <p14:creationId xmlns:p14="http://schemas.microsoft.com/office/powerpoint/2010/main" val="3807006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858FBE4-27EA-0E49-B475-A3084CED1FE2}"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F3E5AD-4E93-DE44-BBFB-C7621365238E}" type="slidenum">
              <a:rPr lang="en-US" smtClean="0"/>
              <a:t>‹#›</a:t>
            </a:fld>
            <a:endParaRPr lang="en-US"/>
          </a:p>
        </p:txBody>
      </p:sp>
    </p:spTree>
    <p:extLst>
      <p:ext uri="{BB962C8B-B14F-4D97-AF65-F5344CB8AC3E}">
        <p14:creationId xmlns:p14="http://schemas.microsoft.com/office/powerpoint/2010/main" val="2362828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858FBE4-27EA-0E49-B475-A3084CED1FE2}"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F3E5AD-4E93-DE44-BBFB-C7621365238E}" type="slidenum">
              <a:rPr lang="en-US" smtClean="0"/>
              <a:t>‹#›</a:t>
            </a:fld>
            <a:endParaRPr lang="en-US"/>
          </a:p>
        </p:txBody>
      </p:sp>
    </p:spTree>
    <p:extLst>
      <p:ext uri="{BB962C8B-B14F-4D97-AF65-F5344CB8AC3E}">
        <p14:creationId xmlns:p14="http://schemas.microsoft.com/office/powerpoint/2010/main" val="136466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858FBE4-27EA-0E49-B475-A3084CED1FE2}"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F3E5AD-4E93-DE44-BBFB-C7621365238E}" type="slidenum">
              <a:rPr lang="en-US" smtClean="0"/>
              <a:t>‹#›</a:t>
            </a:fld>
            <a:endParaRPr lang="en-US"/>
          </a:p>
        </p:txBody>
      </p:sp>
    </p:spTree>
    <p:extLst>
      <p:ext uri="{BB962C8B-B14F-4D97-AF65-F5344CB8AC3E}">
        <p14:creationId xmlns:p14="http://schemas.microsoft.com/office/powerpoint/2010/main" val="3291944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1858FBE4-27EA-0E49-B475-A3084CED1FE2}" type="datetimeFigureOut">
              <a:rPr lang="en-US" smtClean="0"/>
              <a:t>3/17/2020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F3E5AD-4E93-DE44-BBFB-C7621365238E}" type="slidenum">
              <a:rPr lang="en-US" smtClean="0"/>
              <a:t>‹#›</a:t>
            </a:fld>
            <a:endParaRPr lang="en-US"/>
          </a:p>
        </p:txBody>
      </p:sp>
    </p:spTree>
    <p:extLst>
      <p:ext uri="{BB962C8B-B14F-4D97-AF65-F5344CB8AC3E}">
        <p14:creationId xmlns:p14="http://schemas.microsoft.com/office/powerpoint/2010/main" val="1394808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1858FBE4-27EA-0E49-B475-A3084CED1FE2}" type="datetimeFigureOut">
              <a:rPr lang="en-US" smtClean="0"/>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F3E5AD-4E93-DE44-BBFB-C7621365238E}" type="slidenum">
              <a:rPr lang="en-US" smtClean="0"/>
              <a:t>‹#›</a:t>
            </a:fld>
            <a:endParaRPr lang="en-US"/>
          </a:p>
        </p:txBody>
      </p:sp>
    </p:spTree>
    <p:extLst>
      <p:ext uri="{BB962C8B-B14F-4D97-AF65-F5344CB8AC3E}">
        <p14:creationId xmlns:p14="http://schemas.microsoft.com/office/powerpoint/2010/main" val="3285013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1858FBE4-27EA-0E49-B475-A3084CED1FE2}" type="datetimeFigureOut">
              <a:rPr lang="en-US" smtClean="0"/>
              <a:t>3/17/2020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F3E5AD-4E93-DE44-BBFB-C7621365238E}" type="slidenum">
              <a:rPr lang="en-US" smtClean="0"/>
              <a:t>‹#›</a:t>
            </a:fld>
            <a:endParaRPr lang="en-US"/>
          </a:p>
        </p:txBody>
      </p:sp>
    </p:spTree>
    <p:extLst>
      <p:ext uri="{BB962C8B-B14F-4D97-AF65-F5344CB8AC3E}">
        <p14:creationId xmlns:p14="http://schemas.microsoft.com/office/powerpoint/2010/main" val="2651086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1858FBE4-27EA-0E49-B475-A3084CED1FE2}" type="datetimeFigureOut">
              <a:rPr lang="en-US" smtClean="0"/>
              <a:t>3/17/2020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F3E5AD-4E93-DE44-BBFB-C7621365238E}" type="slidenum">
              <a:rPr lang="en-US" smtClean="0"/>
              <a:t>‹#›</a:t>
            </a:fld>
            <a:endParaRPr lang="en-US"/>
          </a:p>
        </p:txBody>
      </p:sp>
    </p:spTree>
    <p:extLst>
      <p:ext uri="{BB962C8B-B14F-4D97-AF65-F5344CB8AC3E}">
        <p14:creationId xmlns:p14="http://schemas.microsoft.com/office/powerpoint/2010/main" val="2068482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58FBE4-27EA-0E49-B475-A3084CED1FE2}" type="datetimeFigureOut">
              <a:rPr lang="en-US" smtClean="0"/>
              <a:t>3/17/2020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F3E5AD-4E93-DE44-BBFB-C7621365238E}" type="slidenum">
              <a:rPr lang="en-US" smtClean="0"/>
              <a:t>‹#›</a:t>
            </a:fld>
            <a:endParaRPr lang="en-US"/>
          </a:p>
        </p:txBody>
      </p:sp>
    </p:spTree>
    <p:extLst>
      <p:ext uri="{BB962C8B-B14F-4D97-AF65-F5344CB8AC3E}">
        <p14:creationId xmlns:p14="http://schemas.microsoft.com/office/powerpoint/2010/main" val="2466052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858FBE4-27EA-0E49-B475-A3084CED1FE2}" type="datetimeFigureOut">
              <a:rPr lang="en-US" smtClean="0"/>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F3E5AD-4E93-DE44-BBFB-C7621365238E}" type="slidenum">
              <a:rPr lang="en-US" smtClean="0"/>
              <a:t>‹#›</a:t>
            </a:fld>
            <a:endParaRPr lang="en-US"/>
          </a:p>
        </p:txBody>
      </p:sp>
    </p:spTree>
    <p:extLst>
      <p:ext uri="{BB962C8B-B14F-4D97-AF65-F5344CB8AC3E}">
        <p14:creationId xmlns:p14="http://schemas.microsoft.com/office/powerpoint/2010/main" val="388573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858FBE4-27EA-0E49-B475-A3084CED1FE2}" type="datetimeFigureOut">
              <a:rPr lang="en-US" smtClean="0"/>
              <a:t>3/17/2020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F3E5AD-4E93-DE44-BBFB-C7621365238E}" type="slidenum">
              <a:rPr lang="en-US" smtClean="0"/>
              <a:t>‹#›</a:t>
            </a:fld>
            <a:endParaRPr lang="en-US"/>
          </a:p>
        </p:txBody>
      </p:sp>
    </p:spTree>
    <p:extLst>
      <p:ext uri="{BB962C8B-B14F-4D97-AF65-F5344CB8AC3E}">
        <p14:creationId xmlns:p14="http://schemas.microsoft.com/office/powerpoint/2010/main" val="4134171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58FBE4-27EA-0E49-B475-A3084CED1FE2}" type="datetimeFigureOut">
              <a:rPr lang="en-US" smtClean="0"/>
              <a:t>3/17/2020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F3E5AD-4E93-DE44-BBFB-C7621365238E}" type="slidenum">
              <a:rPr lang="en-US" smtClean="0"/>
              <a:t>‹#›</a:t>
            </a:fld>
            <a:endParaRPr lang="en-US"/>
          </a:p>
        </p:txBody>
      </p:sp>
    </p:spTree>
    <p:extLst>
      <p:ext uri="{BB962C8B-B14F-4D97-AF65-F5344CB8AC3E}">
        <p14:creationId xmlns:p14="http://schemas.microsoft.com/office/powerpoint/2010/main" val="4143897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6602" y="207539"/>
            <a:ext cx="5650173" cy="629137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60" dirty="0">
              <a:solidFill>
                <a:prstClr val="white"/>
              </a:solidFill>
            </a:endParaRPr>
          </a:p>
        </p:txBody>
      </p:sp>
      <p:sp>
        <p:nvSpPr>
          <p:cNvPr id="6" name="Rectangle 5"/>
          <p:cNvSpPr/>
          <p:nvPr/>
        </p:nvSpPr>
        <p:spPr>
          <a:xfrm>
            <a:off x="6148075" y="207539"/>
            <a:ext cx="2777561" cy="629137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60" dirty="0">
              <a:solidFill>
                <a:prstClr val="white"/>
              </a:solidFill>
            </a:endParaRPr>
          </a:p>
        </p:txBody>
      </p:sp>
      <p:sp>
        <p:nvSpPr>
          <p:cNvPr id="1025" name="Rectangle 1"/>
          <p:cNvSpPr>
            <a:spLocks noChangeArrowheads="1"/>
          </p:cNvSpPr>
          <p:nvPr/>
        </p:nvSpPr>
        <p:spPr bwMode="auto">
          <a:xfrm>
            <a:off x="888024" y="4971867"/>
            <a:ext cx="4858578" cy="1423949"/>
          </a:xfrm>
          <a:prstGeom prst="rect">
            <a:avLst/>
          </a:prstGeom>
          <a:noFill/>
          <a:ln w="9525">
            <a:noFill/>
            <a:miter lim="800000"/>
            <a:headEnd/>
            <a:tailEnd/>
          </a:ln>
          <a:effectLst/>
        </p:spPr>
        <p:txBody>
          <a:bodyPr vert="horz" wrap="square" lIns="38576" tIns="19289" rIns="38576" bIns="19289" numCol="1" anchor="ctr" anchorCtr="0" compatLnSpc="1">
            <a:prstTxWarp prst="textNoShape">
              <a:avLst/>
            </a:prstTxWarp>
            <a:spAutoFit/>
          </a:bodyPr>
          <a:lstStyle/>
          <a:p>
            <a:pPr algn="ctr" eaLnBrk="0" fontAlgn="base" hangingPunct="0">
              <a:spcBef>
                <a:spcPct val="0"/>
              </a:spcBef>
              <a:spcAft>
                <a:spcPct val="0"/>
              </a:spcAft>
            </a:pPr>
            <a:endParaRPr lang="en-GB" altLang="ja-JP" dirty="0">
              <a:solidFill>
                <a:srgbClr val="002060"/>
              </a:solidFill>
              <a:ea typeface="Times New Roman" pitchFamily="18" charset="0"/>
              <a:cs typeface="Times New Roman" pitchFamily="18" charset="0"/>
            </a:endParaRPr>
          </a:p>
          <a:p>
            <a:pPr algn="ctr" eaLnBrk="0" fontAlgn="base" hangingPunct="0">
              <a:spcBef>
                <a:spcPct val="0"/>
              </a:spcBef>
              <a:spcAft>
                <a:spcPct val="0"/>
              </a:spcAft>
            </a:pPr>
            <a:endParaRPr lang="en-GB" altLang="ja-JP" dirty="0">
              <a:solidFill>
                <a:srgbClr val="002060"/>
              </a:solidFill>
              <a:ea typeface="Times New Roman" pitchFamily="18" charset="0"/>
              <a:cs typeface="Times New Roman" pitchFamily="18" charset="0"/>
            </a:endParaRPr>
          </a:p>
          <a:p>
            <a:pPr algn="ctr" eaLnBrk="0" fontAlgn="base" hangingPunct="0">
              <a:spcBef>
                <a:spcPct val="0"/>
              </a:spcBef>
              <a:spcAft>
                <a:spcPct val="0"/>
              </a:spcAft>
            </a:pPr>
            <a:endParaRPr lang="en-GB" altLang="ja-JP" dirty="0">
              <a:solidFill>
                <a:srgbClr val="002060"/>
              </a:solidFill>
              <a:ea typeface="Times New Roman" pitchFamily="18" charset="0"/>
              <a:cs typeface="Times New Roman" pitchFamily="18" charset="0"/>
            </a:endParaRPr>
          </a:p>
          <a:p>
            <a:pPr algn="ctr" eaLnBrk="0" fontAlgn="base" hangingPunct="0">
              <a:spcBef>
                <a:spcPct val="0"/>
              </a:spcBef>
              <a:spcAft>
                <a:spcPct val="0"/>
              </a:spcAft>
            </a:pPr>
            <a:endParaRPr lang="en-GB" altLang="ja-JP" dirty="0">
              <a:solidFill>
                <a:srgbClr val="002060"/>
              </a:solidFill>
              <a:ea typeface="Times New Roman" pitchFamily="18" charset="0"/>
              <a:cs typeface="Times New Roman" pitchFamily="18" charset="0"/>
            </a:endParaRPr>
          </a:p>
          <a:p>
            <a:pPr algn="ctr" eaLnBrk="0" fontAlgn="base" hangingPunct="0">
              <a:spcBef>
                <a:spcPct val="0"/>
              </a:spcBef>
              <a:spcAft>
                <a:spcPct val="0"/>
              </a:spcAft>
            </a:pPr>
            <a:r>
              <a:rPr lang="en-GB" altLang="ja-JP" dirty="0">
                <a:solidFill>
                  <a:srgbClr val="002060"/>
                </a:solidFill>
                <a:ea typeface="Times New Roman" pitchFamily="18" charset="0"/>
                <a:cs typeface="Times New Roman" pitchFamily="18" charset="0"/>
              </a:rPr>
              <a:t>A </a:t>
            </a:r>
            <a:r>
              <a:rPr lang="en-GB" altLang="ja-JP" b="1" dirty="0">
                <a:solidFill>
                  <a:srgbClr val="002060"/>
                </a:solidFill>
                <a:ea typeface="Times New Roman" pitchFamily="18" charset="0"/>
                <a:cs typeface="Times New Roman" pitchFamily="18" charset="0"/>
              </a:rPr>
              <a:t>community</a:t>
            </a:r>
            <a:r>
              <a:rPr lang="en-GB" altLang="ja-JP" dirty="0">
                <a:solidFill>
                  <a:srgbClr val="002060"/>
                </a:solidFill>
                <a:ea typeface="Times New Roman" pitchFamily="18" charset="0"/>
                <a:cs typeface="Times New Roman" pitchFamily="18" charset="0"/>
              </a:rPr>
              <a:t> of learners, believers and friends</a:t>
            </a:r>
            <a:endParaRPr lang="en-GB" altLang="ja-JP" sz="4400" dirty="0">
              <a:solidFill>
                <a:srgbClr val="002060"/>
              </a:solidFill>
              <a:latin typeface="Arial" pitchFamily="34" charset="0"/>
              <a:cs typeface="Arial" pitchFamily="34"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6592764" y="1948180"/>
            <a:ext cx="1978029" cy="2555581"/>
          </a:xfrm>
          <a:prstGeom prst="rect">
            <a:avLst/>
          </a:prstGeom>
        </p:spPr>
      </p:pic>
      <p:sp>
        <p:nvSpPr>
          <p:cNvPr id="3" name="TextBox 2"/>
          <p:cNvSpPr txBox="1"/>
          <p:nvPr/>
        </p:nvSpPr>
        <p:spPr>
          <a:xfrm>
            <a:off x="1420288" y="396132"/>
            <a:ext cx="3042013" cy="3416320"/>
          </a:xfrm>
          <a:prstGeom prst="rect">
            <a:avLst/>
          </a:prstGeom>
          <a:noFill/>
        </p:spPr>
        <p:txBody>
          <a:bodyPr wrap="square" rtlCol="0" anchor="t">
            <a:spAutoFit/>
          </a:bodyPr>
          <a:lstStyle/>
          <a:p>
            <a:pPr algn="ctr"/>
            <a:r>
              <a:rPr lang="en-GB" sz="2700" b="1" dirty="0">
                <a:solidFill>
                  <a:srgbClr val="002060"/>
                </a:solidFill>
                <a:cs typeface="Calibri"/>
              </a:rPr>
              <a:t>Geography</a:t>
            </a:r>
          </a:p>
          <a:p>
            <a:pPr algn="ctr"/>
            <a:r>
              <a:rPr lang="en-GB" sz="2700" b="1" dirty="0">
                <a:solidFill>
                  <a:srgbClr val="002060"/>
                </a:solidFill>
                <a:cs typeface="Calibri"/>
              </a:rPr>
              <a:t>Learning at home </a:t>
            </a:r>
          </a:p>
          <a:p>
            <a:pPr algn="ctr"/>
            <a:endParaRPr lang="en-GB" sz="2700" b="1" dirty="0">
              <a:solidFill>
                <a:srgbClr val="002060"/>
              </a:solidFill>
              <a:cs typeface="Calibri"/>
            </a:endParaRPr>
          </a:p>
          <a:p>
            <a:pPr algn="ctr"/>
            <a:r>
              <a:rPr lang="en-GB" sz="2700" b="1" dirty="0">
                <a:solidFill>
                  <a:srgbClr val="002060"/>
                </a:solidFill>
                <a:cs typeface="Calibri"/>
              </a:rPr>
              <a:t>Year 7</a:t>
            </a:r>
          </a:p>
          <a:p>
            <a:pPr algn="ctr"/>
            <a:r>
              <a:rPr lang="en-GB" sz="2700" b="1" dirty="0" smtClean="0">
                <a:solidFill>
                  <a:srgbClr val="002060"/>
                </a:solidFill>
                <a:cs typeface="Calibri"/>
              </a:rPr>
              <a:t>Coasts</a:t>
            </a:r>
          </a:p>
          <a:p>
            <a:pPr algn="ctr"/>
            <a:r>
              <a:rPr lang="en-GB" sz="2700" b="1" dirty="0" smtClean="0">
                <a:solidFill>
                  <a:srgbClr val="002060"/>
                </a:solidFill>
                <a:cs typeface="Calibri"/>
              </a:rPr>
              <a:t>Revision </a:t>
            </a:r>
            <a:r>
              <a:rPr lang="en-GB" sz="2700" b="1" dirty="0">
                <a:solidFill>
                  <a:srgbClr val="002060"/>
                </a:solidFill>
                <a:cs typeface="Calibri"/>
              </a:rPr>
              <a:t>information booklet </a:t>
            </a:r>
          </a:p>
        </p:txBody>
      </p:sp>
      <p:pic>
        <p:nvPicPr>
          <p:cNvPr id="4" name="Picture 3"/>
          <p:cNvPicPr>
            <a:picLocks noChangeAspect="1"/>
          </p:cNvPicPr>
          <p:nvPr/>
        </p:nvPicPr>
        <p:blipFill>
          <a:blip r:embed="rId3"/>
          <a:stretch>
            <a:fillRect/>
          </a:stretch>
        </p:blipFill>
        <p:spPr>
          <a:xfrm>
            <a:off x="607526" y="3699626"/>
            <a:ext cx="4667535" cy="2252662"/>
          </a:xfrm>
          <a:prstGeom prst="rect">
            <a:avLst/>
          </a:prstGeom>
          <a:ln>
            <a:noFill/>
          </a:ln>
          <a:effectLst>
            <a:softEdge rad="112500"/>
          </a:effectLst>
        </p:spPr>
      </p:pic>
    </p:spTree>
    <p:extLst>
      <p:ext uri="{BB962C8B-B14F-4D97-AF65-F5344CB8AC3E}">
        <p14:creationId xmlns:p14="http://schemas.microsoft.com/office/powerpoint/2010/main" val="18346556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611" y="105906"/>
            <a:ext cx="5574963" cy="584776"/>
          </a:xfrm>
          <a:prstGeom prst="rect">
            <a:avLst/>
          </a:prstGeom>
          <a:noFill/>
        </p:spPr>
        <p:txBody>
          <a:bodyPr wrap="none" lIns="91440" tIns="45720" rIns="91440" bIns="45720">
            <a:spAutoFit/>
          </a:bodyPr>
          <a:lstStyle/>
          <a:p>
            <a:pPr algn="ctr"/>
            <a:r>
              <a:rPr lang="en-GB" sz="3200" b="1" cap="none" spc="0" dirty="0" smtClean="0">
                <a:ln w="12700">
                  <a:solidFill>
                    <a:srgbClr val="000000"/>
                  </a:solidFill>
                  <a:prstDash val="solid"/>
                </a:ln>
                <a:solidFill>
                  <a:srgbClr val="3366FF"/>
                </a:solidFill>
                <a:effectLst>
                  <a:outerShdw blurRad="41275" dist="20320" dir="1800000" algn="tl" rotWithShape="0">
                    <a:srgbClr val="000000">
                      <a:alpha val="40000"/>
                    </a:srgbClr>
                  </a:outerShdw>
                </a:effectLst>
              </a:rPr>
              <a:t>Coastal depositional </a:t>
            </a:r>
            <a:r>
              <a:rPr lang="en-GB" sz="3200" b="1" u="sng" cap="none" spc="0" dirty="0" smtClean="0">
                <a:ln w="12700">
                  <a:solidFill>
                    <a:srgbClr val="000000"/>
                  </a:solidFill>
                  <a:prstDash val="solid"/>
                </a:ln>
                <a:solidFill>
                  <a:srgbClr val="3366FF"/>
                </a:solidFill>
                <a:effectLst>
                  <a:outerShdw blurRad="41275" dist="20320" dir="1800000" algn="tl" rotWithShape="0">
                    <a:srgbClr val="000000">
                      <a:alpha val="40000"/>
                    </a:srgbClr>
                  </a:outerShdw>
                </a:effectLst>
              </a:rPr>
              <a:t>landforms</a:t>
            </a:r>
            <a:endParaRPr lang="en-GB" sz="3200" b="1" u="sng" cap="none" spc="0" dirty="0">
              <a:ln w="12700">
                <a:solidFill>
                  <a:srgbClr val="000000"/>
                </a:solidFill>
                <a:prstDash val="solid"/>
              </a:ln>
              <a:solidFill>
                <a:srgbClr val="3366FF"/>
              </a:solidFill>
              <a:effectLst>
                <a:outerShdw blurRad="41275" dist="20320" dir="1800000" algn="tl" rotWithShape="0">
                  <a:srgbClr val="000000">
                    <a:alpha val="40000"/>
                  </a:srgbClr>
                </a:outerShdw>
              </a:effectLst>
            </a:endParaRPr>
          </a:p>
        </p:txBody>
      </p:sp>
      <p:sp>
        <p:nvSpPr>
          <p:cNvPr id="5" name="Rectangle 4"/>
          <p:cNvSpPr/>
          <p:nvPr/>
        </p:nvSpPr>
        <p:spPr>
          <a:xfrm>
            <a:off x="312202" y="952513"/>
            <a:ext cx="1060557" cy="400110"/>
          </a:xfrm>
          <a:prstGeom prst="rect">
            <a:avLst/>
          </a:prstGeom>
          <a:noFill/>
        </p:spPr>
        <p:txBody>
          <a:bodyPr wrap="none" lIns="91440" tIns="45720" rIns="91440" bIns="45720">
            <a:spAutoFit/>
          </a:bodyPr>
          <a:lstStyle/>
          <a:p>
            <a:pPr algn="ctr"/>
            <a:r>
              <a:rPr lang="en-GB" sz="2000" b="1" dirty="0" smtClean="0">
                <a:ln w="12700">
                  <a:solidFill>
                    <a:srgbClr val="000000"/>
                  </a:solidFill>
                  <a:prstDash val="solid"/>
                </a:ln>
                <a:solidFill>
                  <a:srgbClr val="3366FF"/>
                </a:solidFill>
                <a:effectLst>
                  <a:outerShdw blurRad="41275" dist="20320" dir="1800000" algn="tl" rotWithShape="0">
                    <a:srgbClr val="000000">
                      <a:alpha val="40000"/>
                    </a:srgbClr>
                  </a:outerShdw>
                </a:effectLst>
              </a:rPr>
              <a:t>Beaches</a:t>
            </a:r>
            <a:endParaRPr lang="en-GB" sz="2000" b="1" cap="none" spc="0" dirty="0">
              <a:ln w="12700">
                <a:solidFill>
                  <a:srgbClr val="000000"/>
                </a:solidFill>
                <a:prstDash val="solid"/>
              </a:ln>
              <a:solidFill>
                <a:srgbClr val="3366FF"/>
              </a:solidFill>
              <a:effectLst>
                <a:outerShdw blurRad="41275" dist="20320" dir="1800000" algn="tl" rotWithShape="0">
                  <a:srgbClr val="000000">
                    <a:alpha val="40000"/>
                  </a:srgbClr>
                </a:outerShdw>
              </a:effectLst>
            </a:endParaRPr>
          </a:p>
        </p:txBody>
      </p:sp>
      <p:pic>
        <p:nvPicPr>
          <p:cNvPr id="11" name="Picture 10"/>
          <p:cNvPicPr>
            <a:picLocks noChangeAspect="1"/>
          </p:cNvPicPr>
          <p:nvPr/>
        </p:nvPicPr>
        <p:blipFill>
          <a:blip r:embed="rId2"/>
          <a:stretch>
            <a:fillRect/>
          </a:stretch>
        </p:blipFill>
        <p:spPr>
          <a:xfrm>
            <a:off x="357706" y="4564499"/>
            <a:ext cx="2203462" cy="1849001"/>
          </a:xfrm>
          <a:prstGeom prst="rect">
            <a:avLst/>
          </a:prstGeom>
        </p:spPr>
      </p:pic>
      <p:pic>
        <p:nvPicPr>
          <p:cNvPr id="2" name="Picture 1"/>
          <p:cNvPicPr>
            <a:picLocks noChangeAspect="1"/>
          </p:cNvPicPr>
          <p:nvPr/>
        </p:nvPicPr>
        <p:blipFill>
          <a:blip r:embed="rId3"/>
          <a:stretch>
            <a:fillRect/>
          </a:stretch>
        </p:blipFill>
        <p:spPr>
          <a:xfrm>
            <a:off x="357705" y="1614453"/>
            <a:ext cx="4764628" cy="2654197"/>
          </a:xfrm>
          <a:prstGeom prst="rect">
            <a:avLst/>
          </a:prstGeom>
        </p:spPr>
      </p:pic>
      <p:pic>
        <p:nvPicPr>
          <p:cNvPr id="3" name="Picture 2"/>
          <p:cNvPicPr>
            <a:picLocks noChangeAspect="1"/>
          </p:cNvPicPr>
          <p:nvPr/>
        </p:nvPicPr>
        <p:blipFill rotWithShape="1">
          <a:blip r:embed="rId4"/>
          <a:srcRect b="13659"/>
          <a:stretch/>
        </p:blipFill>
        <p:spPr>
          <a:xfrm>
            <a:off x="2794000" y="4564499"/>
            <a:ext cx="2328333" cy="1849001"/>
          </a:xfrm>
          <a:prstGeom prst="rect">
            <a:avLst/>
          </a:prstGeom>
        </p:spPr>
      </p:pic>
      <p:sp>
        <p:nvSpPr>
          <p:cNvPr id="12" name="Rounded Rectangle 11"/>
          <p:cNvSpPr/>
          <p:nvPr/>
        </p:nvSpPr>
        <p:spPr>
          <a:xfrm>
            <a:off x="5291666" y="1663701"/>
            <a:ext cx="2998127" cy="59478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rgbClr val="000000"/>
                </a:solidFill>
                <a:latin typeface="Bell MT"/>
                <a:cs typeface="Bell MT"/>
              </a:rPr>
              <a:t>Constructive waves help to build up beaches. </a:t>
            </a:r>
            <a:endParaRPr lang="en-GB" sz="1600" dirty="0">
              <a:solidFill>
                <a:srgbClr val="000000"/>
              </a:solidFill>
              <a:latin typeface="Bell MT"/>
              <a:cs typeface="Bell MT"/>
            </a:endParaRPr>
          </a:p>
        </p:txBody>
      </p:sp>
      <p:sp>
        <p:nvSpPr>
          <p:cNvPr id="13" name="Down Arrow 12"/>
          <p:cNvSpPr/>
          <p:nvPr/>
        </p:nvSpPr>
        <p:spPr>
          <a:xfrm>
            <a:off x="6773333" y="2383367"/>
            <a:ext cx="328084" cy="571500"/>
          </a:xfrm>
          <a:prstGeom prst="downArrow">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ounded Rectangle 13"/>
          <p:cNvSpPr/>
          <p:nvPr/>
        </p:nvSpPr>
        <p:spPr>
          <a:xfrm>
            <a:off x="5291666" y="2954867"/>
            <a:ext cx="2998127" cy="59478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rgbClr val="000000"/>
                </a:solidFill>
                <a:latin typeface="Bell MT"/>
                <a:cs typeface="Bell MT"/>
              </a:rPr>
              <a:t>The soft rock (sand or clay) are eroding more quickly.  </a:t>
            </a:r>
            <a:endParaRPr lang="en-GB" sz="1600" dirty="0">
              <a:solidFill>
                <a:srgbClr val="000000"/>
              </a:solidFill>
              <a:latin typeface="Bell MT"/>
              <a:cs typeface="Bell MT"/>
            </a:endParaRPr>
          </a:p>
        </p:txBody>
      </p:sp>
      <p:sp>
        <p:nvSpPr>
          <p:cNvPr id="15" name="Down Arrow 14"/>
          <p:cNvSpPr/>
          <p:nvPr/>
        </p:nvSpPr>
        <p:spPr>
          <a:xfrm>
            <a:off x="6815667" y="3674533"/>
            <a:ext cx="328084" cy="571500"/>
          </a:xfrm>
          <a:prstGeom prst="downArrow">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ounded Rectangle 15"/>
          <p:cNvSpPr/>
          <p:nvPr/>
        </p:nvSpPr>
        <p:spPr>
          <a:xfrm>
            <a:off x="5316604" y="4246033"/>
            <a:ext cx="2998127" cy="59478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rgbClr val="000000"/>
                </a:solidFill>
                <a:latin typeface="Bell MT"/>
                <a:cs typeface="Bell MT"/>
              </a:rPr>
              <a:t>This creates a bay. </a:t>
            </a:r>
            <a:endParaRPr lang="en-GB" sz="1600" dirty="0">
              <a:solidFill>
                <a:srgbClr val="000000"/>
              </a:solidFill>
              <a:latin typeface="Bell MT"/>
              <a:cs typeface="Bell MT"/>
            </a:endParaRPr>
          </a:p>
        </p:txBody>
      </p:sp>
      <p:sp>
        <p:nvSpPr>
          <p:cNvPr id="17" name="Rounded Rectangle 16"/>
          <p:cNvSpPr/>
          <p:nvPr/>
        </p:nvSpPr>
        <p:spPr>
          <a:xfrm>
            <a:off x="5316603" y="5537198"/>
            <a:ext cx="2998127" cy="87630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rgbClr val="000000"/>
                </a:solidFill>
                <a:latin typeface="Bell MT"/>
                <a:cs typeface="Bell MT"/>
              </a:rPr>
              <a:t>The hard rock is more resistant and takes longer to erode. </a:t>
            </a:r>
            <a:endParaRPr lang="en-GB" sz="1600" dirty="0">
              <a:solidFill>
                <a:srgbClr val="000000"/>
              </a:solidFill>
              <a:latin typeface="Bell MT"/>
              <a:cs typeface="Bell MT"/>
            </a:endParaRPr>
          </a:p>
        </p:txBody>
      </p:sp>
      <p:sp>
        <p:nvSpPr>
          <p:cNvPr id="18" name="Down Arrow 17"/>
          <p:cNvSpPr/>
          <p:nvPr/>
        </p:nvSpPr>
        <p:spPr>
          <a:xfrm>
            <a:off x="6815668" y="4965699"/>
            <a:ext cx="328084" cy="571500"/>
          </a:xfrm>
          <a:prstGeom prst="downArrow">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Oval 18"/>
          <p:cNvSpPr/>
          <p:nvPr/>
        </p:nvSpPr>
        <p:spPr>
          <a:xfrm>
            <a:off x="8382000" y="1663701"/>
            <a:ext cx="624417" cy="594782"/>
          </a:xfrm>
          <a:prstGeom prst="ellipse">
            <a:avLst/>
          </a:prstGeom>
          <a:solidFill>
            <a:srgbClr val="FFD21A"/>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rPr>
              <a:t>1</a:t>
            </a:r>
            <a:endParaRPr lang="en-GB" dirty="0">
              <a:solidFill>
                <a:schemeClr val="tx1"/>
              </a:solidFill>
            </a:endParaRPr>
          </a:p>
        </p:txBody>
      </p:sp>
      <p:sp>
        <p:nvSpPr>
          <p:cNvPr id="20" name="Oval 19"/>
          <p:cNvSpPr/>
          <p:nvPr/>
        </p:nvSpPr>
        <p:spPr>
          <a:xfrm>
            <a:off x="8382000" y="2954867"/>
            <a:ext cx="624417" cy="594782"/>
          </a:xfrm>
          <a:prstGeom prst="ellipse">
            <a:avLst/>
          </a:prstGeom>
          <a:solidFill>
            <a:srgbClr val="FFD21A"/>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2</a:t>
            </a:r>
          </a:p>
        </p:txBody>
      </p:sp>
      <p:sp>
        <p:nvSpPr>
          <p:cNvPr id="21" name="Oval 20"/>
          <p:cNvSpPr/>
          <p:nvPr/>
        </p:nvSpPr>
        <p:spPr>
          <a:xfrm>
            <a:off x="8382000" y="4268650"/>
            <a:ext cx="624417" cy="594782"/>
          </a:xfrm>
          <a:prstGeom prst="ellipse">
            <a:avLst/>
          </a:prstGeom>
          <a:solidFill>
            <a:srgbClr val="FFD21A"/>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3</a:t>
            </a:r>
          </a:p>
        </p:txBody>
      </p:sp>
      <p:sp>
        <p:nvSpPr>
          <p:cNvPr id="22" name="Oval 21"/>
          <p:cNvSpPr/>
          <p:nvPr/>
        </p:nvSpPr>
        <p:spPr>
          <a:xfrm>
            <a:off x="8382000" y="5537199"/>
            <a:ext cx="624417" cy="594782"/>
          </a:xfrm>
          <a:prstGeom prst="ellipse">
            <a:avLst/>
          </a:prstGeom>
          <a:solidFill>
            <a:srgbClr val="FFD21A"/>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4</a:t>
            </a:r>
          </a:p>
        </p:txBody>
      </p:sp>
      <p:sp>
        <p:nvSpPr>
          <p:cNvPr id="23" name="Rounded Rectangle 22"/>
          <p:cNvSpPr/>
          <p:nvPr/>
        </p:nvSpPr>
        <p:spPr>
          <a:xfrm>
            <a:off x="1719618" y="690681"/>
            <a:ext cx="7286800" cy="798888"/>
          </a:xfrm>
          <a:prstGeom prst="round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rgbClr val="000000"/>
                </a:solidFill>
                <a:latin typeface="Bell MT"/>
                <a:cs typeface="Bell MT"/>
              </a:rPr>
              <a:t>Deposition occurs when the sea deposits material on the beach. This occurs because of a change in direction of the coastline, the waves lose energy, erosion is happening rapidly along the coast or the waves are constructive.</a:t>
            </a:r>
            <a:endParaRPr lang="en-GB" sz="1600" dirty="0">
              <a:solidFill>
                <a:srgbClr val="000000"/>
              </a:solidFill>
              <a:latin typeface="Bell MT"/>
              <a:cs typeface="Bell MT"/>
            </a:endParaRPr>
          </a:p>
        </p:txBody>
      </p:sp>
    </p:spTree>
    <p:extLst>
      <p:ext uri="{BB962C8B-B14F-4D97-AF65-F5344CB8AC3E}">
        <p14:creationId xmlns:p14="http://schemas.microsoft.com/office/powerpoint/2010/main" val="520404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611" y="105906"/>
            <a:ext cx="5574963" cy="584776"/>
          </a:xfrm>
          <a:prstGeom prst="rect">
            <a:avLst/>
          </a:prstGeom>
          <a:noFill/>
        </p:spPr>
        <p:txBody>
          <a:bodyPr wrap="none" lIns="91440" tIns="45720" rIns="91440" bIns="45720">
            <a:spAutoFit/>
          </a:bodyPr>
          <a:lstStyle/>
          <a:p>
            <a:pPr algn="ctr"/>
            <a:r>
              <a:rPr lang="en-GB" sz="3200" b="1" cap="none" spc="0" dirty="0" smtClean="0">
                <a:ln w="12700">
                  <a:solidFill>
                    <a:srgbClr val="000000"/>
                  </a:solidFill>
                  <a:prstDash val="solid"/>
                </a:ln>
                <a:solidFill>
                  <a:srgbClr val="3366FF"/>
                </a:solidFill>
                <a:effectLst>
                  <a:outerShdw blurRad="41275" dist="20320" dir="1800000" algn="tl" rotWithShape="0">
                    <a:srgbClr val="000000">
                      <a:alpha val="40000"/>
                    </a:srgbClr>
                  </a:outerShdw>
                </a:effectLst>
              </a:rPr>
              <a:t>Coastal depositional </a:t>
            </a:r>
            <a:r>
              <a:rPr lang="en-GB" sz="3200" b="1" u="sng" cap="none" spc="0" dirty="0" smtClean="0">
                <a:ln w="12700">
                  <a:solidFill>
                    <a:srgbClr val="000000"/>
                  </a:solidFill>
                  <a:prstDash val="solid"/>
                </a:ln>
                <a:solidFill>
                  <a:srgbClr val="3366FF"/>
                </a:solidFill>
                <a:effectLst>
                  <a:outerShdw blurRad="41275" dist="20320" dir="1800000" algn="tl" rotWithShape="0">
                    <a:srgbClr val="000000">
                      <a:alpha val="40000"/>
                    </a:srgbClr>
                  </a:outerShdw>
                </a:effectLst>
              </a:rPr>
              <a:t>landforms</a:t>
            </a:r>
            <a:endParaRPr lang="en-GB" sz="3200" b="1" u="sng" cap="none" spc="0" dirty="0">
              <a:ln w="12700">
                <a:solidFill>
                  <a:srgbClr val="000000"/>
                </a:solidFill>
                <a:prstDash val="solid"/>
              </a:ln>
              <a:solidFill>
                <a:srgbClr val="3366FF"/>
              </a:solidFill>
              <a:effectLst>
                <a:outerShdw blurRad="41275" dist="20320" dir="1800000" algn="tl" rotWithShape="0">
                  <a:srgbClr val="000000">
                    <a:alpha val="40000"/>
                  </a:srgbClr>
                </a:outerShdw>
              </a:effectLst>
            </a:endParaRPr>
          </a:p>
        </p:txBody>
      </p:sp>
      <p:sp>
        <p:nvSpPr>
          <p:cNvPr id="8" name="Rectangle 7"/>
          <p:cNvSpPr/>
          <p:nvPr/>
        </p:nvSpPr>
        <p:spPr>
          <a:xfrm>
            <a:off x="317500" y="830941"/>
            <a:ext cx="697752" cy="400110"/>
          </a:xfrm>
          <a:prstGeom prst="rect">
            <a:avLst/>
          </a:prstGeom>
          <a:noFill/>
        </p:spPr>
        <p:txBody>
          <a:bodyPr wrap="none" lIns="91440" tIns="45720" rIns="91440" bIns="45720">
            <a:spAutoFit/>
          </a:bodyPr>
          <a:lstStyle/>
          <a:p>
            <a:pPr algn="ctr"/>
            <a:r>
              <a:rPr lang="en-GB" sz="2000" b="1" cap="none" spc="0" dirty="0" smtClean="0">
                <a:ln w="12700">
                  <a:solidFill>
                    <a:srgbClr val="000000"/>
                  </a:solidFill>
                  <a:prstDash val="solid"/>
                </a:ln>
                <a:solidFill>
                  <a:srgbClr val="3366FF"/>
                </a:solidFill>
                <a:effectLst>
                  <a:outerShdw blurRad="41275" dist="20320" dir="1800000" algn="tl" rotWithShape="0">
                    <a:srgbClr val="000000">
                      <a:alpha val="40000"/>
                    </a:srgbClr>
                  </a:outerShdw>
                </a:effectLst>
              </a:rPr>
              <a:t>Spits</a:t>
            </a:r>
            <a:endParaRPr lang="en-GB" sz="2000" b="1" cap="none" spc="0" dirty="0">
              <a:ln w="12700">
                <a:solidFill>
                  <a:srgbClr val="000000"/>
                </a:solidFill>
                <a:prstDash val="solid"/>
              </a:ln>
              <a:solidFill>
                <a:srgbClr val="3366FF"/>
              </a:solidFill>
              <a:effectLst>
                <a:outerShdw blurRad="41275" dist="20320" dir="1800000" algn="tl" rotWithShape="0">
                  <a:srgbClr val="000000">
                    <a:alpha val="40000"/>
                  </a:srgbClr>
                </a:outerShdw>
              </a:effectLst>
            </a:endParaRPr>
          </a:p>
        </p:txBody>
      </p:sp>
      <p:pic>
        <p:nvPicPr>
          <p:cNvPr id="2" name="Picture 1"/>
          <p:cNvPicPr>
            <a:picLocks noChangeAspect="1"/>
          </p:cNvPicPr>
          <p:nvPr/>
        </p:nvPicPr>
        <p:blipFill rotWithShape="1">
          <a:blip r:embed="rId2"/>
          <a:srcRect t="8084"/>
          <a:stretch/>
        </p:blipFill>
        <p:spPr>
          <a:xfrm>
            <a:off x="317500" y="1210371"/>
            <a:ext cx="3862917" cy="2419711"/>
          </a:xfrm>
          <a:prstGeom prst="rect">
            <a:avLst/>
          </a:prstGeom>
        </p:spPr>
      </p:pic>
      <p:pic>
        <p:nvPicPr>
          <p:cNvPr id="7" name="Picture 6"/>
          <p:cNvPicPr>
            <a:picLocks noChangeAspect="1"/>
          </p:cNvPicPr>
          <p:nvPr/>
        </p:nvPicPr>
        <p:blipFill>
          <a:blip r:embed="rId3"/>
          <a:stretch>
            <a:fillRect/>
          </a:stretch>
        </p:blipFill>
        <p:spPr>
          <a:xfrm>
            <a:off x="317500" y="3845348"/>
            <a:ext cx="3862917" cy="1986070"/>
          </a:xfrm>
          <a:prstGeom prst="rect">
            <a:avLst/>
          </a:prstGeom>
        </p:spPr>
      </p:pic>
      <p:sp>
        <p:nvSpPr>
          <p:cNvPr id="12" name="Rounded Rectangle 11"/>
          <p:cNvSpPr/>
          <p:nvPr/>
        </p:nvSpPr>
        <p:spPr>
          <a:xfrm>
            <a:off x="4991627" y="1008801"/>
            <a:ext cx="3168123" cy="59478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i="1" dirty="0">
                <a:solidFill>
                  <a:srgbClr val="000000"/>
                </a:solidFill>
                <a:latin typeface="Bell MT"/>
                <a:cs typeface="Bell MT"/>
              </a:rPr>
              <a:t>Longshore drift</a:t>
            </a:r>
            <a:r>
              <a:rPr lang="en-GB" sz="1600" dirty="0">
                <a:solidFill>
                  <a:srgbClr val="000000"/>
                </a:solidFill>
                <a:latin typeface="Bell MT"/>
                <a:cs typeface="Bell MT"/>
              </a:rPr>
              <a:t> moves material along the </a:t>
            </a:r>
            <a:r>
              <a:rPr lang="en-GB" sz="1600" dirty="0" smtClean="0">
                <a:solidFill>
                  <a:srgbClr val="000000"/>
                </a:solidFill>
                <a:latin typeface="Bell MT"/>
                <a:cs typeface="Bell MT"/>
              </a:rPr>
              <a:t>coastline.</a:t>
            </a:r>
            <a:endParaRPr lang="en-GB" sz="1600" dirty="0">
              <a:solidFill>
                <a:srgbClr val="000000"/>
              </a:solidFill>
              <a:latin typeface="Bell MT"/>
              <a:cs typeface="Bell MT"/>
            </a:endParaRPr>
          </a:p>
        </p:txBody>
      </p:sp>
      <p:sp>
        <p:nvSpPr>
          <p:cNvPr id="13" name="Down Arrow 12"/>
          <p:cNvSpPr/>
          <p:nvPr/>
        </p:nvSpPr>
        <p:spPr>
          <a:xfrm>
            <a:off x="6473294" y="1664967"/>
            <a:ext cx="328084" cy="571500"/>
          </a:xfrm>
          <a:prstGeom prst="downArrow">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ounded Rectangle 13"/>
          <p:cNvSpPr/>
          <p:nvPr/>
        </p:nvSpPr>
        <p:spPr>
          <a:xfrm>
            <a:off x="5016564" y="2236467"/>
            <a:ext cx="3143186" cy="59478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rgbClr val="000000"/>
                </a:solidFill>
                <a:latin typeface="Bell MT"/>
                <a:cs typeface="Bell MT"/>
              </a:rPr>
              <a:t>A </a:t>
            </a:r>
            <a:r>
              <a:rPr lang="en-GB" sz="1600" b="1" dirty="0">
                <a:solidFill>
                  <a:srgbClr val="000000"/>
                </a:solidFill>
                <a:latin typeface="Bell MT"/>
                <a:cs typeface="Bell MT"/>
              </a:rPr>
              <a:t>spit</a:t>
            </a:r>
            <a:r>
              <a:rPr lang="en-GB" sz="1600" dirty="0">
                <a:solidFill>
                  <a:srgbClr val="000000"/>
                </a:solidFill>
                <a:latin typeface="Bell MT"/>
                <a:cs typeface="Bell MT"/>
              </a:rPr>
              <a:t> forms when the material is deposited.</a:t>
            </a:r>
          </a:p>
        </p:txBody>
      </p:sp>
      <p:sp>
        <p:nvSpPr>
          <p:cNvPr id="15" name="Down Arrow 14"/>
          <p:cNvSpPr/>
          <p:nvPr/>
        </p:nvSpPr>
        <p:spPr>
          <a:xfrm>
            <a:off x="6515628" y="2831249"/>
            <a:ext cx="328084" cy="571500"/>
          </a:xfrm>
          <a:prstGeom prst="downArrow">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ounded Rectangle 15"/>
          <p:cNvSpPr/>
          <p:nvPr/>
        </p:nvSpPr>
        <p:spPr>
          <a:xfrm>
            <a:off x="5016564" y="3485515"/>
            <a:ext cx="3143186" cy="7196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rgbClr val="000000"/>
                </a:solidFill>
                <a:latin typeface="Bell MT"/>
                <a:cs typeface="Bell MT"/>
              </a:rPr>
              <a:t>Over time, the spit grows and develops </a:t>
            </a:r>
            <a:r>
              <a:rPr lang="en-GB" sz="1600" b="1" dirty="0">
                <a:solidFill>
                  <a:srgbClr val="000000"/>
                </a:solidFill>
                <a:latin typeface="Bell MT"/>
                <a:cs typeface="Bell MT"/>
              </a:rPr>
              <a:t>a hook</a:t>
            </a:r>
            <a:r>
              <a:rPr lang="en-GB" sz="1600" dirty="0">
                <a:solidFill>
                  <a:srgbClr val="000000"/>
                </a:solidFill>
                <a:latin typeface="Bell MT"/>
                <a:cs typeface="Bell MT"/>
              </a:rPr>
              <a:t> if wind direction changes further out.</a:t>
            </a:r>
          </a:p>
        </p:txBody>
      </p:sp>
      <p:sp>
        <p:nvSpPr>
          <p:cNvPr id="17" name="Rounded Rectangle 16"/>
          <p:cNvSpPr/>
          <p:nvPr/>
        </p:nvSpPr>
        <p:spPr>
          <a:xfrm>
            <a:off x="5016564" y="4808216"/>
            <a:ext cx="3143186" cy="102320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solidFill>
                  <a:srgbClr val="000000"/>
                </a:solidFill>
                <a:latin typeface="Bell MT"/>
                <a:cs typeface="Bell MT"/>
              </a:rPr>
              <a:t>Waves cannot get past a spit, which creates a sheltered area where silt is deposited and mud flats or </a:t>
            </a:r>
            <a:r>
              <a:rPr lang="en-GB" sz="1600" b="1" dirty="0">
                <a:solidFill>
                  <a:srgbClr val="000000"/>
                </a:solidFill>
                <a:latin typeface="Bell MT"/>
                <a:cs typeface="Bell MT"/>
              </a:rPr>
              <a:t>salt marshes</a:t>
            </a:r>
            <a:r>
              <a:rPr lang="en-GB" sz="1600" dirty="0">
                <a:solidFill>
                  <a:srgbClr val="000000"/>
                </a:solidFill>
                <a:latin typeface="Bell MT"/>
                <a:cs typeface="Bell MT"/>
              </a:rPr>
              <a:t> form.</a:t>
            </a:r>
          </a:p>
        </p:txBody>
      </p:sp>
      <p:sp>
        <p:nvSpPr>
          <p:cNvPr id="18" name="Down Arrow 17"/>
          <p:cNvSpPr/>
          <p:nvPr/>
        </p:nvSpPr>
        <p:spPr>
          <a:xfrm>
            <a:off x="6515628" y="4205181"/>
            <a:ext cx="328084" cy="571500"/>
          </a:xfrm>
          <a:prstGeom prst="downArrow">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Oval 18"/>
          <p:cNvSpPr/>
          <p:nvPr/>
        </p:nvSpPr>
        <p:spPr>
          <a:xfrm>
            <a:off x="8293628" y="1070185"/>
            <a:ext cx="624417" cy="594782"/>
          </a:xfrm>
          <a:prstGeom prst="ellipse">
            <a:avLst/>
          </a:prstGeom>
          <a:solidFill>
            <a:srgbClr val="FFD21A"/>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rPr>
              <a:t>1</a:t>
            </a:r>
            <a:endParaRPr lang="en-GB" dirty="0">
              <a:solidFill>
                <a:schemeClr val="tx1"/>
              </a:solidFill>
            </a:endParaRPr>
          </a:p>
        </p:txBody>
      </p:sp>
      <p:sp>
        <p:nvSpPr>
          <p:cNvPr id="20" name="Oval 19"/>
          <p:cNvSpPr/>
          <p:nvPr/>
        </p:nvSpPr>
        <p:spPr>
          <a:xfrm>
            <a:off x="8293628" y="2289384"/>
            <a:ext cx="624417" cy="594782"/>
          </a:xfrm>
          <a:prstGeom prst="ellipse">
            <a:avLst/>
          </a:prstGeom>
          <a:solidFill>
            <a:srgbClr val="FFD21A"/>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2</a:t>
            </a:r>
          </a:p>
        </p:txBody>
      </p:sp>
      <p:sp>
        <p:nvSpPr>
          <p:cNvPr id="21" name="Oval 20"/>
          <p:cNvSpPr/>
          <p:nvPr/>
        </p:nvSpPr>
        <p:spPr>
          <a:xfrm>
            <a:off x="8293628" y="3610399"/>
            <a:ext cx="624417" cy="594782"/>
          </a:xfrm>
          <a:prstGeom prst="ellipse">
            <a:avLst/>
          </a:prstGeom>
          <a:solidFill>
            <a:srgbClr val="FFD21A"/>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3</a:t>
            </a:r>
          </a:p>
        </p:txBody>
      </p:sp>
      <p:sp>
        <p:nvSpPr>
          <p:cNvPr id="22" name="Oval 21"/>
          <p:cNvSpPr/>
          <p:nvPr/>
        </p:nvSpPr>
        <p:spPr>
          <a:xfrm>
            <a:off x="8293628" y="5103493"/>
            <a:ext cx="624417" cy="594782"/>
          </a:xfrm>
          <a:prstGeom prst="ellipse">
            <a:avLst/>
          </a:prstGeom>
          <a:solidFill>
            <a:srgbClr val="FFD21A"/>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4</a:t>
            </a:r>
          </a:p>
        </p:txBody>
      </p:sp>
      <p:sp>
        <p:nvSpPr>
          <p:cNvPr id="23" name="Rounded Rectangle 22"/>
          <p:cNvSpPr/>
          <p:nvPr/>
        </p:nvSpPr>
        <p:spPr>
          <a:xfrm>
            <a:off x="5016564" y="6167969"/>
            <a:ext cx="3143186" cy="59478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rgbClr val="000000"/>
                </a:solidFill>
                <a:latin typeface="Bell MT"/>
                <a:cs typeface="Bell MT"/>
              </a:rPr>
              <a:t>A </a:t>
            </a:r>
            <a:r>
              <a:rPr lang="en-GB" sz="1600" b="1" dirty="0" smtClean="0">
                <a:solidFill>
                  <a:srgbClr val="000000"/>
                </a:solidFill>
                <a:latin typeface="Bell MT"/>
                <a:cs typeface="Bell MT"/>
              </a:rPr>
              <a:t>bar forms </a:t>
            </a:r>
            <a:r>
              <a:rPr lang="en-GB" sz="1600" dirty="0" smtClean="0">
                <a:solidFill>
                  <a:srgbClr val="000000"/>
                </a:solidFill>
                <a:latin typeface="Bell MT"/>
                <a:cs typeface="Bell MT"/>
              </a:rPr>
              <a:t>when a spit joins to two headlands.</a:t>
            </a:r>
            <a:endParaRPr lang="en-GB" sz="1600" dirty="0">
              <a:solidFill>
                <a:srgbClr val="000000"/>
              </a:solidFill>
              <a:latin typeface="Bell MT"/>
              <a:cs typeface="Bell MT"/>
            </a:endParaRPr>
          </a:p>
        </p:txBody>
      </p:sp>
      <p:sp>
        <p:nvSpPr>
          <p:cNvPr id="24" name="Oval 23"/>
          <p:cNvSpPr/>
          <p:nvPr/>
        </p:nvSpPr>
        <p:spPr>
          <a:xfrm>
            <a:off x="8293628" y="6108717"/>
            <a:ext cx="624417" cy="594782"/>
          </a:xfrm>
          <a:prstGeom prst="ellipse">
            <a:avLst/>
          </a:prstGeom>
          <a:solidFill>
            <a:srgbClr val="FFD21A"/>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rPr>
              <a:t>5</a:t>
            </a:r>
            <a:endParaRPr lang="en-GB" dirty="0">
              <a:solidFill>
                <a:schemeClr val="tx1"/>
              </a:solidFill>
            </a:endParaRPr>
          </a:p>
        </p:txBody>
      </p:sp>
      <p:pic>
        <p:nvPicPr>
          <p:cNvPr id="25" name="Picture 24"/>
          <p:cNvPicPr>
            <a:picLocks noChangeAspect="1"/>
          </p:cNvPicPr>
          <p:nvPr/>
        </p:nvPicPr>
        <p:blipFill>
          <a:blip r:embed="rId4"/>
          <a:stretch>
            <a:fillRect/>
          </a:stretch>
        </p:blipFill>
        <p:spPr>
          <a:xfrm>
            <a:off x="2487083" y="5147746"/>
            <a:ext cx="1693334" cy="1693334"/>
          </a:xfrm>
          <a:prstGeom prst="rect">
            <a:avLst/>
          </a:prstGeom>
        </p:spPr>
      </p:pic>
      <p:sp>
        <p:nvSpPr>
          <p:cNvPr id="6" name="Rectangle 5"/>
          <p:cNvSpPr/>
          <p:nvPr/>
        </p:nvSpPr>
        <p:spPr>
          <a:xfrm>
            <a:off x="2487083" y="5147746"/>
            <a:ext cx="648535" cy="400110"/>
          </a:xfrm>
          <a:prstGeom prst="rect">
            <a:avLst/>
          </a:prstGeom>
          <a:noFill/>
        </p:spPr>
        <p:txBody>
          <a:bodyPr wrap="none" lIns="91440" tIns="45720" rIns="91440" bIns="45720">
            <a:spAutoFit/>
          </a:bodyPr>
          <a:lstStyle/>
          <a:p>
            <a:pPr algn="ctr"/>
            <a:r>
              <a:rPr lang="en-GB" sz="2000" b="1" cap="none" spc="0" dirty="0" smtClean="0">
                <a:ln w="12700">
                  <a:solidFill>
                    <a:srgbClr val="000000"/>
                  </a:solidFill>
                  <a:prstDash val="solid"/>
                </a:ln>
                <a:solidFill>
                  <a:srgbClr val="3366FF"/>
                </a:solidFill>
                <a:effectLst>
                  <a:outerShdw blurRad="41275" dist="20320" dir="1800000" algn="tl" rotWithShape="0">
                    <a:srgbClr val="000000">
                      <a:alpha val="40000"/>
                    </a:srgbClr>
                  </a:outerShdw>
                </a:effectLst>
              </a:rPr>
              <a:t>Bars</a:t>
            </a:r>
            <a:endParaRPr lang="en-GB" sz="2000" b="1" cap="none" spc="0" dirty="0">
              <a:ln w="12700">
                <a:solidFill>
                  <a:srgbClr val="000000"/>
                </a:solidFill>
                <a:prstDash val="solid"/>
              </a:ln>
              <a:solidFill>
                <a:srgbClr val="3366FF"/>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825018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3"/>
          <p:cNvSpPr>
            <a:spLocks noChangeArrowheads="1" noChangeShapeType="1" noTextEdit="1"/>
          </p:cNvSpPr>
          <p:nvPr/>
        </p:nvSpPr>
        <p:spPr bwMode="auto">
          <a:xfrm>
            <a:off x="483170" y="134323"/>
            <a:ext cx="6160690" cy="745510"/>
          </a:xfrm>
          <a:prstGeom prst="rect">
            <a:avLst/>
          </a:prstGeom>
        </p:spPr>
        <p:txBody>
          <a:bodyPr wrap="none" fromWordArt="1">
            <a:prstTxWarp prst="textPlain">
              <a:avLst>
                <a:gd name="adj" fmla="val 50000"/>
              </a:avLst>
            </a:prstTxWarp>
          </a:bodyPr>
          <a:lstStyle/>
          <a:p>
            <a:pPr algn="ctr"/>
            <a:r>
              <a:rPr lang="en-GB" sz="2000" kern="10" dirty="0" smtClean="0">
                <a:ln w="9525">
                  <a:solidFill>
                    <a:srgbClr val="000000"/>
                  </a:solidFill>
                  <a:round/>
                  <a:headEnd/>
                  <a:tailEnd/>
                </a:ln>
                <a:solidFill>
                  <a:srgbClr val="008000"/>
                </a:solidFill>
                <a:latin typeface="Arial Black"/>
                <a:ea typeface="Arial Black"/>
                <a:cs typeface="Arial Black"/>
              </a:rPr>
              <a:t>Coastal erosion case study</a:t>
            </a:r>
            <a:endParaRPr lang="en-GB" sz="2000" kern="10" dirty="0">
              <a:ln w="9525">
                <a:solidFill>
                  <a:srgbClr val="000000"/>
                </a:solidFill>
                <a:round/>
                <a:headEnd/>
                <a:tailEnd/>
              </a:ln>
              <a:solidFill>
                <a:srgbClr val="008000"/>
              </a:solidFill>
              <a:latin typeface="Arial Black"/>
              <a:ea typeface="Arial Black"/>
              <a:cs typeface="Arial Black"/>
            </a:endParaRPr>
          </a:p>
          <a:p>
            <a:pPr algn="ctr"/>
            <a:r>
              <a:rPr lang="en-GB" sz="2000" kern="10" dirty="0">
                <a:ln w="9525">
                  <a:solidFill>
                    <a:srgbClr val="000000"/>
                  </a:solidFill>
                  <a:round/>
                  <a:headEnd/>
                  <a:tailEnd/>
                </a:ln>
                <a:solidFill>
                  <a:srgbClr val="008000"/>
                </a:solidFill>
                <a:latin typeface="Arial Black"/>
                <a:ea typeface="Arial Black"/>
                <a:cs typeface="Arial Black"/>
              </a:rPr>
              <a:t>Happisburgh, Norfolk  </a:t>
            </a:r>
          </a:p>
        </p:txBody>
      </p:sp>
      <p:sp>
        <p:nvSpPr>
          <p:cNvPr id="2" name="Rounded Rectangle 1"/>
          <p:cNvSpPr/>
          <p:nvPr/>
        </p:nvSpPr>
        <p:spPr>
          <a:xfrm>
            <a:off x="220876" y="941073"/>
            <a:ext cx="4788817" cy="1695824"/>
          </a:xfrm>
          <a:prstGeom prst="roundRect">
            <a:avLst/>
          </a:prstGeom>
          <a:solidFill>
            <a:srgbClr val="B4321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bg1"/>
                </a:solidFill>
              </a:rPr>
              <a:t>Social impacts</a:t>
            </a:r>
          </a:p>
          <a:p>
            <a:pPr algn="ctr"/>
            <a:endParaRPr lang="en-US" sz="1200" dirty="0">
              <a:solidFill>
                <a:schemeClr val="bg1"/>
              </a:solidFill>
            </a:endParaRPr>
          </a:p>
          <a:p>
            <a:pPr marL="285750" indent="-285750" algn="ctr">
              <a:buFont typeface="Arial"/>
              <a:buChar char="•"/>
            </a:pPr>
            <a:r>
              <a:rPr lang="en-US" sz="1200" dirty="0" smtClean="0">
                <a:solidFill>
                  <a:schemeClr val="bg1"/>
                </a:solidFill>
              </a:rPr>
              <a:t>People loose their homes if they fall into the sea.</a:t>
            </a:r>
          </a:p>
          <a:p>
            <a:pPr marL="285750" indent="-285750" algn="ctr">
              <a:buFont typeface="Arial"/>
              <a:buChar char="•"/>
            </a:pPr>
            <a:r>
              <a:rPr lang="en-US" sz="1200" dirty="0" smtClean="0">
                <a:solidFill>
                  <a:schemeClr val="bg1"/>
                </a:solidFill>
              </a:rPr>
              <a:t>Homes close to the cliff go down in value.</a:t>
            </a:r>
          </a:p>
          <a:p>
            <a:pPr marL="285750" indent="-285750" algn="ctr">
              <a:buFont typeface="Arial"/>
              <a:buChar char="•"/>
            </a:pPr>
            <a:r>
              <a:rPr lang="en-US" sz="1200" dirty="0" smtClean="0">
                <a:solidFill>
                  <a:schemeClr val="bg1"/>
                </a:solidFill>
              </a:rPr>
              <a:t>It is difficult and expensive to insure houses close to the cliff.</a:t>
            </a:r>
          </a:p>
          <a:p>
            <a:pPr marL="285750" indent="-285750" algn="ctr">
              <a:buFont typeface="Arial"/>
              <a:buChar char="•"/>
            </a:pPr>
            <a:r>
              <a:rPr lang="en-US" sz="1200" dirty="0" smtClean="0">
                <a:solidFill>
                  <a:schemeClr val="bg1"/>
                </a:solidFill>
              </a:rPr>
              <a:t>It is dangerous for people to walk along the coast as the cliff could collapse on them.</a:t>
            </a:r>
          </a:p>
          <a:p>
            <a:pPr marL="285750" indent="-285750" algn="ctr">
              <a:buFont typeface="Arial"/>
              <a:buChar char="•"/>
            </a:pPr>
            <a:r>
              <a:rPr lang="en-US" sz="1200" dirty="0" smtClean="0">
                <a:solidFill>
                  <a:schemeClr val="bg1"/>
                </a:solidFill>
              </a:rPr>
              <a:t>Conflict arises when the local government are not doing anything. </a:t>
            </a:r>
          </a:p>
        </p:txBody>
      </p:sp>
      <p:sp>
        <p:nvSpPr>
          <p:cNvPr id="5" name="Rounded Rectangle 4"/>
          <p:cNvSpPr/>
          <p:nvPr/>
        </p:nvSpPr>
        <p:spPr>
          <a:xfrm>
            <a:off x="483170" y="5313438"/>
            <a:ext cx="3961997" cy="1503144"/>
          </a:xfrm>
          <a:prstGeom prst="roundRect">
            <a:avLst/>
          </a:prstGeom>
          <a:solidFill>
            <a:srgbClr val="FFF51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tx1"/>
                </a:solidFill>
              </a:rPr>
              <a:t>Economic impacts</a:t>
            </a:r>
          </a:p>
          <a:p>
            <a:pPr algn="ctr"/>
            <a:endParaRPr lang="en-US" sz="1200" dirty="0">
              <a:solidFill>
                <a:schemeClr val="tx1"/>
              </a:solidFill>
            </a:endParaRPr>
          </a:p>
          <a:p>
            <a:pPr marL="285750" indent="-285750" algn="ctr">
              <a:buFont typeface="Arial"/>
              <a:buChar char="•"/>
            </a:pPr>
            <a:r>
              <a:rPr lang="en-US" sz="1200" dirty="0" smtClean="0">
                <a:solidFill>
                  <a:schemeClr val="tx1"/>
                </a:solidFill>
              </a:rPr>
              <a:t>Road and railways near the coast are under threat.</a:t>
            </a:r>
          </a:p>
          <a:p>
            <a:pPr marL="285750" indent="-285750" algn="ctr">
              <a:buFont typeface="Arial"/>
              <a:buChar char="•"/>
            </a:pPr>
            <a:r>
              <a:rPr lang="en-US" sz="1200" dirty="0" smtClean="0">
                <a:solidFill>
                  <a:schemeClr val="tx1"/>
                </a:solidFill>
              </a:rPr>
              <a:t>Tourists may not visit because of danger. This affects local businesses such as hotels and cafes. </a:t>
            </a:r>
          </a:p>
          <a:p>
            <a:pPr marL="285750" indent="-285750" algn="ctr">
              <a:buFont typeface="Arial"/>
              <a:buChar char="•"/>
            </a:pPr>
            <a:r>
              <a:rPr lang="en-US" sz="1200" dirty="0" smtClean="0">
                <a:solidFill>
                  <a:schemeClr val="tx1"/>
                </a:solidFill>
              </a:rPr>
              <a:t>The local economic value of the area decreases.</a:t>
            </a:r>
          </a:p>
        </p:txBody>
      </p:sp>
      <p:sp>
        <p:nvSpPr>
          <p:cNvPr id="6" name="Rounded Rectangle 5"/>
          <p:cNvSpPr/>
          <p:nvPr/>
        </p:nvSpPr>
        <p:spPr>
          <a:xfrm>
            <a:off x="5009694" y="5313438"/>
            <a:ext cx="3813595" cy="1503144"/>
          </a:xfrm>
          <a:prstGeom prst="roundRect">
            <a:avLst/>
          </a:pr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bg1"/>
                </a:solidFill>
              </a:rPr>
              <a:t>Environmental impacts</a:t>
            </a:r>
          </a:p>
          <a:p>
            <a:pPr algn="ctr"/>
            <a:endParaRPr lang="en-US" sz="1200" dirty="0">
              <a:solidFill>
                <a:schemeClr val="bg1"/>
              </a:solidFill>
            </a:endParaRPr>
          </a:p>
          <a:p>
            <a:pPr marL="285750" indent="-285750" algn="ctr">
              <a:buFont typeface="Arial"/>
              <a:buChar char="•"/>
            </a:pPr>
            <a:r>
              <a:rPr lang="en-US" sz="1200" dirty="0" smtClean="0">
                <a:solidFill>
                  <a:schemeClr val="bg1"/>
                </a:solidFill>
              </a:rPr>
              <a:t>Cliff collapse makes the area look unattractive. </a:t>
            </a:r>
          </a:p>
          <a:p>
            <a:pPr marL="285750" indent="-285750" algn="ctr">
              <a:buFont typeface="Arial"/>
              <a:buChar char="•"/>
            </a:pPr>
            <a:r>
              <a:rPr lang="en-US" sz="1200" dirty="0" smtClean="0">
                <a:solidFill>
                  <a:schemeClr val="bg1"/>
                </a:solidFill>
              </a:rPr>
              <a:t>Cliff collapse causes wildlife habitats to be lost. </a:t>
            </a:r>
          </a:p>
          <a:p>
            <a:pPr marL="285750" indent="-285750" algn="ctr">
              <a:buFont typeface="Arial"/>
              <a:buChar char="•"/>
            </a:pPr>
            <a:r>
              <a:rPr lang="en-US" sz="1200" dirty="0" smtClean="0">
                <a:solidFill>
                  <a:schemeClr val="bg1"/>
                </a:solidFill>
              </a:rPr>
              <a:t>Green land and farm land is lost.</a:t>
            </a:r>
          </a:p>
        </p:txBody>
      </p:sp>
      <p:sp>
        <p:nvSpPr>
          <p:cNvPr id="3" name="Rounded Rectangle 2"/>
          <p:cNvSpPr/>
          <p:nvPr/>
        </p:nvSpPr>
        <p:spPr>
          <a:xfrm>
            <a:off x="220877" y="2860069"/>
            <a:ext cx="7192338" cy="2330888"/>
          </a:xfrm>
          <a:prstGeom prst="round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just"/>
            <a:endParaRPr lang="en-US" sz="1400" b="1" dirty="0" smtClean="0">
              <a:solidFill>
                <a:srgbClr val="000000"/>
              </a:solidFill>
            </a:endParaRPr>
          </a:p>
          <a:p>
            <a:pPr algn="just"/>
            <a:r>
              <a:rPr lang="en-US" sz="1400" b="1" dirty="0" smtClean="0">
                <a:solidFill>
                  <a:srgbClr val="000000"/>
                </a:solidFill>
              </a:rPr>
              <a:t>Case study facts</a:t>
            </a:r>
          </a:p>
          <a:p>
            <a:pPr marL="285750" indent="-285750" algn="just">
              <a:buFont typeface="Arial"/>
              <a:buChar char="•"/>
            </a:pPr>
            <a:r>
              <a:rPr lang="en-US" sz="1400" b="1" dirty="0" smtClean="0">
                <a:solidFill>
                  <a:srgbClr val="000000"/>
                </a:solidFill>
              </a:rPr>
              <a:t> Homes on the cliff have been valued at £1. </a:t>
            </a:r>
          </a:p>
          <a:p>
            <a:pPr marL="285750" indent="-285750" algn="just">
              <a:buFont typeface="Arial"/>
              <a:buChar char="•"/>
            </a:pPr>
            <a:r>
              <a:rPr lang="en-US" sz="1400" b="1" dirty="0" smtClean="0">
                <a:solidFill>
                  <a:srgbClr val="000000"/>
                </a:solidFill>
              </a:rPr>
              <a:t>Residents such as Di Wrightson have lost their businesses (she owns a guest house)</a:t>
            </a:r>
          </a:p>
          <a:p>
            <a:pPr marL="285750" indent="-285750" algn="just">
              <a:buFont typeface="Arial"/>
              <a:buChar char="•"/>
            </a:pPr>
            <a:r>
              <a:rPr lang="en-US" sz="1400" b="1" dirty="0" smtClean="0">
                <a:solidFill>
                  <a:srgbClr val="000000"/>
                </a:solidFill>
              </a:rPr>
              <a:t>The main road has been lost.</a:t>
            </a:r>
          </a:p>
          <a:p>
            <a:pPr marL="285750" indent="-285750" algn="just">
              <a:buFont typeface="Arial"/>
              <a:buChar char="•"/>
            </a:pPr>
            <a:r>
              <a:rPr lang="en-US" sz="1400" b="1" dirty="0" smtClean="0">
                <a:solidFill>
                  <a:srgbClr val="000000"/>
                </a:solidFill>
              </a:rPr>
              <a:t>24 homes have fallen into the sea.</a:t>
            </a:r>
          </a:p>
          <a:p>
            <a:pPr marL="285750" indent="-285750" algn="just">
              <a:buFont typeface="Arial"/>
              <a:buChar char="•"/>
            </a:pPr>
            <a:r>
              <a:rPr lang="en-US" sz="1400" b="1" dirty="0" smtClean="0">
                <a:solidFill>
                  <a:srgbClr val="000000"/>
                </a:solidFill>
              </a:rPr>
              <a:t>By a rock for Happisburgh has been set up to raise money for sea defenses. </a:t>
            </a:r>
          </a:p>
          <a:p>
            <a:pPr marL="285750" indent="-285750" algn="just">
              <a:buFont typeface="Arial"/>
              <a:buChar char="•"/>
            </a:pPr>
            <a:r>
              <a:rPr lang="en-US" sz="1400" b="1" dirty="0" smtClean="0">
                <a:solidFill>
                  <a:srgbClr val="000000"/>
                </a:solidFill>
              </a:rPr>
              <a:t>Agriculture and tourism contribute to the economy significantly.</a:t>
            </a:r>
          </a:p>
          <a:p>
            <a:pPr marL="285750" indent="-285750" algn="just">
              <a:buFont typeface="Arial"/>
              <a:buChar char="•"/>
            </a:pPr>
            <a:r>
              <a:rPr lang="en-US" sz="1400" b="1" dirty="0" smtClean="0">
                <a:solidFill>
                  <a:srgbClr val="000000"/>
                </a:solidFill>
              </a:rPr>
              <a:t>The local government is pursuing a policy of managed retreat and so locals are having to fight for compensation-most are loosing everything.</a:t>
            </a:r>
          </a:p>
          <a:p>
            <a:pPr marL="285750" indent="-285750" algn="just">
              <a:buFont typeface="Arial"/>
              <a:buChar char="•"/>
            </a:pPr>
            <a:r>
              <a:rPr lang="en-US" sz="1400" b="1" dirty="0" smtClean="0">
                <a:solidFill>
                  <a:srgbClr val="000000"/>
                </a:solidFill>
              </a:rPr>
              <a:t>The village has a strong community with a light house, church and shops which will all be lost</a:t>
            </a:r>
          </a:p>
          <a:p>
            <a:pPr marL="285750" indent="-285750" algn="just">
              <a:buFont typeface="Arial"/>
              <a:buChar char="•"/>
            </a:pPr>
            <a:endParaRPr lang="en-US" sz="1400" b="1" dirty="0">
              <a:solidFill>
                <a:srgbClr val="000000"/>
              </a:solidFill>
            </a:endParaRPr>
          </a:p>
        </p:txBody>
      </p:sp>
      <p:pic>
        <p:nvPicPr>
          <p:cNvPr id="7" name="Picture 6"/>
          <p:cNvPicPr>
            <a:picLocks noChangeAspect="1"/>
          </p:cNvPicPr>
          <p:nvPr/>
        </p:nvPicPr>
        <p:blipFill>
          <a:blip r:embed="rId2"/>
          <a:stretch>
            <a:fillRect/>
          </a:stretch>
        </p:blipFill>
        <p:spPr>
          <a:xfrm>
            <a:off x="5454902" y="1103005"/>
            <a:ext cx="3368387" cy="2087955"/>
          </a:xfrm>
          <a:prstGeom prst="rect">
            <a:avLst/>
          </a:prstGeom>
        </p:spPr>
      </p:pic>
    </p:spTree>
    <p:extLst>
      <p:ext uri="{BB962C8B-B14F-4D97-AF65-F5344CB8AC3E}">
        <p14:creationId xmlns:p14="http://schemas.microsoft.com/office/powerpoint/2010/main" val="1870002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WordArt 3"/>
          <p:cNvSpPr>
            <a:spLocks noChangeArrowheads="1" noChangeShapeType="1" noTextEdit="1"/>
          </p:cNvSpPr>
          <p:nvPr/>
        </p:nvSpPr>
        <p:spPr bwMode="auto">
          <a:xfrm>
            <a:off x="1908175" y="188913"/>
            <a:ext cx="5903913" cy="1152525"/>
          </a:xfrm>
          <a:prstGeom prst="rect">
            <a:avLst/>
          </a:prstGeom>
        </p:spPr>
        <p:txBody>
          <a:bodyPr wrap="none" fromWordArt="1">
            <a:prstTxWarp prst="textPlain">
              <a:avLst>
                <a:gd name="adj" fmla="val 50000"/>
              </a:avLst>
            </a:prstTxWarp>
          </a:bodyPr>
          <a:lstStyle/>
          <a:p>
            <a:pPr algn="ctr"/>
            <a:r>
              <a:rPr lang="en-GB" sz="2000" kern="10" dirty="0" smtClean="0">
                <a:ln w="9525">
                  <a:solidFill>
                    <a:srgbClr val="000000"/>
                  </a:solidFill>
                  <a:round/>
                  <a:headEnd/>
                  <a:tailEnd/>
                </a:ln>
                <a:solidFill>
                  <a:srgbClr val="008000"/>
                </a:solidFill>
                <a:latin typeface="Arial Black"/>
                <a:ea typeface="Arial Black"/>
                <a:cs typeface="Arial Black"/>
              </a:rPr>
              <a:t>Coastal management case study</a:t>
            </a:r>
            <a:endParaRPr lang="en-GB" sz="2000" kern="10" dirty="0">
              <a:ln w="9525">
                <a:solidFill>
                  <a:srgbClr val="000000"/>
                </a:solidFill>
                <a:round/>
                <a:headEnd/>
                <a:tailEnd/>
              </a:ln>
              <a:solidFill>
                <a:srgbClr val="008000"/>
              </a:solidFill>
              <a:latin typeface="Arial Black"/>
              <a:ea typeface="Arial Black"/>
              <a:cs typeface="Arial Black"/>
            </a:endParaRPr>
          </a:p>
          <a:p>
            <a:pPr algn="ctr"/>
            <a:r>
              <a:rPr lang="en-GB" sz="2000" kern="10" dirty="0">
                <a:ln w="9525">
                  <a:solidFill>
                    <a:srgbClr val="000000"/>
                  </a:solidFill>
                  <a:round/>
                  <a:headEnd/>
                  <a:tailEnd/>
                </a:ln>
                <a:solidFill>
                  <a:srgbClr val="008000"/>
                </a:solidFill>
                <a:latin typeface="Arial Black"/>
                <a:ea typeface="Arial Black"/>
                <a:cs typeface="Arial Black"/>
              </a:rPr>
              <a:t>Happisburgh, Norfolk  </a:t>
            </a:r>
          </a:p>
        </p:txBody>
      </p:sp>
      <p:sp>
        <p:nvSpPr>
          <p:cNvPr id="29701" name="Rectangle 5"/>
          <p:cNvSpPr>
            <a:spLocks noChangeArrowheads="1"/>
          </p:cNvSpPr>
          <p:nvPr/>
        </p:nvSpPr>
        <p:spPr bwMode="auto">
          <a:xfrm>
            <a:off x="250825" y="3429000"/>
            <a:ext cx="2376488" cy="316865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lgn="ctr"/>
            <a:r>
              <a:rPr lang="en-GB" sz="1300" b="1" u="sng"/>
              <a:t>Old Management (all 40 years old) </a:t>
            </a:r>
          </a:p>
          <a:p>
            <a:pPr algn="ctr"/>
            <a:endParaRPr lang="en-GB" sz="1300"/>
          </a:p>
          <a:p>
            <a:pPr algn="ctr"/>
            <a:r>
              <a:rPr lang="en-GB" sz="1300"/>
              <a:t>-Revetments – now damaged (from a storm) and not effective</a:t>
            </a:r>
          </a:p>
          <a:p>
            <a:pPr algn="ctr"/>
            <a:r>
              <a:rPr lang="en-GB" sz="1300"/>
              <a:t>-Groynes were placed to stop the rate of erosion, however they are not helping enough.</a:t>
            </a:r>
          </a:p>
          <a:p>
            <a:pPr algn="ctr"/>
            <a:r>
              <a:rPr lang="en-GB" sz="1300"/>
              <a:t>-Rock Armour – now little effectiveness</a:t>
            </a:r>
          </a:p>
          <a:p>
            <a:pPr algn="ctr"/>
            <a:endParaRPr lang="en-GB" sz="1300"/>
          </a:p>
          <a:p>
            <a:pPr algn="ctr"/>
            <a:r>
              <a:rPr lang="en-GB" sz="1300"/>
              <a:t>Increasing climate change and sea level rise are impacting and increasing erosion  </a:t>
            </a:r>
          </a:p>
          <a:p>
            <a:pPr algn="ctr"/>
            <a:endParaRPr lang="en-GB" sz="1300"/>
          </a:p>
        </p:txBody>
      </p:sp>
      <p:sp>
        <p:nvSpPr>
          <p:cNvPr id="22532" name="WordArt 6"/>
          <p:cNvSpPr>
            <a:spLocks noChangeArrowheads="1" noChangeShapeType="1" noTextEdit="1"/>
          </p:cNvSpPr>
          <p:nvPr/>
        </p:nvSpPr>
        <p:spPr bwMode="auto">
          <a:xfrm>
            <a:off x="4572000" y="6021388"/>
            <a:ext cx="4321175" cy="431800"/>
          </a:xfrm>
          <a:prstGeom prst="rect">
            <a:avLst/>
          </a:prstGeom>
        </p:spPr>
        <p:txBody>
          <a:bodyPr wrap="none" fromWordArt="1">
            <a:prstTxWarp prst="textPlain">
              <a:avLst>
                <a:gd name="adj" fmla="val 50000"/>
              </a:avLst>
            </a:prstTxWarp>
          </a:bodyPr>
          <a:lstStyle/>
          <a:p>
            <a:pPr algn="ctr"/>
            <a:r>
              <a:rPr lang="en-GB" sz="1200" kern="10" dirty="0">
                <a:ln w="9525">
                  <a:solidFill>
                    <a:srgbClr val="000000"/>
                  </a:solidFill>
                  <a:round/>
                  <a:headEnd/>
                  <a:tailEnd/>
                </a:ln>
                <a:solidFill>
                  <a:srgbClr val="0000FF"/>
                </a:solidFill>
                <a:latin typeface="Arial Black"/>
                <a:ea typeface="Arial Black"/>
                <a:cs typeface="Arial Black"/>
              </a:rPr>
              <a:t>Managed Retreat- monitor but no management </a:t>
            </a:r>
          </a:p>
        </p:txBody>
      </p:sp>
      <p:sp>
        <p:nvSpPr>
          <p:cNvPr id="29705" name="Rectangle 9"/>
          <p:cNvSpPr>
            <a:spLocks noChangeArrowheads="1"/>
          </p:cNvSpPr>
          <p:nvPr/>
        </p:nvSpPr>
        <p:spPr bwMode="auto">
          <a:xfrm>
            <a:off x="2771775" y="3213100"/>
            <a:ext cx="6192838" cy="273685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lgn="ctr"/>
            <a:r>
              <a:rPr lang="en-GB" sz="1300" b="1" u="sng"/>
              <a:t>Conflict from managed retreat </a:t>
            </a:r>
          </a:p>
          <a:p>
            <a:pPr algn="ctr"/>
            <a:endParaRPr lang="en-GB" sz="1300" b="1" u="sng"/>
          </a:p>
          <a:p>
            <a:pPr algn="ctr"/>
            <a:r>
              <a:rPr lang="en-GB" sz="1300"/>
              <a:t>-To repair revetment cost £5 million, not cost effective</a:t>
            </a:r>
          </a:p>
          <a:p>
            <a:pPr algn="ctr"/>
            <a:r>
              <a:rPr lang="en-GB" sz="1300"/>
              <a:t>-Farmers lose land and livelihood</a:t>
            </a:r>
          </a:p>
          <a:p>
            <a:pPr algn="ctr"/>
            <a:r>
              <a:rPr lang="en-GB" sz="1300"/>
              <a:t>-Insurance companies won</a:t>
            </a:r>
            <a:r>
              <a:rPr lang="ja-JP" altLang="en-GB" sz="1300"/>
              <a:t>’</a:t>
            </a:r>
            <a:r>
              <a:rPr lang="en-GB" altLang="ja-JP" sz="1300"/>
              <a:t>t pay out  </a:t>
            </a:r>
          </a:p>
          <a:p>
            <a:pPr algn="ctr"/>
            <a:r>
              <a:rPr lang="en-GB" sz="1300"/>
              <a:t>-Increasing protest from locals to central government but g</a:t>
            </a:r>
            <a:r>
              <a:rPr lang="ja-JP" altLang="en-GB" sz="1300"/>
              <a:t>’</a:t>
            </a:r>
            <a:r>
              <a:rPr lang="en-GB" altLang="ja-JP" sz="1300"/>
              <a:t>ment has said no.</a:t>
            </a:r>
          </a:p>
          <a:p>
            <a:pPr algn="ctr"/>
            <a:r>
              <a:rPr lang="en-GB" sz="1300"/>
              <a:t>-Defences would cost more than the land and homes are worth. </a:t>
            </a:r>
          </a:p>
          <a:p>
            <a:pPr algn="ctr"/>
            <a:r>
              <a:rPr lang="en-GB" sz="1300"/>
              <a:t>-Locals want compensation for the lack of management and for their homes collapsing into the sea.</a:t>
            </a:r>
            <a:r>
              <a:rPr lang="en-GB"/>
              <a:t> </a:t>
            </a:r>
          </a:p>
          <a:p>
            <a:pPr algn="ctr"/>
            <a:r>
              <a:rPr lang="en-GB"/>
              <a:t>-</a:t>
            </a:r>
            <a:r>
              <a:rPr lang="en-GB" sz="1300"/>
              <a:t>The historical lighthouse has had to be moved further back from the edge of the cliff. </a:t>
            </a:r>
          </a:p>
          <a:p>
            <a:pPr algn="ctr"/>
            <a:r>
              <a:rPr lang="en-GB" sz="1300"/>
              <a:t>-local campaign  </a:t>
            </a:r>
            <a:r>
              <a:rPr lang="ja-JP" altLang="en-GB" sz="1300"/>
              <a:t>‘</a:t>
            </a:r>
            <a:r>
              <a:rPr lang="en-GB" altLang="ja-JP" sz="1300"/>
              <a:t>buy a rock for Happisburgh</a:t>
            </a:r>
            <a:r>
              <a:rPr lang="ja-JP" altLang="en-GB" sz="1300"/>
              <a:t>’</a:t>
            </a:r>
            <a:r>
              <a:rPr lang="en-GB" altLang="ja-JP" sz="1300"/>
              <a:t> to raise money for private defences. </a:t>
            </a:r>
            <a:endParaRPr lang="en-GB" sz="1300"/>
          </a:p>
        </p:txBody>
      </p:sp>
      <p:sp>
        <p:nvSpPr>
          <p:cNvPr id="29706" name="Rectangle 10"/>
          <p:cNvSpPr>
            <a:spLocks noChangeArrowheads="1"/>
          </p:cNvSpPr>
          <p:nvPr/>
        </p:nvSpPr>
        <p:spPr bwMode="auto">
          <a:xfrm>
            <a:off x="2339975" y="1412875"/>
            <a:ext cx="6624638" cy="1655763"/>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lgn="ctr">
              <a:defRPr/>
            </a:pPr>
            <a:r>
              <a:rPr lang="en-GB" sz="1300" dirty="0">
                <a:cs typeface="+mn-cs"/>
              </a:rPr>
              <a:t>-A small village with a pub , tea shop, lighthouse, church and homes  </a:t>
            </a:r>
          </a:p>
          <a:p>
            <a:pPr algn="ctr">
              <a:defRPr/>
            </a:pPr>
            <a:r>
              <a:rPr lang="en-GB" sz="1300" dirty="0">
                <a:cs typeface="+mn-cs"/>
              </a:rPr>
              <a:t>-850 population </a:t>
            </a:r>
          </a:p>
          <a:p>
            <a:pPr algn="ctr">
              <a:defRPr/>
            </a:pPr>
            <a:r>
              <a:rPr lang="en-GB" sz="1300" dirty="0">
                <a:cs typeface="+mn-cs"/>
              </a:rPr>
              <a:t>-Mainly farmland</a:t>
            </a:r>
          </a:p>
          <a:p>
            <a:pPr algn="ctr">
              <a:defRPr/>
            </a:pPr>
            <a:r>
              <a:rPr lang="en-GB" sz="1300" dirty="0">
                <a:cs typeface="+mn-cs"/>
              </a:rPr>
              <a:t>-No main roads </a:t>
            </a:r>
          </a:p>
          <a:p>
            <a:pPr algn="ctr">
              <a:defRPr/>
            </a:pPr>
            <a:r>
              <a:rPr lang="en-GB" sz="1300" dirty="0">
                <a:cs typeface="+mn-cs"/>
              </a:rPr>
              <a:t>-Historic records indicate that over </a:t>
            </a:r>
            <a:r>
              <a:rPr lang="en-GB" sz="1300" b="1" dirty="0">
                <a:cs typeface="+mn-cs"/>
              </a:rPr>
              <a:t>250 m of land were lost between 1600 and 1850.</a:t>
            </a:r>
            <a:r>
              <a:rPr lang="en-GB" dirty="0">
                <a:cs typeface="+mn-cs"/>
              </a:rPr>
              <a:t> </a:t>
            </a:r>
          </a:p>
          <a:p>
            <a:pPr algn="ctr">
              <a:defRPr/>
            </a:pPr>
            <a:r>
              <a:rPr lang="en-GB" sz="1200" dirty="0">
                <a:cs typeface="+mn-cs"/>
              </a:rPr>
              <a:t>-The cliffs are soft clay, so erode very quickly. Weathering increases the erosion rate. The location of Happisburgh causes increasing problems with powerful waves from the North sea, which creates landslides from eroding the base of the cliff. </a:t>
            </a:r>
          </a:p>
        </p:txBody>
      </p:sp>
      <p:pic>
        <p:nvPicPr>
          <p:cNvPr id="22535" name="Picture 12" descr="Happisburgh lo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88913"/>
            <a:ext cx="1212850" cy="1158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536" name="WordArt 13"/>
          <p:cNvSpPr>
            <a:spLocks noChangeArrowheads="1" noChangeShapeType="1" noTextEdit="1"/>
          </p:cNvSpPr>
          <p:nvPr/>
        </p:nvSpPr>
        <p:spPr bwMode="auto">
          <a:xfrm>
            <a:off x="7092950" y="836613"/>
            <a:ext cx="1931988" cy="433387"/>
          </a:xfrm>
          <a:prstGeom prst="rect">
            <a:avLst/>
          </a:prstGeom>
        </p:spPr>
        <p:txBody>
          <a:bodyPr wrap="none" fromWordArt="1">
            <a:prstTxWarp prst="textPlain">
              <a:avLst>
                <a:gd name="adj" fmla="val 50000"/>
              </a:avLst>
            </a:prstTxWarp>
          </a:bodyPr>
          <a:lstStyle/>
          <a:p>
            <a:pPr algn="ctr"/>
            <a:r>
              <a:rPr lang="en-GB" sz="1400" kern="10">
                <a:ln w="9525">
                  <a:solidFill>
                    <a:srgbClr val="000000"/>
                  </a:solidFill>
                  <a:round/>
                  <a:headEnd/>
                  <a:tailEnd/>
                </a:ln>
                <a:solidFill>
                  <a:srgbClr val="FF0000"/>
                </a:solidFill>
                <a:latin typeface="Arial Black"/>
                <a:ea typeface="Arial Black"/>
                <a:cs typeface="Arial Black"/>
              </a:rPr>
              <a:t>Eroding 12metres </a:t>
            </a:r>
          </a:p>
          <a:p>
            <a:pPr algn="ctr"/>
            <a:r>
              <a:rPr lang="en-GB" sz="1400" kern="10">
                <a:ln w="9525">
                  <a:solidFill>
                    <a:srgbClr val="000000"/>
                  </a:solidFill>
                  <a:round/>
                  <a:headEnd/>
                  <a:tailEnd/>
                </a:ln>
                <a:solidFill>
                  <a:srgbClr val="FF0000"/>
                </a:solidFill>
                <a:latin typeface="Arial Black"/>
                <a:ea typeface="Arial Black"/>
                <a:cs typeface="Arial Black"/>
              </a:rPr>
              <a:t>each year </a:t>
            </a:r>
          </a:p>
        </p:txBody>
      </p:sp>
      <p:sp>
        <p:nvSpPr>
          <p:cNvPr id="29710" name="Rectangle 14"/>
          <p:cNvSpPr>
            <a:spLocks noChangeArrowheads="1"/>
          </p:cNvSpPr>
          <p:nvPr/>
        </p:nvSpPr>
        <p:spPr bwMode="auto">
          <a:xfrm>
            <a:off x="179388" y="1406526"/>
            <a:ext cx="2089150" cy="1008062"/>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lgn="ctr">
              <a:defRPr/>
            </a:pPr>
            <a:r>
              <a:rPr lang="en-GB" sz="1400" dirty="0">
                <a:cs typeface="+mn-cs"/>
              </a:rPr>
              <a:t>By 2055, loss of 20 more properties </a:t>
            </a:r>
          </a:p>
          <a:p>
            <a:pPr algn="ctr">
              <a:defRPr/>
            </a:pPr>
            <a:r>
              <a:rPr lang="en-GB" sz="1400" dirty="0">
                <a:cs typeface="+mn-cs"/>
              </a:rPr>
              <a:t>Loss of caravan park and farmland</a:t>
            </a:r>
          </a:p>
          <a:p>
            <a:pPr algn="ctr">
              <a:defRPr/>
            </a:pPr>
            <a:endParaRPr lang="en-GB" sz="1400" dirty="0">
              <a:cs typeface="+mn-cs"/>
            </a:endParaRPr>
          </a:p>
        </p:txBody>
      </p:sp>
      <p:sp>
        <p:nvSpPr>
          <p:cNvPr id="10" name="WordArt 3"/>
          <p:cNvSpPr>
            <a:spLocks noChangeArrowheads="1" noChangeShapeType="1" noTextEdit="1"/>
          </p:cNvSpPr>
          <p:nvPr/>
        </p:nvSpPr>
        <p:spPr bwMode="auto">
          <a:xfrm>
            <a:off x="0" y="2532857"/>
            <a:ext cx="2339975" cy="811476"/>
          </a:xfrm>
          <a:prstGeom prst="rect">
            <a:avLst/>
          </a:prstGeom>
        </p:spPr>
        <p:txBody>
          <a:bodyPr wrap="none" fromWordArt="1">
            <a:prstTxWarp prst="textPlain">
              <a:avLst>
                <a:gd name="adj" fmla="val 50000"/>
              </a:avLst>
            </a:prstTxWarp>
          </a:bodyPr>
          <a:lstStyle/>
          <a:p>
            <a:pPr algn="ctr"/>
            <a:r>
              <a:rPr lang="en-GB" sz="2000" kern="10" dirty="0" smtClean="0">
                <a:ln w="9525">
                  <a:solidFill>
                    <a:srgbClr val="000000"/>
                  </a:solidFill>
                  <a:round/>
                  <a:headEnd/>
                  <a:tailEnd/>
                </a:ln>
                <a:solidFill>
                  <a:srgbClr val="008000"/>
                </a:solidFill>
                <a:latin typeface="Arial Black"/>
                <a:ea typeface="Arial Black"/>
                <a:cs typeface="Arial Black"/>
              </a:rPr>
              <a:t>Management case study</a:t>
            </a:r>
            <a:endParaRPr lang="en-GB" sz="2000" kern="10" dirty="0">
              <a:ln w="9525">
                <a:solidFill>
                  <a:srgbClr val="000000"/>
                </a:solidFill>
                <a:round/>
                <a:headEnd/>
                <a:tailEnd/>
              </a:ln>
              <a:solidFill>
                <a:srgbClr val="008000"/>
              </a:solidFill>
              <a:latin typeface="Arial Black"/>
              <a:ea typeface="Arial Black"/>
              <a:cs typeface="Arial Black"/>
            </a:endParaRPr>
          </a:p>
        </p:txBody>
      </p:sp>
    </p:spTree>
    <p:extLst>
      <p:ext uri="{BB962C8B-B14F-4D97-AF65-F5344CB8AC3E}">
        <p14:creationId xmlns:p14="http://schemas.microsoft.com/office/powerpoint/2010/main" val="186314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3"/>
          <p:cNvSpPr>
            <a:spLocks noChangeArrowheads="1" noChangeShapeType="1" noTextEdit="1"/>
          </p:cNvSpPr>
          <p:nvPr/>
        </p:nvSpPr>
        <p:spPr bwMode="auto">
          <a:xfrm>
            <a:off x="1694280" y="27612"/>
            <a:ext cx="6160690" cy="745510"/>
          </a:xfrm>
          <a:prstGeom prst="rect">
            <a:avLst/>
          </a:prstGeom>
        </p:spPr>
        <p:txBody>
          <a:bodyPr wrap="none" fromWordArt="1">
            <a:prstTxWarp prst="textPlain">
              <a:avLst>
                <a:gd name="adj" fmla="val 50000"/>
              </a:avLst>
            </a:prstTxWarp>
          </a:bodyPr>
          <a:lstStyle/>
          <a:p>
            <a:pPr algn="ctr"/>
            <a:r>
              <a:rPr lang="en-GB" sz="2000" kern="10" dirty="0" smtClean="0">
                <a:ln w="9525">
                  <a:solidFill>
                    <a:srgbClr val="000000"/>
                  </a:solidFill>
                  <a:round/>
                  <a:headEnd/>
                  <a:tailEnd/>
                </a:ln>
                <a:solidFill>
                  <a:srgbClr val="008000"/>
                </a:solidFill>
                <a:latin typeface="Arial Black"/>
                <a:ea typeface="Arial Black"/>
                <a:cs typeface="Arial Black"/>
              </a:rPr>
              <a:t>Case study: Rising sea levels in the Maldives</a:t>
            </a:r>
            <a:endParaRPr lang="en-GB" sz="2000" kern="10" dirty="0">
              <a:ln w="9525">
                <a:solidFill>
                  <a:srgbClr val="000000"/>
                </a:solidFill>
                <a:round/>
                <a:headEnd/>
                <a:tailEnd/>
              </a:ln>
              <a:solidFill>
                <a:srgbClr val="008000"/>
              </a:solidFill>
              <a:latin typeface="Arial Black"/>
              <a:ea typeface="Arial Black"/>
              <a:cs typeface="Arial Black"/>
            </a:endParaRPr>
          </a:p>
        </p:txBody>
      </p:sp>
      <p:sp>
        <p:nvSpPr>
          <p:cNvPr id="5" name="Rounded Rectangle 4"/>
          <p:cNvSpPr/>
          <p:nvPr/>
        </p:nvSpPr>
        <p:spPr>
          <a:xfrm>
            <a:off x="220875" y="941071"/>
            <a:ext cx="5050675" cy="2263635"/>
          </a:xfrm>
          <a:prstGeom prst="roundRect">
            <a:avLst/>
          </a:prstGeom>
          <a:solidFill>
            <a:srgbClr val="B4321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b="1" dirty="0" smtClean="0">
              <a:solidFill>
                <a:srgbClr val="000000"/>
              </a:solidFill>
            </a:endParaRPr>
          </a:p>
          <a:p>
            <a:pPr algn="ctr"/>
            <a:r>
              <a:rPr lang="en-US" sz="1200" b="1" dirty="0" smtClean="0">
                <a:solidFill>
                  <a:srgbClr val="000000"/>
                </a:solidFill>
              </a:rPr>
              <a:t>Social impacts</a:t>
            </a:r>
          </a:p>
          <a:p>
            <a:pPr algn="ctr"/>
            <a:endParaRPr lang="en-US" sz="1200" dirty="0">
              <a:solidFill>
                <a:srgbClr val="000000"/>
              </a:solidFill>
            </a:endParaRPr>
          </a:p>
          <a:p>
            <a:pPr marL="285750" indent="-285750" algn="ctr">
              <a:buFont typeface="Arial"/>
              <a:buChar char="•"/>
            </a:pPr>
            <a:r>
              <a:rPr lang="en-US" sz="1200" dirty="0" smtClean="0">
                <a:solidFill>
                  <a:srgbClr val="000000"/>
                </a:solidFill>
              </a:rPr>
              <a:t>People will be forced to leave their homes and possibly become environmental refugees in neighboring countries.  The total population is 400, 000.</a:t>
            </a:r>
          </a:p>
          <a:p>
            <a:pPr marL="285750" indent="-285750" algn="ctr">
              <a:buFont typeface="Arial"/>
              <a:buChar char="•"/>
            </a:pPr>
            <a:r>
              <a:rPr lang="en-US" sz="1200" dirty="0" smtClean="0">
                <a:solidFill>
                  <a:srgbClr val="000000"/>
                </a:solidFill>
              </a:rPr>
              <a:t>The traditional way of life will be lost. </a:t>
            </a:r>
          </a:p>
          <a:p>
            <a:pPr marL="285750" indent="-285750" algn="ctr">
              <a:buFont typeface="Arial"/>
              <a:buChar char="•"/>
            </a:pPr>
            <a:r>
              <a:rPr lang="en-US" sz="1200" dirty="0">
                <a:solidFill>
                  <a:srgbClr val="000000"/>
                </a:solidFill>
              </a:rPr>
              <a:t>In Kandholhudhoo, a densely-populated island in the north of the Maldives, 60% of residents have volunteered to evacuate over the next 15 </a:t>
            </a:r>
            <a:r>
              <a:rPr lang="en-US" sz="1200" dirty="0" smtClean="0">
                <a:solidFill>
                  <a:srgbClr val="000000"/>
                </a:solidFill>
              </a:rPr>
              <a:t>years. </a:t>
            </a:r>
          </a:p>
          <a:p>
            <a:pPr marL="285750" indent="-285750" algn="ctr">
              <a:buFont typeface="Arial"/>
              <a:buChar char="•"/>
            </a:pPr>
            <a:r>
              <a:rPr lang="en-US" sz="1200" dirty="0">
                <a:solidFill>
                  <a:srgbClr val="000000"/>
                </a:solidFill>
              </a:rPr>
              <a:t>Tidal surges flood </a:t>
            </a:r>
            <a:r>
              <a:rPr lang="en-US" sz="1200" dirty="0" smtClean="0">
                <a:solidFill>
                  <a:srgbClr val="000000"/>
                </a:solidFill>
              </a:rPr>
              <a:t>the peoples </a:t>
            </a:r>
            <a:r>
              <a:rPr lang="en-US" sz="1200" dirty="0">
                <a:solidFill>
                  <a:srgbClr val="000000"/>
                </a:solidFill>
              </a:rPr>
              <a:t>homes every fortnight, and recently hammered a 3m (9.8ft) hole in their concrete flood </a:t>
            </a:r>
            <a:r>
              <a:rPr lang="en-US" sz="1200" dirty="0" smtClean="0">
                <a:solidFill>
                  <a:srgbClr val="000000"/>
                </a:solidFill>
              </a:rPr>
              <a:t>defences.</a:t>
            </a:r>
          </a:p>
          <a:p>
            <a:pPr marL="285750" indent="-285750" algn="ctr">
              <a:buFont typeface="Arial"/>
              <a:buChar char="•"/>
            </a:pPr>
            <a:endParaRPr lang="en-US" sz="1200" dirty="0" smtClean="0">
              <a:solidFill>
                <a:srgbClr val="000000"/>
              </a:solidFill>
            </a:endParaRPr>
          </a:p>
        </p:txBody>
      </p:sp>
      <p:sp>
        <p:nvSpPr>
          <p:cNvPr id="6" name="Rounded Rectangle 5"/>
          <p:cNvSpPr/>
          <p:nvPr/>
        </p:nvSpPr>
        <p:spPr>
          <a:xfrm>
            <a:off x="440930" y="5077146"/>
            <a:ext cx="4374926" cy="1503144"/>
          </a:xfrm>
          <a:prstGeom prst="roundRect">
            <a:avLst/>
          </a:prstGeom>
          <a:solidFill>
            <a:srgbClr val="FFF51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tx1"/>
                </a:solidFill>
              </a:rPr>
              <a:t>Economic impacts</a:t>
            </a:r>
          </a:p>
          <a:p>
            <a:pPr algn="ctr"/>
            <a:endParaRPr lang="en-US" sz="1200" dirty="0">
              <a:solidFill>
                <a:schemeClr val="tx1"/>
              </a:solidFill>
            </a:endParaRPr>
          </a:p>
          <a:p>
            <a:pPr marL="285750" indent="-285750" algn="ctr">
              <a:buFont typeface="Arial"/>
              <a:buChar char="•"/>
            </a:pPr>
            <a:r>
              <a:rPr lang="en-US" sz="1200" dirty="0" smtClean="0">
                <a:solidFill>
                  <a:schemeClr val="tx1"/>
                </a:solidFill>
              </a:rPr>
              <a:t>Rising sea levels could put an end to the tourism industry.</a:t>
            </a:r>
          </a:p>
          <a:p>
            <a:pPr marL="285750" indent="-285750" algn="ctr">
              <a:buFont typeface="Arial"/>
              <a:buChar char="•"/>
            </a:pPr>
            <a:r>
              <a:rPr lang="en-US" sz="1200" dirty="0" smtClean="0">
                <a:solidFill>
                  <a:schemeClr val="tx1"/>
                </a:solidFill>
              </a:rPr>
              <a:t>As the coral reefs are affected by warming temperature so will diving tourism. </a:t>
            </a:r>
          </a:p>
          <a:p>
            <a:pPr marL="285750" indent="-285750" algn="ctr">
              <a:buFont typeface="Arial"/>
              <a:buChar char="•"/>
            </a:pPr>
            <a:r>
              <a:rPr lang="en-US" sz="1200" dirty="0" smtClean="0">
                <a:solidFill>
                  <a:schemeClr val="tx1"/>
                </a:solidFill>
              </a:rPr>
              <a:t>The fishing industry will slowly disappear- the majority of Maldivians rely on this for their income and farming is not possible. </a:t>
            </a:r>
          </a:p>
        </p:txBody>
      </p:sp>
      <p:sp>
        <p:nvSpPr>
          <p:cNvPr id="7" name="Rounded Rectangle 6"/>
          <p:cNvSpPr/>
          <p:nvPr/>
        </p:nvSpPr>
        <p:spPr>
          <a:xfrm>
            <a:off x="5009694" y="4840854"/>
            <a:ext cx="3938653" cy="1872350"/>
          </a:xfrm>
          <a:prstGeom prst="roundRect">
            <a:avLst/>
          </a:pr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rgbClr val="000000"/>
                </a:solidFill>
              </a:rPr>
              <a:t>Environmental impacts</a:t>
            </a:r>
          </a:p>
          <a:p>
            <a:pPr algn="ctr"/>
            <a:endParaRPr lang="en-US" sz="1200" dirty="0">
              <a:solidFill>
                <a:srgbClr val="000000"/>
              </a:solidFill>
            </a:endParaRPr>
          </a:p>
          <a:p>
            <a:pPr marL="285750" indent="-285750" algn="ctr">
              <a:buFont typeface="Arial"/>
              <a:buChar char="•"/>
            </a:pPr>
            <a:r>
              <a:rPr lang="en-US" sz="1200" dirty="0" smtClean="0">
                <a:solidFill>
                  <a:srgbClr val="000000"/>
                </a:solidFill>
              </a:rPr>
              <a:t>Coral reefs will die as they are bleached and the water gets deeper. </a:t>
            </a:r>
          </a:p>
          <a:p>
            <a:pPr marL="285750" indent="-285750" algn="ctr">
              <a:buFont typeface="Arial"/>
              <a:buChar char="•"/>
            </a:pPr>
            <a:r>
              <a:rPr lang="en-US" sz="1200" dirty="0" smtClean="0">
                <a:solidFill>
                  <a:srgbClr val="000000"/>
                </a:solidFill>
              </a:rPr>
              <a:t>The ecosystem associated with the reefs will be lost. </a:t>
            </a:r>
          </a:p>
          <a:p>
            <a:pPr marL="285750" indent="-285750" algn="ctr">
              <a:buFont typeface="Arial"/>
              <a:buChar char="•"/>
            </a:pPr>
            <a:r>
              <a:rPr lang="en-US" sz="1200" dirty="0" smtClean="0">
                <a:solidFill>
                  <a:srgbClr val="000000"/>
                </a:solidFill>
              </a:rPr>
              <a:t>Fish numbers are lowering as the ecosystem is being destroyed. </a:t>
            </a:r>
          </a:p>
          <a:p>
            <a:pPr marL="285750" indent="-285750" algn="ctr">
              <a:buFont typeface="Arial"/>
              <a:buChar char="•"/>
            </a:pPr>
            <a:r>
              <a:rPr lang="en-US" sz="1200" dirty="0" smtClean="0">
                <a:solidFill>
                  <a:srgbClr val="000000"/>
                </a:solidFill>
              </a:rPr>
              <a:t>As the sea levels rise the islands become more vulnerable to events such as tsunamis and coastal flooding.</a:t>
            </a:r>
          </a:p>
        </p:txBody>
      </p:sp>
      <p:sp>
        <p:nvSpPr>
          <p:cNvPr id="8" name="Rounded Rectangle 7"/>
          <p:cNvSpPr/>
          <p:nvPr/>
        </p:nvSpPr>
        <p:spPr>
          <a:xfrm>
            <a:off x="2764563" y="3284512"/>
            <a:ext cx="6009864" cy="1356153"/>
          </a:xfrm>
          <a:prstGeom prst="roundRect">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rgbClr val="000000"/>
                </a:solidFill>
              </a:rPr>
              <a:t>Political impacts</a:t>
            </a:r>
          </a:p>
          <a:p>
            <a:pPr algn="ctr"/>
            <a:endParaRPr lang="en-US" sz="1200" dirty="0">
              <a:solidFill>
                <a:schemeClr val="bg1"/>
              </a:solidFill>
            </a:endParaRPr>
          </a:p>
          <a:p>
            <a:pPr marL="285750" indent="-285750" algn="ctr">
              <a:buFont typeface="Arial"/>
              <a:buChar char="•"/>
            </a:pPr>
            <a:r>
              <a:rPr lang="en-US" sz="1200" dirty="0" smtClean="0">
                <a:solidFill>
                  <a:schemeClr val="tx1"/>
                </a:solidFill>
              </a:rPr>
              <a:t>The </a:t>
            </a:r>
            <a:r>
              <a:rPr lang="en-US" sz="1200" dirty="0">
                <a:solidFill>
                  <a:schemeClr val="tx1"/>
                </a:solidFill>
              </a:rPr>
              <a:t>whole country could disappear under water</a:t>
            </a:r>
            <a:r>
              <a:rPr lang="en-US" sz="1200" dirty="0" smtClean="0">
                <a:solidFill>
                  <a:schemeClr val="tx1"/>
                </a:solidFill>
              </a:rPr>
              <a:t>.</a:t>
            </a:r>
          </a:p>
          <a:p>
            <a:pPr marL="285750" indent="-285750" algn="ctr">
              <a:buFont typeface="Arial"/>
              <a:buChar char="•"/>
            </a:pPr>
            <a:r>
              <a:rPr lang="en-US" sz="1200" dirty="0" smtClean="0">
                <a:solidFill>
                  <a:schemeClr val="tx1"/>
                </a:solidFill>
              </a:rPr>
              <a:t>The government is looking to other countries for help- Japan paid 99% of the $63m bill for a 3 m high wall to built around the capital Male.</a:t>
            </a:r>
          </a:p>
          <a:p>
            <a:pPr marL="285750" indent="-285750" algn="ctr">
              <a:buFont typeface="Arial"/>
              <a:buChar char="•"/>
            </a:pPr>
            <a:r>
              <a:rPr lang="en-GB" sz="1200" dirty="0">
                <a:solidFill>
                  <a:srgbClr val="000000"/>
                </a:solidFill>
              </a:rPr>
              <a:t>Politically it puts the government under a lot of pressure to sort it out. This in Feb 2012 the president was removed in what some have called a coup. </a:t>
            </a:r>
            <a:r>
              <a:rPr lang="en-US" sz="1200" dirty="0" smtClean="0">
                <a:solidFill>
                  <a:srgbClr val="000000"/>
                </a:solidFill>
              </a:rPr>
              <a:t>  </a:t>
            </a:r>
            <a:endParaRPr lang="en-US" sz="1200" dirty="0">
              <a:solidFill>
                <a:srgbClr val="000000"/>
              </a:solidFill>
            </a:endParaRPr>
          </a:p>
        </p:txBody>
      </p:sp>
      <p:sp>
        <p:nvSpPr>
          <p:cNvPr id="2" name="TextBox 1"/>
          <p:cNvSpPr txBox="1"/>
          <p:nvPr/>
        </p:nvSpPr>
        <p:spPr>
          <a:xfrm>
            <a:off x="5581642" y="966511"/>
            <a:ext cx="3366705" cy="1815882"/>
          </a:xfrm>
          <a:prstGeom prst="rect">
            <a:avLst/>
          </a:prstGeom>
          <a:noFill/>
          <a:ln>
            <a:solidFill>
              <a:schemeClr val="tx1"/>
            </a:solidFill>
            <a:prstDash val="dash"/>
          </a:ln>
        </p:spPr>
        <p:txBody>
          <a:bodyPr wrap="square" rtlCol="0">
            <a:spAutoFit/>
          </a:bodyPr>
          <a:lstStyle/>
          <a:p>
            <a:pPr algn="just"/>
            <a:r>
              <a:rPr lang="en-US" sz="1400" dirty="0" smtClean="0">
                <a:latin typeface="Bell MT"/>
                <a:cs typeface="Bell MT"/>
              </a:rPr>
              <a:t>The Maldives is a small country made up of a group of 1000 islands in the Indian Ocean. It is the lowest country in the world. </a:t>
            </a:r>
          </a:p>
          <a:p>
            <a:pPr algn="just"/>
            <a:r>
              <a:rPr lang="en-US" sz="1400" dirty="0" smtClean="0">
                <a:latin typeface="Bell MT"/>
                <a:cs typeface="Bell MT"/>
              </a:rPr>
              <a:t>Tourism is very important providing 30% of the country’s GDP.</a:t>
            </a:r>
          </a:p>
          <a:p>
            <a:pPr algn="just"/>
            <a:r>
              <a:rPr lang="en-US" sz="1400" dirty="0" smtClean="0">
                <a:latin typeface="Bell MT"/>
                <a:cs typeface="Bell MT"/>
              </a:rPr>
              <a:t>Global warming is blamed for the countries rising sea levels. </a:t>
            </a:r>
            <a:endParaRPr lang="en-US" sz="1400" dirty="0">
              <a:latin typeface="Bell MT"/>
              <a:cs typeface="Bell MT"/>
            </a:endParaRPr>
          </a:p>
        </p:txBody>
      </p:sp>
      <p:pic>
        <p:nvPicPr>
          <p:cNvPr id="3" name="Picture 2"/>
          <p:cNvPicPr>
            <a:picLocks noChangeAspect="1"/>
          </p:cNvPicPr>
          <p:nvPr/>
        </p:nvPicPr>
        <p:blipFill>
          <a:blip r:embed="rId3"/>
          <a:stretch>
            <a:fillRect/>
          </a:stretch>
        </p:blipFill>
        <p:spPr>
          <a:xfrm>
            <a:off x="501434" y="3284513"/>
            <a:ext cx="2126959" cy="1593166"/>
          </a:xfrm>
          <a:prstGeom prst="rect">
            <a:avLst/>
          </a:prstGeom>
        </p:spPr>
      </p:pic>
    </p:spTree>
    <p:extLst>
      <p:ext uri="{BB962C8B-B14F-4D97-AF65-F5344CB8AC3E}">
        <p14:creationId xmlns:p14="http://schemas.microsoft.com/office/powerpoint/2010/main" val="36460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p:cNvCxnSpPr>
            <a:endCxn id="10" idx="1"/>
          </p:cNvCxnSpPr>
          <p:nvPr/>
        </p:nvCxnSpPr>
        <p:spPr>
          <a:xfrm flipV="1">
            <a:off x="3428861" y="1132416"/>
            <a:ext cx="1248972" cy="639233"/>
          </a:xfrm>
          <a:prstGeom prst="straightConnector1">
            <a:avLst/>
          </a:prstGeom>
          <a:ln>
            <a:solidFill>
              <a:schemeClr val="accent4">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0" y="105979"/>
            <a:ext cx="4159111" cy="584776"/>
          </a:xfrm>
          <a:prstGeom prst="rect">
            <a:avLst/>
          </a:prstGeom>
          <a:noFill/>
        </p:spPr>
        <p:txBody>
          <a:bodyPr wrap="none" lIns="91440" tIns="45720" rIns="91440" bIns="45720">
            <a:spAutoFit/>
          </a:bodyPr>
          <a:lstStyle/>
          <a:p>
            <a:pPr algn="ctr"/>
            <a:r>
              <a:rPr lang="en-GB" sz="3200" b="1" cap="none" spc="0" dirty="0" smtClean="0">
                <a:ln w="12700">
                  <a:solidFill>
                    <a:srgbClr val="000000"/>
                  </a:solidFill>
                  <a:prstDash val="solid"/>
                </a:ln>
                <a:solidFill>
                  <a:srgbClr val="3366FF"/>
                </a:solidFill>
                <a:effectLst>
                  <a:outerShdw blurRad="41275" dist="20320" dir="1800000" algn="tl" rotWithShape="0">
                    <a:srgbClr val="000000">
                      <a:alpha val="40000"/>
                    </a:srgbClr>
                  </a:outerShdw>
                </a:effectLst>
              </a:rPr>
              <a:t>Why protect the coast?</a:t>
            </a:r>
            <a:endParaRPr lang="en-GB" sz="3200" b="1" cap="none" spc="0" dirty="0">
              <a:ln w="12700">
                <a:solidFill>
                  <a:srgbClr val="000000"/>
                </a:solidFill>
                <a:prstDash val="solid"/>
              </a:ln>
              <a:solidFill>
                <a:srgbClr val="3366FF"/>
              </a:solidFill>
              <a:effectLst>
                <a:outerShdw blurRad="41275" dist="20320" dir="1800000" algn="tl" rotWithShape="0">
                  <a:srgbClr val="000000">
                    <a:alpha val="40000"/>
                  </a:srgbClr>
                </a:outerShdw>
              </a:effectLst>
            </a:endParaRPr>
          </a:p>
        </p:txBody>
      </p:sp>
      <p:sp>
        <p:nvSpPr>
          <p:cNvPr id="5" name="Cloud 4"/>
          <p:cNvSpPr/>
          <p:nvPr/>
        </p:nvSpPr>
        <p:spPr>
          <a:xfrm>
            <a:off x="1936750" y="1629833"/>
            <a:ext cx="2222361" cy="1397000"/>
          </a:xfrm>
          <a:prstGeom prst="cloud">
            <a:avLst/>
          </a:prstGeom>
          <a:solidFill>
            <a:schemeClr val="accent4">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rgbClr val="000000"/>
                </a:solidFill>
                <a:latin typeface="Bell MT"/>
                <a:cs typeface="Bell MT"/>
              </a:rPr>
              <a:t>Social</a:t>
            </a:r>
            <a:endParaRPr lang="en-GB" dirty="0">
              <a:solidFill>
                <a:srgbClr val="000000"/>
              </a:solidFill>
              <a:latin typeface="Bell MT"/>
              <a:cs typeface="Bell MT"/>
            </a:endParaRPr>
          </a:p>
        </p:txBody>
      </p:sp>
      <p:sp>
        <p:nvSpPr>
          <p:cNvPr id="6" name="Cloud 5"/>
          <p:cNvSpPr/>
          <p:nvPr/>
        </p:nvSpPr>
        <p:spPr>
          <a:xfrm>
            <a:off x="6417732" y="3581400"/>
            <a:ext cx="2222361" cy="1397000"/>
          </a:xfrm>
          <a:prstGeom prst="cloud">
            <a:avLst/>
          </a:prstGeom>
          <a:solidFill>
            <a:srgbClr val="FFD21A"/>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rgbClr val="000000"/>
                </a:solidFill>
                <a:latin typeface="Bell MT"/>
                <a:cs typeface="Bell MT"/>
              </a:rPr>
              <a:t>Economic</a:t>
            </a:r>
            <a:endParaRPr lang="en-GB" dirty="0">
              <a:solidFill>
                <a:srgbClr val="000000"/>
              </a:solidFill>
              <a:latin typeface="Bell MT"/>
              <a:cs typeface="Bell MT"/>
            </a:endParaRPr>
          </a:p>
        </p:txBody>
      </p:sp>
      <p:sp>
        <p:nvSpPr>
          <p:cNvPr id="7" name="Cloud 6"/>
          <p:cNvSpPr/>
          <p:nvPr/>
        </p:nvSpPr>
        <p:spPr>
          <a:xfrm>
            <a:off x="1204383" y="4876800"/>
            <a:ext cx="2457450" cy="1397000"/>
          </a:xfrm>
          <a:prstGeom prst="cloud">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rgbClr val="000000"/>
                </a:solidFill>
                <a:latin typeface="Bell MT"/>
                <a:cs typeface="Bell MT"/>
              </a:rPr>
              <a:t>Environmental</a:t>
            </a:r>
            <a:endParaRPr lang="en-GB" dirty="0">
              <a:solidFill>
                <a:srgbClr val="000000"/>
              </a:solidFill>
              <a:latin typeface="Bell MT"/>
              <a:cs typeface="Bell MT"/>
            </a:endParaRPr>
          </a:p>
        </p:txBody>
      </p:sp>
      <p:sp>
        <p:nvSpPr>
          <p:cNvPr id="10" name="Rounded Rectangle 9"/>
          <p:cNvSpPr/>
          <p:nvPr/>
        </p:nvSpPr>
        <p:spPr>
          <a:xfrm>
            <a:off x="4677833" y="920749"/>
            <a:ext cx="1210733" cy="423333"/>
          </a:xfrm>
          <a:prstGeom prst="roundRect">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latin typeface="Bell MT"/>
                <a:cs typeface="Bell MT"/>
              </a:rPr>
              <a:t>Deaths</a:t>
            </a:r>
            <a:endParaRPr lang="en-GB" sz="1600" dirty="0">
              <a:latin typeface="Bell MT"/>
              <a:cs typeface="Bell MT"/>
            </a:endParaRPr>
          </a:p>
        </p:txBody>
      </p:sp>
      <p:sp>
        <p:nvSpPr>
          <p:cNvPr id="11" name="Rounded Rectangle 10"/>
          <p:cNvSpPr/>
          <p:nvPr/>
        </p:nvSpPr>
        <p:spPr>
          <a:xfrm>
            <a:off x="5232398" y="2017184"/>
            <a:ext cx="2370667" cy="423333"/>
          </a:xfrm>
          <a:prstGeom prst="roundRect">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latin typeface="Bell MT"/>
                <a:cs typeface="Bell MT"/>
              </a:rPr>
              <a:t>Water supplies affected</a:t>
            </a:r>
            <a:endParaRPr lang="en-GB" sz="1600" dirty="0">
              <a:latin typeface="Bell MT"/>
              <a:cs typeface="Bell MT"/>
            </a:endParaRPr>
          </a:p>
        </p:txBody>
      </p:sp>
      <p:sp>
        <p:nvSpPr>
          <p:cNvPr id="12" name="Rounded Rectangle 11"/>
          <p:cNvSpPr/>
          <p:nvPr/>
        </p:nvSpPr>
        <p:spPr>
          <a:xfrm>
            <a:off x="408517" y="861482"/>
            <a:ext cx="2120900" cy="423333"/>
          </a:xfrm>
          <a:prstGeom prst="roundRect">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latin typeface="Bell MT"/>
                <a:cs typeface="Bell MT"/>
              </a:rPr>
              <a:t>Loss of housing</a:t>
            </a:r>
            <a:endParaRPr lang="en-GB" sz="1600" dirty="0">
              <a:latin typeface="Bell MT"/>
              <a:cs typeface="Bell MT"/>
            </a:endParaRPr>
          </a:p>
        </p:txBody>
      </p:sp>
      <p:sp>
        <p:nvSpPr>
          <p:cNvPr id="13" name="Rounded Rectangle 12"/>
          <p:cNvSpPr/>
          <p:nvPr/>
        </p:nvSpPr>
        <p:spPr>
          <a:xfrm>
            <a:off x="861483" y="3295650"/>
            <a:ext cx="1837267" cy="423333"/>
          </a:xfrm>
          <a:prstGeom prst="roundRect">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latin typeface="Bell MT"/>
                <a:cs typeface="Bell MT"/>
              </a:rPr>
              <a:t>Loss of jobs</a:t>
            </a:r>
            <a:endParaRPr lang="en-GB" sz="1600" dirty="0">
              <a:latin typeface="Bell MT"/>
              <a:cs typeface="Bell MT"/>
            </a:endParaRPr>
          </a:p>
        </p:txBody>
      </p:sp>
      <p:sp>
        <p:nvSpPr>
          <p:cNvPr id="14" name="Rounded Rectangle 13"/>
          <p:cNvSpPr/>
          <p:nvPr/>
        </p:nvSpPr>
        <p:spPr>
          <a:xfrm>
            <a:off x="3206751" y="3289299"/>
            <a:ext cx="2381250" cy="423333"/>
          </a:xfrm>
          <a:prstGeom prst="roundRect">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latin typeface="Bell MT"/>
                <a:cs typeface="Bell MT"/>
              </a:rPr>
              <a:t>Damage to infrastructure</a:t>
            </a:r>
            <a:endParaRPr lang="en-GB" sz="1600" dirty="0">
              <a:latin typeface="Bell MT"/>
              <a:cs typeface="Bell MT"/>
            </a:endParaRPr>
          </a:p>
        </p:txBody>
      </p:sp>
      <p:cxnSp>
        <p:nvCxnSpPr>
          <p:cNvPr id="15" name="Straight Arrow Connector 14"/>
          <p:cNvCxnSpPr/>
          <p:nvPr/>
        </p:nvCxnSpPr>
        <p:spPr>
          <a:xfrm flipH="1">
            <a:off x="1661583" y="2852208"/>
            <a:ext cx="672042" cy="437091"/>
          </a:xfrm>
          <a:prstGeom prst="straightConnector1">
            <a:avLst/>
          </a:prstGeom>
          <a:ln>
            <a:solidFill>
              <a:schemeClr val="accent4">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endCxn id="14" idx="0"/>
          </p:cNvCxnSpPr>
          <p:nvPr/>
        </p:nvCxnSpPr>
        <p:spPr>
          <a:xfrm>
            <a:off x="3947583" y="2608791"/>
            <a:ext cx="449793" cy="680508"/>
          </a:xfrm>
          <a:prstGeom prst="straightConnector1">
            <a:avLst/>
          </a:prstGeom>
          <a:ln>
            <a:solidFill>
              <a:schemeClr val="accent4">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flipV="1">
            <a:off x="1591733" y="1312333"/>
            <a:ext cx="831850" cy="486832"/>
          </a:xfrm>
          <a:prstGeom prst="straightConnector1">
            <a:avLst/>
          </a:prstGeom>
          <a:ln>
            <a:solidFill>
              <a:schemeClr val="accent4">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endCxn id="11" idx="1"/>
          </p:cNvCxnSpPr>
          <p:nvPr/>
        </p:nvCxnSpPr>
        <p:spPr>
          <a:xfrm>
            <a:off x="4064000" y="2017184"/>
            <a:ext cx="1168398" cy="211667"/>
          </a:xfrm>
          <a:prstGeom prst="straightConnector1">
            <a:avLst/>
          </a:prstGeom>
          <a:ln>
            <a:solidFill>
              <a:schemeClr val="accent4">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6" idx="2"/>
          </p:cNvCxnSpPr>
          <p:nvPr/>
        </p:nvCxnSpPr>
        <p:spPr>
          <a:xfrm flipH="1" flipV="1">
            <a:off x="5640916" y="4021667"/>
            <a:ext cx="783709" cy="258233"/>
          </a:xfrm>
          <a:prstGeom prst="straightConnector1">
            <a:avLst/>
          </a:prstGeom>
          <a:ln>
            <a:solidFill>
              <a:srgbClr val="FFD21A"/>
            </a:solidFill>
            <a:tailEnd type="arrow"/>
          </a:ln>
        </p:spPr>
        <p:style>
          <a:lnRef idx="2">
            <a:schemeClr val="accent1"/>
          </a:lnRef>
          <a:fillRef idx="0">
            <a:schemeClr val="accent1"/>
          </a:fillRef>
          <a:effectRef idx="1">
            <a:schemeClr val="accent1"/>
          </a:effectRef>
          <a:fontRef idx="minor">
            <a:schemeClr val="tx1"/>
          </a:fontRef>
        </p:style>
      </p:cxnSp>
      <p:sp>
        <p:nvSpPr>
          <p:cNvPr id="30" name="Rounded Rectangle 29"/>
          <p:cNvSpPr/>
          <p:nvPr/>
        </p:nvSpPr>
        <p:spPr>
          <a:xfrm>
            <a:off x="3922183" y="3856567"/>
            <a:ext cx="1739899" cy="423333"/>
          </a:xfrm>
          <a:prstGeom prst="roundRect">
            <a:avLst/>
          </a:prstGeom>
          <a:solidFill>
            <a:srgbClr val="FFD2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rgbClr val="000000"/>
                </a:solidFill>
                <a:latin typeface="Bell MT"/>
                <a:cs typeface="Bell MT"/>
              </a:rPr>
              <a:t>Loss of tourism</a:t>
            </a:r>
            <a:endParaRPr lang="en-GB" sz="1600" dirty="0">
              <a:solidFill>
                <a:srgbClr val="000000"/>
              </a:solidFill>
              <a:latin typeface="Bell MT"/>
              <a:cs typeface="Bell MT"/>
            </a:endParaRPr>
          </a:p>
        </p:txBody>
      </p:sp>
      <p:cxnSp>
        <p:nvCxnSpPr>
          <p:cNvPr id="31" name="Straight Arrow Connector 30"/>
          <p:cNvCxnSpPr/>
          <p:nvPr/>
        </p:nvCxnSpPr>
        <p:spPr>
          <a:xfrm>
            <a:off x="7836443" y="4876801"/>
            <a:ext cx="333890" cy="596901"/>
          </a:xfrm>
          <a:prstGeom prst="straightConnector1">
            <a:avLst/>
          </a:prstGeom>
          <a:ln>
            <a:solidFill>
              <a:srgbClr val="FFD21A"/>
            </a:solidFill>
            <a:tailEnd type="arrow"/>
          </a:ln>
        </p:spPr>
        <p:style>
          <a:lnRef idx="2">
            <a:schemeClr val="accent1"/>
          </a:lnRef>
          <a:fillRef idx="0">
            <a:schemeClr val="accent1"/>
          </a:fillRef>
          <a:effectRef idx="1">
            <a:schemeClr val="accent1"/>
          </a:effectRef>
          <a:fontRef idx="minor">
            <a:schemeClr val="tx1"/>
          </a:fontRef>
        </p:style>
      </p:cxnSp>
      <p:sp>
        <p:nvSpPr>
          <p:cNvPr id="33" name="Rounded Rectangle 32"/>
          <p:cNvSpPr/>
          <p:nvPr/>
        </p:nvSpPr>
        <p:spPr>
          <a:xfrm>
            <a:off x="6654799" y="5473702"/>
            <a:ext cx="2370667" cy="423333"/>
          </a:xfrm>
          <a:prstGeom prst="roundRect">
            <a:avLst/>
          </a:prstGeom>
          <a:solidFill>
            <a:srgbClr val="FFD2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rgbClr val="000000"/>
                </a:solidFill>
                <a:latin typeface="Bell MT"/>
                <a:cs typeface="Bell MT"/>
              </a:rPr>
              <a:t>Floods damage farm land</a:t>
            </a:r>
            <a:endParaRPr lang="en-GB" sz="1600" dirty="0">
              <a:solidFill>
                <a:srgbClr val="000000"/>
              </a:solidFill>
              <a:latin typeface="Bell MT"/>
              <a:cs typeface="Bell MT"/>
            </a:endParaRPr>
          </a:p>
        </p:txBody>
      </p:sp>
      <p:sp>
        <p:nvSpPr>
          <p:cNvPr id="34" name="Rounded Rectangle 33"/>
          <p:cNvSpPr/>
          <p:nvPr/>
        </p:nvSpPr>
        <p:spPr>
          <a:xfrm>
            <a:off x="6254750" y="2655358"/>
            <a:ext cx="2135716" cy="423333"/>
          </a:xfrm>
          <a:prstGeom prst="roundRect">
            <a:avLst/>
          </a:prstGeom>
          <a:solidFill>
            <a:srgbClr val="FFD2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rgbClr val="000000"/>
                </a:solidFill>
                <a:latin typeface="Bell MT"/>
                <a:cs typeface="Bell MT"/>
              </a:rPr>
              <a:t>Businesses on the edge</a:t>
            </a:r>
            <a:endParaRPr lang="en-GB" sz="1600" dirty="0">
              <a:solidFill>
                <a:srgbClr val="000000"/>
              </a:solidFill>
              <a:latin typeface="Bell MT"/>
              <a:cs typeface="Bell MT"/>
            </a:endParaRPr>
          </a:p>
        </p:txBody>
      </p:sp>
      <p:cxnSp>
        <p:nvCxnSpPr>
          <p:cNvPr id="35" name="Straight Arrow Connector 34"/>
          <p:cNvCxnSpPr>
            <a:stCxn id="6" idx="3"/>
          </p:cNvCxnSpPr>
          <p:nvPr/>
        </p:nvCxnSpPr>
        <p:spPr>
          <a:xfrm flipH="1" flipV="1">
            <a:off x="7175500" y="3078691"/>
            <a:ext cx="353413" cy="582584"/>
          </a:xfrm>
          <a:prstGeom prst="straightConnector1">
            <a:avLst/>
          </a:prstGeom>
          <a:ln>
            <a:solidFill>
              <a:srgbClr val="FFD21A"/>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a:off x="6124302" y="4781551"/>
            <a:ext cx="586859" cy="340782"/>
          </a:xfrm>
          <a:prstGeom prst="straightConnector1">
            <a:avLst/>
          </a:prstGeom>
          <a:ln>
            <a:solidFill>
              <a:srgbClr val="FFD21A"/>
            </a:solidFill>
            <a:tailEnd type="arrow"/>
          </a:ln>
        </p:spPr>
        <p:style>
          <a:lnRef idx="2">
            <a:schemeClr val="accent1"/>
          </a:lnRef>
          <a:fillRef idx="0">
            <a:schemeClr val="accent1"/>
          </a:fillRef>
          <a:effectRef idx="1">
            <a:schemeClr val="accent1"/>
          </a:effectRef>
          <a:fontRef idx="minor">
            <a:schemeClr val="tx1"/>
          </a:fontRef>
        </p:style>
      </p:cxnSp>
      <p:sp>
        <p:nvSpPr>
          <p:cNvPr id="28" name="Rounded Rectangle 27"/>
          <p:cNvSpPr/>
          <p:nvPr/>
        </p:nvSpPr>
        <p:spPr>
          <a:xfrm>
            <a:off x="4397376" y="5050369"/>
            <a:ext cx="1739899" cy="423333"/>
          </a:xfrm>
          <a:prstGeom prst="roundRect">
            <a:avLst/>
          </a:prstGeom>
          <a:solidFill>
            <a:srgbClr val="FFD21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rgbClr val="000000"/>
                </a:solidFill>
                <a:latin typeface="Bell MT"/>
                <a:cs typeface="Bell MT"/>
              </a:rPr>
              <a:t>House prices fall</a:t>
            </a:r>
            <a:endParaRPr lang="en-GB" sz="1600" dirty="0">
              <a:solidFill>
                <a:srgbClr val="000000"/>
              </a:solidFill>
              <a:latin typeface="Bell MT"/>
              <a:cs typeface="Bell MT"/>
            </a:endParaRPr>
          </a:p>
        </p:txBody>
      </p:sp>
      <p:sp>
        <p:nvSpPr>
          <p:cNvPr id="29" name="Rounded Rectangle 28"/>
          <p:cNvSpPr/>
          <p:nvPr/>
        </p:nvSpPr>
        <p:spPr>
          <a:xfrm>
            <a:off x="196851" y="3875617"/>
            <a:ext cx="1739899" cy="910167"/>
          </a:xfrm>
          <a:prstGeom prst="round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rgbClr val="000000"/>
                </a:solidFill>
                <a:latin typeface="Bell MT"/>
                <a:cs typeface="Bell MT"/>
              </a:rPr>
              <a:t>SSIs are threatened by erosion</a:t>
            </a:r>
            <a:endParaRPr lang="en-GB" sz="1600" dirty="0">
              <a:solidFill>
                <a:srgbClr val="000000"/>
              </a:solidFill>
              <a:latin typeface="Bell MT"/>
              <a:cs typeface="Bell MT"/>
            </a:endParaRPr>
          </a:p>
        </p:txBody>
      </p:sp>
      <p:cxnSp>
        <p:nvCxnSpPr>
          <p:cNvPr id="32" name="Straight Arrow Connector 31"/>
          <p:cNvCxnSpPr>
            <a:stCxn id="7" idx="3"/>
          </p:cNvCxnSpPr>
          <p:nvPr/>
        </p:nvCxnSpPr>
        <p:spPr>
          <a:xfrm flipH="1" flipV="1">
            <a:off x="1915042" y="4326468"/>
            <a:ext cx="518066" cy="630207"/>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36" name="Rounded Rectangle 35"/>
          <p:cNvSpPr/>
          <p:nvPr/>
        </p:nvSpPr>
        <p:spPr>
          <a:xfrm>
            <a:off x="4064000" y="5818716"/>
            <a:ext cx="2073275" cy="910167"/>
          </a:xfrm>
          <a:prstGeom prst="round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rgbClr val="000000"/>
                </a:solidFill>
                <a:latin typeface="Bell MT"/>
                <a:cs typeface="Bell MT"/>
              </a:rPr>
              <a:t>Ecosystems are affected as sea water has high salt content</a:t>
            </a:r>
            <a:endParaRPr lang="en-GB" sz="1600" dirty="0">
              <a:solidFill>
                <a:srgbClr val="000000"/>
              </a:solidFill>
              <a:latin typeface="Bell MT"/>
              <a:cs typeface="Bell MT"/>
            </a:endParaRPr>
          </a:p>
        </p:txBody>
      </p:sp>
      <p:cxnSp>
        <p:nvCxnSpPr>
          <p:cNvPr id="37" name="Straight Arrow Connector 36"/>
          <p:cNvCxnSpPr>
            <a:endCxn id="36" idx="1"/>
          </p:cNvCxnSpPr>
          <p:nvPr/>
        </p:nvCxnSpPr>
        <p:spPr>
          <a:xfrm>
            <a:off x="3206751" y="5990167"/>
            <a:ext cx="857249" cy="283633"/>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8713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2994" y="105906"/>
            <a:ext cx="3790421" cy="584776"/>
          </a:xfrm>
          <a:prstGeom prst="rect">
            <a:avLst/>
          </a:prstGeom>
          <a:noFill/>
        </p:spPr>
        <p:txBody>
          <a:bodyPr wrap="none" lIns="91440" tIns="45720" rIns="91440" bIns="45720">
            <a:spAutoFit/>
          </a:bodyPr>
          <a:lstStyle/>
          <a:p>
            <a:pPr algn="ctr"/>
            <a:r>
              <a:rPr lang="en-GB" sz="3200" b="1" cap="none" spc="0" dirty="0" smtClean="0">
                <a:ln w="12700">
                  <a:solidFill>
                    <a:srgbClr val="000000"/>
                  </a:solidFill>
                  <a:prstDash val="solid"/>
                </a:ln>
                <a:solidFill>
                  <a:srgbClr val="3366FF"/>
                </a:solidFill>
                <a:effectLst>
                  <a:outerShdw blurRad="41275" dist="20320" dir="1800000" algn="tl" rotWithShape="0">
                    <a:srgbClr val="000000">
                      <a:alpha val="40000"/>
                    </a:srgbClr>
                  </a:outerShdw>
                </a:effectLst>
              </a:rPr>
              <a:t>Coastal management</a:t>
            </a:r>
            <a:endParaRPr lang="en-GB" sz="3200" b="1" cap="none" spc="0" dirty="0">
              <a:ln w="12700">
                <a:solidFill>
                  <a:srgbClr val="000000"/>
                </a:solidFill>
                <a:prstDash val="solid"/>
              </a:ln>
              <a:solidFill>
                <a:srgbClr val="3366FF"/>
              </a:solidFill>
              <a:effectLst>
                <a:outerShdw blurRad="41275" dist="20320" dir="1800000" algn="tl" rotWithShape="0">
                  <a:srgbClr val="000000">
                    <a:alpha val="40000"/>
                  </a:srgbClr>
                </a:outerShdw>
              </a:effectLst>
            </a:endParaRPr>
          </a:p>
        </p:txBody>
      </p:sp>
      <p:sp>
        <p:nvSpPr>
          <p:cNvPr id="5" name="Rectangle 4"/>
          <p:cNvSpPr/>
          <p:nvPr/>
        </p:nvSpPr>
        <p:spPr>
          <a:xfrm>
            <a:off x="340246" y="752458"/>
            <a:ext cx="2020480" cy="400110"/>
          </a:xfrm>
          <a:prstGeom prst="rect">
            <a:avLst/>
          </a:prstGeom>
          <a:noFill/>
        </p:spPr>
        <p:txBody>
          <a:bodyPr wrap="none" lIns="91440" tIns="45720" rIns="91440" bIns="45720">
            <a:spAutoFit/>
          </a:bodyPr>
          <a:lstStyle/>
          <a:p>
            <a:pPr algn="ctr"/>
            <a:r>
              <a:rPr lang="en-GB" sz="2000" b="1" dirty="0" smtClean="0">
                <a:ln w="12700">
                  <a:solidFill>
                    <a:srgbClr val="000000"/>
                  </a:solidFill>
                  <a:prstDash val="solid"/>
                </a:ln>
                <a:solidFill>
                  <a:srgbClr val="3366FF"/>
                </a:solidFill>
                <a:effectLst>
                  <a:outerShdw blurRad="41275" dist="20320" dir="1800000" algn="tl" rotWithShape="0">
                    <a:srgbClr val="000000">
                      <a:alpha val="40000"/>
                    </a:srgbClr>
                  </a:outerShdw>
                </a:effectLst>
              </a:rPr>
              <a:t>Hard engineering</a:t>
            </a:r>
            <a:endParaRPr lang="en-GB" sz="2000" b="1" cap="none" spc="0" dirty="0">
              <a:ln w="12700">
                <a:solidFill>
                  <a:srgbClr val="000000"/>
                </a:solidFill>
                <a:prstDash val="solid"/>
              </a:ln>
              <a:solidFill>
                <a:srgbClr val="3366FF"/>
              </a:solidFill>
              <a:effectLst>
                <a:outerShdw blurRad="41275" dist="20320" dir="1800000" algn="tl" rotWithShape="0">
                  <a:srgbClr val="000000">
                    <a:alpha val="40000"/>
                  </a:srgbClr>
                </a:outerShdw>
              </a:effectLst>
            </a:endParaRPr>
          </a:p>
        </p:txBody>
      </p:sp>
      <p:pic>
        <p:nvPicPr>
          <p:cNvPr id="3" name="Picture 2"/>
          <p:cNvPicPr>
            <a:picLocks noChangeAspect="1"/>
          </p:cNvPicPr>
          <p:nvPr/>
        </p:nvPicPr>
        <p:blipFill>
          <a:blip r:embed="rId2"/>
          <a:stretch>
            <a:fillRect/>
          </a:stretch>
        </p:blipFill>
        <p:spPr>
          <a:xfrm>
            <a:off x="4624919" y="522306"/>
            <a:ext cx="2293733" cy="1530350"/>
          </a:xfrm>
          <a:prstGeom prst="rect">
            <a:avLst/>
          </a:prstGeom>
        </p:spPr>
      </p:pic>
      <p:pic>
        <p:nvPicPr>
          <p:cNvPr id="7" name="Picture 6"/>
          <p:cNvPicPr>
            <a:picLocks noChangeAspect="1"/>
          </p:cNvPicPr>
          <p:nvPr/>
        </p:nvPicPr>
        <p:blipFill>
          <a:blip r:embed="rId3"/>
          <a:stretch>
            <a:fillRect/>
          </a:stretch>
        </p:blipFill>
        <p:spPr>
          <a:xfrm>
            <a:off x="490651" y="4981137"/>
            <a:ext cx="2388016" cy="1532391"/>
          </a:xfrm>
          <a:prstGeom prst="rect">
            <a:avLst/>
          </a:prstGeom>
        </p:spPr>
      </p:pic>
      <p:pic>
        <p:nvPicPr>
          <p:cNvPr id="13" name="Picture 12"/>
          <p:cNvPicPr>
            <a:picLocks noChangeAspect="1"/>
          </p:cNvPicPr>
          <p:nvPr/>
        </p:nvPicPr>
        <p:blipFill>
          <a:blip r:embed="rId4"/>
          <a:stretch>
            <a:fillRect/>
          </a:stretch>
        </p:blipFill>
        <p:spPr>
          <a:xfrm>
            <a:off x="6286501" y="4597948"/>
            <a:ext cx="2547732" cy="1910799"/>
          </a:xfrm>
          <a:prstGeom prst="rect">
            <a:avLst/>
          </a:prstGeom>
        </p:spPr>
      </p:pic>
      <p:pic>
        <p:nvPicPr>
          <p:cNvPr id="14" name="Picture 13"/>
          <p:cNvPicPr>
            <a:picLocks noChangeAspect="1"/>
          </p:cNvPicPr>
          <p:nvPr/>
        </p:nvPicPr>
        <p:blipFill>
          <a:blip r:embed="rId5"/>
          <a:stretch>
            <a:fillRect/>
          </a:stretch>
        </p:blipFill>
        <p:spPr>
          <a:xfrm>
            <a:off x="362644" y="1712722"/>
            <a:ext cx="2893483" cy="1598801"/>
          </a:xfrm>
          <a:prstGeom prst="rect">
            <a:avLst/>
          </a:prstGeom>
        </p:spPr>
      </p:pic>
      <p:pic>
        <p:nvPicPr>
          <p:cNvPr id="15" name="Picture 14"/>
          <p:cNvPicPr>
            <a:picLocks noChangeAspect="1"/>
          </p:cNvPicPr>
          <p:nvPr/>
        </p:nvPicPr>
        <p:blipFill>
          <a:blip r:embed="rId6"/>
          <a:stretch>
            <a:fillRect/>
          </a:stretch>
        </p:blipFill>
        <p:spPr>
          <a:xfrm>
            <a:off x="6413500" y="2269615"/>
            <a:ext cx="2344534" cy="1758400"/>
          </a:xfrm>
          <a:prstGeom prst="rect">
            <a:avLst/>
          </a:prstGeom>
        </p:spPr>
      </p:pic>
      <p:pic>
        <p:nvPicPr>
          <p:cNvPr id="16" name="Picture 15"/>
          <p:cNvPicPr>
            <a:picLocks noChangeAspect="1"/>
          </p:cNvPicPr>
          <p:nvPr/>
        </p:nvPicPr>
        <p:blipFill>
          <a:blip r:embed="rId7"/>
          <a:stretch>
            <a:fillRect/>
          </a:stretch>
        </p:blipFill>
        <p:spPr>
          <a:xfrm>
            <a:off x="3196167" y="3528482"/>
            <a:ext cx="2730502" cy="1820335"/>
          </a:xfrm>
          <a:prstGeom prst="rect">
            <a:avLst/>
          </a:prstGeom>
        </p:spPr>
      </p:pic>
      <p:sp>
        <p:nvSpPr>
          <p:cNvPr id="17" name="Rounded Rectangle 16"/>
          <p:cNvSpPr/>
          <p:nvPr/>
        </p:nvSpPr>
        <p:spPr>
          <a:xfrm>
            <a:off x="3794126" y="3257546"/>
            <a:ext cx="1534583" cy="4339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latin typeface="Bell MT"/>
                <a:cs typeface="Bell MT"/>
              </a:rPr>
              <a:t>Rip-rap</a:t>
            </a:r>
            <a:endParaRPr lang="en-GB" dirty="0">
              <a:latin typeface="Bell MT"/>
              <a:cs typeface="Bell MT"/>
            </a:endParaRPr>
          </a:p>
        </p:txBody>
      </p:sp>
      <p:sp>
        <p:nvSpPr>
          <p:cNvPr id="18" name="Rounded Rectangle 17"/>
          <p:cNvSpPr/>
          <p:nvPr/>
        </p:nvSpPr>
        <p:spPr>
          <a:xfrm>
            <a:off x="996065" y="1425913"/>
            <a:ext cx="1534583" cy="4339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latin typeface="Bell MT"/>
                <a:cs typeface="Bell MT"/>
              </a:rPr>
              <a:t>Breakwater </a:t>
            </a:r>
            <a:endParaRPr lang="en-GB" dirty="0">
              <a:latin typeface="Bell MT"/>
              <a:cs typeface="Bell MT"/>
            </a:endParaRPr>
          </a:p>
        </p:txBody>
      </p:sp>
      <p:sp>
        <p:nvSpPr>
          <p:cNvPr id="19" name="Rounded Rectangle 18"/>
          <p:cNvSpPr/>
          <p:nvPr/>
        </p:nvSpPr>
        <p:spPr>
          <a:xfrm>
            <a:off x="5016500" y="256765"/>
            <a:ext cx="1534583" cy="4339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latin typeface="Bell MT"/>
                <a:cs typeface="Bell MT"/>
              </a:rPr>
              <a:t>Groynes </a:t>
            </a:r>
            <a:endParaRPr lang="en-GB" dirty="0">
              <a:latin typeface="Bell MT"/>
              <a:cs typeface="Bell MT"/>
            </a:endParaRPr>
          </a:p>
        </p:txBody>
      </p:sp>
      <p:sp>
        <p:nvSpPr>
          <p:cNvPr id="20" name="Rounded Rectangle 19"/>
          <p:cNvSpPr/>
          <p:nvPr/>
        </p:nvSpPr>
        <p:spPr>
          <a:xfrm>
            <a:off x="6855151" y="2052656"/>
            <a:ext cx="1534583" cy="4339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latin typeface="Bell MT"/>
                <a:cs typeface="Bell MT"/>
              </a:rPr>
              <a:t>Gabions </a:t>
            </a:r>
            <a:endParaRPr lang="en-GB" dirty="0">
              <a:latin typeface="Bell MT"/>
              <a:cs typeface="Bell MT"/>
            </a:endParaRPr>
          </a:p>
        </p:txBody>
      </p:sp>
      <p:sp>
        <p:nvSpPr>
          <p:cNvPr id="23" name="Rounded Rectangle 22"/>
          <p:cNvSpPr/>
          <p:nvPr/>
        </p:nvSpPr>
        <p:spPr>
          <a:xfrm>
            <a:off x="996065" y="4764178"/>
            <a:ext cx="1534583" cy="4339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latin typeface="Bell MT"/>
                <a:cs typeface="Bell MT"/>
              </a:rPr>
              <a:t>Sea wall</a:t>
            </a:r>
            <a:endParaRPr lang="en-GB" dirty="0">
              <a:latin typeface="Bell MT"/>
              <a:cs typeface="Bell MT"/>
            </a:endParaRPr>
          </a:p>
        </p:txBody>
      </p:sp>
      <p:sp>
        <p:nvSpPr>
          <p:cNvPr id="24" name="Rounded Rectangle 23"/>
          <p:cNvSpPr/>
          <p:nvPr/>
        </p:nvSpPr>
        <p:spPr>
          <a:xfrm>
            <a:off x="6803466" y="4312267"/>
            <a:ext cx="1534583" cy="4339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latin typeface="Bell MT"/>
                <a:cs typeface="Bell MT"/>
              </a:rPr>
              <a:t>Revetment</a:t>
            </a:r>
            <a:endParaRPr lang="en-GB" dirty="0">
              <a:latin typeface="Bell MT"/>
              <a:cs typeface="Bell MT"/>
            </a:endParaRPr>
          </a:p>
        </p:txBody>
      </p:sp>
      <p:sp>
        <p:nvSpPr>
          <p:cNvPr id="25" name="Rounded Rectangle 24"/>
          <p:cNvSpPr/>
          <p:nvPr/>
        </p:nvSpPr>
        <p:spPr>
          <a:xfrm>
            <a:off x="2762250" y="2052656"/>
            <a:ext cx="1161165" cy="868344"/>
          </a:xfrm>
          <a:prstGeom prst="roundRect">
            <a:avLst/>
          </a:prstGeom>
          <a:solidFill>
            <a:srgbClr val="B9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Wingdings" charset="2"/>
              <a:buChar char="ü"/>
            </a:pPr>
            <a:r>
              <a:rPr lang="en-GB" sz="1000" dirty="0" smtClean="0">
                <a:latin typeface="Bell MT"/>
                <a:cs typeface="Bell MT"/>
              </a:rPr>
              <a:t>Expensive</a:t>
            </a:r>
          </a:p>
          <a:p>
            <a:pPr marL="171450" indent="-171450">
              <a:buFont typeface="Wingdings" charset="2"/>
              <a:buChar char="ü"/>
            </a:pPr>
            <a:r>
              <a:rPr lang="en-GB" sz="1000" dirty="0" smtClean="0">
                <a:latin typeface="Bell MT"/>
                <a:cs typeface="Bell MT"/>
              </a:rPr>
              <a:t>Unattractive</a:t>
            </a:r>
          </a:p>
          <a:p>
            <a:pPr algn="ctr"/>
            <a:endParaRPr lang="en-GB" sz="1000" dirty="0">
              <a:latin typeface="Bell MT"/>
              <a:cs typeface="Bell MT"/>
            </a:endParaRPr>
          </a:p>
        </p:txBody>
      </p:sp>
      <p:sp>
        <p:nvSpPr>
          <p:cNvPr id="26" name="Rounded Rectangle 25"/>
          <p:cNvSpPr/>
          <p:nvPr/>
        </p:nvSpPr>
        <p:spPr>
          <a:xfrm>
            <a:off x="132994" y="2052401"/>
            <a:ext cx="1026583" cy="868344"/>
          </a:xfrm>
          <a:prstGeom prst="roundRect">
            <a:avLst/>
          </a:prstGeom>
          <a:solidFill>
            <a:srgbClr val="008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Wingdings" charset="2"/>
              <a:buChar char="ü"/>
            </a:pPr>
            <a:r>
              <a:rPr lang="en-GB" sz="1000" dirty="0" smtClean="0">
                <a:latin typeface="Bell MT"/>
                <a:cs typeface="Bell MT"/>
              </a:rPr>
              <a:t>Long-term</a:t>
            </a:r>
          </a:p>
          <a:p>
            <a:pPr marL="171450" indent="-171450">
              <a:buFont typeface="Wingdings" charset="2"/>
              <a:buChar char="ü"/>
            </a:pPr>
            <a:r>
              <a:rPr lang="en-GB" sz="1000" dirty="0" smtClean="0">
                <a:latin typeface="Bell MT"/>
                <a:cs typeface="Bell MT"/>
              </a:rPr>
              <a:t>Beaches remain natural </a:t>
            </a:r>
            <a:endParaRPr lang="en-GB" sz="1000" dirty="0">
              <a:latin typeface="Bell MT"/>
              <a:cs typeface="Bell MT"/>
            </a:endParaRPr>
          </a:p>
        </p:txBody>
      </p:sp>
      <p:sp>
        <p:nvSpPr>
          <p:cNvPr id="27" name="Rounded Rectangle 26"/>
          <p:cNvSpPr/>
          <p:nvPr/>
        </p:nvSpPr>
        <p:spPr>
          <a:xfrm>
            <a:off x="6803466" y="718396"/>
            <a:ext cx="1388034" cy="868344"/>
          </a:xfrm>
          <a:prstGeom prst="roundRect">
            <a:avLst/>
          </a:prstGeom>
          <a:solidFill>
            <a:srgbClr val="B9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Wingdings" charset="2"/>
              <a:buChar char="ü"/>
            </a:pPr>
            <a:r>
              <a:rPr lang="en-GB" sz="1000" dirty="0" smtClean="0">
                <a:latin typeface="Bell MT"/>
                <a:cs typeface="Bell MT"/>
              </a:rPr>
              <a:t>Easily destroyed</a:t>
            </a:r>
          </a:p>
          <a:p>
            <a:pPr marL="171450" indent="-171450">
              <a:buFont typeface="Wingdings" charset="2"/>
              <a:buChar char="ü"/>
            </a:pPr>
            <a:r>
              <a:rPr lang="en-GB" sz="1000" dirty="0" smtClean="0">
                <a:latin typeface="Bell MT"/>
                <a:cs typeface="Bell MT"/>
              </a:rPr>
              <a:t>South beaches a deprived of sediment</a:t>
            </a:r>
            <a:endParaRPr lang="en-GB" sz="1000" dirty="0">
              <a:latin typeface="Bell MT"/>
              <a:cs typeface="Bell MT"/>
            </a:endParaRPr>
          </a:p>
        </p:txBody>
      </p:sp>
      <p:sp>
        <p:nvSpPr>
          <p:cNvPr id="28" name="Rounded Rectangle 27"/>
          <p:cNvSpPr/>
          <p:nvPr/>
        </p:nvSpPr>
        <p:spPr>
          <a:xfrm>
            <a:off x="3923415" y="844378"/>
            <a:ext cx="1026583" cy="868344"/>
          </a:xfrm>
          <a:prstGeom prst="roundRect">
            <a:avLst/>
          </a:prstGeom>
          <a:solidFill>
            <a:srgbClr val="008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Wingdings" charset="2"/>
              <a:buChar char="ü"/>
            </a:pPr>
            <a:r>
              <a:rPr lang="en-GB" sz="1000" dirty="0" smtClean="0">
                <a:latin typeface="Bell MT"/>
                <a:cs typeface="Bell MT"/>
              </a:rPr>
              <a:t>Build up the beach</a:t>
            </a:r>
          </a:p>
          <a:p>
            <a:pPr marL="171450" indent="-171450">
              <a:buFont typeface="Wingdings" charset="2"/>
              <a:buChar char="ü"/>
            </a:pPr>
            <a:r>
              <a:rPr lang="en-GB" sz="1000" dirty="0" smtClean="0">
                <a:latin typeface="Bell MT"/>
                <a:cs typeface="Bell MT"/>
              </a:rPr>
              <a:t>Cheap</a:t>
            </a:r>
            <a:endParaRPr lang="en-GB" sz="1000" dirty="0">
              <a:latin typeface="Bell MT"/>
              <a:cs typeface="Bell MT"/>
            </a:endParaRPr>
          </a:p>
        </p:txBody>
      </p:sp>
      <p:sp>
        <p:nvSpPr>
          <p:cNvPr id="29" name="Rounded Rectangle 28"/>
          <p:cNvSpPr/>
          <p:nvPr/>
        </p:nvSpPr>
        <p:spPr>
          <a:xfrm>
            <a:off x="2360726" y="3866746"/>
            <a:ext cx="1196505" cy="868344"/>
          </a:xfrm>
          <a:prstGeom prst="roundRect">
            <a:avLst/>
          </a:prstGeom>
          <a:solidFill>
            <a:srgbClr val="008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Wingdings" charset="2"/>
              <a:buChar char="ü"/>
            </a:pPr>
            <a:r>
              <a:rPr lang="en-GB" sz="1000" dirty="0" smtClean="0">
                <a:latin typeface="Bell MT"/>
                <a:cs typeface="Bell MT"/>
              </a:rPr>
              <a:t>The boulders are good at absorbing wave energy</a:t>
            </a:r>
            <a:endParaRPr lang="en-GB" sz="1000" dirty="0">
              <a:latin typeface="Bell MT"/>
              <a:cs typeface="Bell MT"/>
            </a:endParaRPr>
          </a:p>
        </p:txBody>
      </p:sp>
      <p:sp>
        <p:nvSpPr>
          <p:cNvPr id="30" name="Rounded Rectangle 29"/>
          <p:cNvSpPr/>
          <p:nvPr/>
        </p:nvSpPr>
        <p:spPr>
          <a:xfrm>
            <a:off x="132994" y="5348817"/>
            <a:ext cx="1026583" cy="868344"/>
          </a:xfrm>
          <a:prstGeom prst="roundRect">
            <a:avLst/>
          </a:prstGeom>
          <a:solidFill>
            <a:srgbClr val="008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Wingdings" charset="2"/>
              <a:buChar char="ü"/>
            </a:pPr>
            <a:r>
              <a:rPr lang="en-GB" sz="1000" dirty="0" smtClean="0">
                <a:latin typeface="Bell MT"/>
                <a:cs typeface="Bell MT"/>
              </a:rPr>
              <a:t>Prevents erosion. </a:t>
            </a:r>
          </a:p>
          <a:p>
            <a:pPr marL="171450" indent="-171450">
              <a:buFont typeface="Wingdings" charset="2"/>
              <a:buChar char="ü"/>
            </a:pPr>
            <a:r>
              <a:rPr lang="en-GB" sz="1000" dirty="0" smtClean="0">
                <a:latin typeface="Bell MT"/>
                <a:cs typeface="Bell MT"/>
              </a:rPr>
              <a:t>Acts as a flood barrier</a:t>
            </a:r>
            <a:endParaRPr lang="en-GB" sz="1000" dirty="0">
              <a:latin typeface="Bell MT"/>
              <a:cs typeface="Bell MT"/>
            </a:endParaRPr>
          </a:p>
        </p:txBody>
      </p:sp>
      <p:sp>
        <p:nvSpPr>
          <p:cNvPr id="31" name="Rounded Rectangle 30"/>
          <p:cNvSpPr/>
          <p:nvPr/>
        </p:nvSpPr>
        <p:spPr>
          <a:xfrm>
            <a:off x="2530647" y="5444067"/>
            <a:ext cx="1554519" cy="868344"/>
          </a:xfrm>
          <a:prstGeom prst="roundRect">
            <a:avLst/>
          </a:prstGeom>
          <a:solidFill>
            <a:srgbClr val="B9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Wingdings" charset="2"/>
              <a:buChar char="ü"/>
            </a:pPr>
            <a:r>
              <a:rPr lang="en-GB" sz="1000" dirty="0" smtClean="0">
                <a:latin typeface="Bell MT"/>
                <a:cs typeface="Bell MT"/>
              </a:rPr>
              <a:t>Expensive</a:t>
            </a:r>
          </a:p>
          <a:p>
            <a:pPr marL="171450" indent="-171450">
              <a:buFont typeface="Wingdings" charset="2"/>
              <a:buChar char="ü"/>
            </a:pPr>
            <a:r>
              <a:rPr lang="en-GB" sz="1000" dirty="0" smtClean="0">
                <a:latin typeface="Bell MT"/>
                <a:cs typeface="Bell MT"/>
              </a:rPr>
              <a:t>Need maintaining</a:t>
            </a:r>
          </a:p>
          <a:p>
            <a:pPr marL="171450" indent="-171450">
              <a:buFont typeface="Wingdings" charset="2"/>
              <a:buChar char="ü"/>
            </a:pPr>
            <a:r>
              <a:rPr lang="en-GB" sz="1000" dirty="0" smtClean="0">
                <a:latin typeface="Bell MT"/>
                <a:cs typeface="Bell MT"/>
              </a:rPr>
              <a:t>Creates a strong backwash</a:t>
            </a:r>
            <a:endParaRPr lang="en-GB" sz="1000" dirty="0">
              <a:latin typeface="Bell MT"/>
              <a:cs typeface="Bell MT"/>
            </a:endParaRPr>
          </a:p>
        </p:txBody>
      </p:sp>
      <p:sp>
        <p:nvSpPr>
          <p:cNvPr id="32" name="Rounded Rectangle 31"/>
          <p:cNvSpPr/>
          <p:nvPr/>
        </p:nvSpPr>
        <p:spPr>
          <a:xfrm>
            <a:off x="5127625" y="4028015"/>
            <a:ext cx="1026583" cy="868344"/>
          </a:xfrm>
          <a:prstGeom prst="roundRect">
            <a:avLst/>
          </a:prstGeom>
          <a:solidFill>
            <a:srgbClr val="B9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Wingdings" charset="2"/>
              <a:buChar char="ü"/>
            </a:pPr>
            <a:r>
              <a:rPr lang="en-GB" sz="1000" dirty="0" smtClean="0">
                <a:latin typeface="Bell MT"/>
                <a:cs typeface="Bell MT"/>
              </a:rPr>
              <a:t>Can easily be moved</a:t>
            </a:r>
          </a:p>
          <a:p>
            <a:pPr marL="171450" indent="-171450">
              <a:buFont typeface="Wingdings" charset="2"/>
              <a:buChar char="ü"/>
            </a:pPr>
            <a:r>
              <a:rPr lang="en-GB" sz="1000" dirty="0" smtClean="0">
                <a:latin typeface="Bell MT"/>
                <a:cs typeface="Bell MT"/>
              </a:rPr>
              <a:t>They need to be replaced</a:t>
            </a:r>
            <a:endParaRPr lang="en-GB" sz="1000" dirty="0">
              <a:latin typeface="Bell MT"/>
              <a:cs typeface="Bell MT"/>
            </a:endParaRPr>
          </a:p>
        </p:txBody>
      </p:sp>
      <p:sp>
        <p:nvSpPr>
          <p:cNvPr id="33" name="Rounded Rectangle 32"/>
          <p:cNvSpPr/>
          <p:nvPr/>
        </p:nvSpPr>
        <p:spPr>
          <a:xfrm>
            <a:off x="5773209" y="2749036"/>
            <a:ext cx="1026583" cy="868344"/>
          </a:xfrm>
          <a:prstGeom prst="roundRect">
            <a:avLst/>
          </a:prstGeom>
          <a:solidFill>
            <a:srgbClr val="008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Wingdings" charset="2"/>
              <a:buChar char="ü"/>
            </a:pPr>
            <a:r>
              <a:rPr lang="en-GB" sz="1000" dirty="0" smtClean="0">
                <a:latin typeface="Bell MT"/>
                <a:cs typeface="Bell MT"/>
              </a:rPr>
              <a:t>Cheap </a:t>
            </a:r>
          </a:p>
          <a:p>
            <a:pPr marL="171450" indent="-171450">
              <a:buFont typeface="Wingdings" charset="2"/>
              <a:buChar char="ü"/>
            </a:pPr>
            <a:r>
              <a:rPr lang="en-GB" sz="1000" dirty="0" smtClean="0">
                <a:latin typeface="Bell MT"/>
                <a:cs typeface="Bell MT"/>
              </a:rPr>
              <a:t>Efficient </a:t>
            </a:r>
            <a:endParaRPr lang="en-GB" sz="1000" dirty="0">
              <a:latin typeface="Bell MT"/>
              <a:cs typeface="Bell MT"/>
            </a:endParaRPr>
          </a:p>
        </p:txBody>
      </p:sp>
      <p:sp>
        <p:nvSpPr>
          <p:cNvPr id="34" name="Rounded Rectangle 33"/>
          <p:cNvSpPr/>
          <p:nvPr/>
        </p:nvSpPr>
        <p:spPr>
          <a:xfrm>
            <a:off x="8059209" y="2749036"/>
            <a:ext cx="1026583" cy="868344"/>
          </a:xfrm>
          <a:prstGeom prst="roundRect">
            <a:avLst/>
          </a:prstGeom>
          <a:solidFill>
            <a:srgbClr val="B9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Wingdings" charset="2"/>
              <a:buChar char="ü"/>
            </a:pPr>
            <a:r>
              <a:rPr lang="en-GB" sz="1000" dirty="0" smtClean="0">
                <a:latin typeface="Bell MT"/>
                <a:cs typeface="Bell MT"/>
              </a:rPr>
              <a:t>Cages rust</a:t>
            </a:r>
          </a:p>
          <a:p>
            <a:pPr marL="171450" indent="-171450">
              <a:buFont typeface="Wingdings" charset="2"/>
              <a:buChar char="ü"/>
            </a:pPr>
            <a:r>
              <a:rPr lang="en-GB" sz="1000" dirty="0" smtClean="0">
                <a:latin typeface="Bell MT"/>
                <a:cs typeface="Bell MT"/>
              </a:rPr>
              <a:t>Short lifespan</a:t>
            </a:r>
            <a:endParaRPr lang="en-GB" sz="1000" dirty="0">
              <a:latin typeface="Bell MT"/>
              <a:cs typeface="Bell MT"/>
            </a:endParaRPr>
          </a:p>
        </p:txBody>
      </p:sp>
      <p:sp>
        <p:nvSpPr>
          <p:cNvPr id="35" name="Rounded Rectangle 34"/>
          <p:cNvSpPr/>
          <p:nvPr/>
        </p:nvSpPr>
        <p:spPr>
          <a:xfrm>
            <a:off x="7757583" y="5069417"/>
            <a:ext cx="1328209" cy="1147744"/>
          </a:xfrm>
          <a:prstGeom prst="roundRect">
            <a:avLst/>
          </a:prstGeom>
          <a:solidFill>
            <a:srgbClr val="B9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Wingdings" charset="2"/>
              <a:buChar char="ü"/>
            </a:pPr>
            <a:r>
              <a:rPr lang="en-GB" sz="1000" dirty="0" smtClean="0">
                <a:latin typeface="Bell MT"/>
                <a:cs typeface="Bell MT"/>
              </a:rPr>
              <a:t>Expensive Creates a strong backwash which erodes under the barrier.</a:t>
            </a:r>
            <a:endParaRPr lang="en-GB" sz="1000" dirty="0">
              <a:latin typeface="Bell MT"/>
              <a:cs typeface="Bell MT"/>
            </a:endParaRPr>
          </a:p>
        </p:txBody>
      </p:sp>
      <p:sp>
        <p:nvSpPr>
          <p:cNvPr id="36" name="Rounded Rectangle 35"/>
          <p:cNvSpPr/>
          <p:nvPr/>
        </p:nvSpPr>
        <p:spPr>
          <a:xfrm>
            <a:off x="5640916" y="5348817"/>
            <a:ext cx="1026583" cy="868344"/>
          </a:xfrm>
          <a:prstGeom prst="roundRect">
            <a:avLst/>
          </a:prstGeom>
          <a:solidFill>
            <a:srgbClr val="008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Wingdings" charset="2"/>
              <a:buChar char="ü"/>
            </a:pPr>
            <a:r>
              <a:rPr lang="en-GB" sz="1000" dirty="0" smtClean="0">
                <a:latin typeface="Bell MT"/>
                <a:cs typeface="Bell MT"/>
              </a:rPr>
              <a:t>They absorb the wave energy</a:t>
            </a:r>
            <a:endParaRPr lang="en-GB" sz="1000" dirty="0">
              <a:latin typeface="Bell MT"/>
              <a:cs typeface="Bell MT"/>
            </a:endParaRPr>
          </a:p>
        </p:txBody>
      </p:sp>
    </p:spTree>
    <p:extLst>
      <p:ext uri="{BB962C8B-B14F-4D97-AF65-F5344CB8AC3E}">
        <p14:creationId xmlns:p14="http://schemas.microsoft.com/office/powerpoint/2010/main" val="3654833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661" y="105979"/>
            <a:ext cx="3790421" cy="584776"/>
          </a:xfrm>
          <a:prstGeom prst="rect">
            <a:avLst/>
          </a:prstGeom>
          <a:noFill/>
        </p:spPr>
        <p:txBody>
          <a:bodyPr wrap="none" lIns="91440" tIns="45720" rIns="91440" bIns="45720">
            <a:spAutoFit/>
          </a:bodyPr>
          <a:lstStyle/>
          <a:p>
            <a:pPr algn="ctr"/>
            <a:r>
              <a:rPr lang="en-GB" sz="3200" b="1" cap="none" spc="0" dirty="0" smtClean="0">
                <a:ln w="12700">
                  <a:solidFill>
                    <a:srgbClr val="000000"/>
                  </a:solidFill>
                  <a:prstDash val="solid"/>
                </a:ln>
                <a:solidFill>
                  <a:srgbClr val="3366FF"/>
                </a:solidFill>
                <a:effectLst>
                  <a:outerShdw blurRad="41275" dist="20320" dir="1800000" algn="tl" rotWithShape="0">
                    <a:srgbClr val="000000">
                      <a:alpha val="40000"/>
                    </a:srgbClr>
                  </a:outerShdw>
                </a:effectLst>
              </a:rPr>
              <a:t>Coastal management</a:t>
            </a:r>
            <a:endParaRPr lang="en-GB" sz="3200" b="1" cap="none" spc="0" dirty="0">
              <a:ln w="12700">
                <a:solidFill>
                  <a:srgbClr val="000000"/>
                </a:solidFill>
                <a:prstDash val="solid"/>
              </a:ln>
              <a:solidFill>
                <a:srgbClr val="3366FF"/>
              </a:solidFill>
              <a:effectLst>
                <a:outerShdw blurRad="41275" dist="20320" dir="1800000" algn="tl" rotWithShape="0">
                  <a:srgbClr val="000000">
                    <a:alpha val="40000"/>
                  </a:srgbClr>
                </a:outerShdw>
              </a:effectLst>
            </a:endParaRPr>
          </a:p>
        </p:txBody>
      </p:sp>
      <p:sp>
        <p:nvSpPr>
          <p:cNvPr id="6" name="Rectangle 5"/>
          <p:cNvSpPr/>
          <p:nvPr/>
        </p:nvSpPr>
        <p:spPr>
          <a:xfrm>
            <a:off x="340246" y="1262634"/>
            <a:ext cx="1925427" cy="400110"/>
          </a:xfrm>
          <a:prstGeom prst="rect">
            <a:avLst/>
          </a:prstGeom>
          <a:noFill/>
        </p:spPr>
        <p:txBody>
          <a:bodyPr wrap="none" lIns="91440" tIns="45720" rIns="91440" bIns="45720">
            <a:spAutoFit/>
          </a:bodyPr>
          <a:lstStyle/>
          <a:p>
            <a:pPr algn="ctr"/>
            <a:r>
              <a:rPr lang="en-GB" sz="2000" b="1" dirty="0" smtClean="0">
                <a:ln w="12700">
                  <a:solidFill>
                    <a:srgbClr val="000000"/>
                  </a:solidFill>
                  <a:prstDash val="solid"/>
                </a:ln>
                <a:solidFill>
                  <a:srgbClr val="3366FF"/>
                </a:solidFill>
                <a:effectLst>
                  <a:outerShdw blurRad="41275" dist="20320" dir="1800000" algn="tl" rotWithShape="0">
                    <a:srgbClr val="000000">
                      <a:alpha val="40000"/>
                    </a:srgbClr>
                  </a:outerShdw>
                </a:effectLst>
              </a:rPr>
              <a:t>Soft engineering</a:t>
            </a:r>
            <a:endParaRPr lang="en-GB" sz="2000" b="1" cap="none" spc="0" dirty="0">
              <a:ln w="12700">
                <a:solidFill>
                  <a:srgbClr val="000000"/>
                </a:solidFill>
                <a:prstDash val="solid"/>
              </a:ln>
              <a:solidFill>
                <a:srgbClr val="3366FF"/>
              </a:solidFill>
              <a:effectLst>
                <a:outerShdw blurRad="41275" dist="20320" dir="1800000" algn="tl" rotWithShape="0">
                  <a:srgbClr val="000000">
                    <a:alpha val="40000"/>
                  </a:srgbClr>
                </a:outerShdw>
              </a:effectLst>
            </a:endParaRPr>
          </a:p>
        </p:txBody>
      </p:sp>
      <p:pic>
        <p:nvPicPr>
          <p:cNvPr id="2" name="Picture 1"/>
          <p:cNvPicPr>
            <a:picLocks noChangeAspect="1"/>
          </p:cNvPicPr>
          <p:nvPr/>
        </p:nvPicPr>
        <p:blipFill>
          <a:blip r:embed="rId2"/>
          <a:stretch>
            <a:fillRect/>
          </a:stretch>
        </p:blipFill>
        <p:spPr>
          <a:xfrm>
            <a:off x="683683" y="2089060"/>
            <a:ext cx="3464984" cy="1727289"/>
          </a:xfrm>
          <a:prstGeom prst="rect">
            <a:avLst/>
          </a:prstGeom>
        </p:spPr>
      </p:pic>
      <p:sp>
        <p:nvSpPr>
          <p:cNvPr id="7" name="Rounded Rectangle 6"/>
          <p:cNvSpPr/>
          <p:nvPr/>
        </p:nvSpPr>
        <p:spPr>
          <a:xfrm>
            <a:off x="1153583" y="1872101"/>
            <a:ext cx="2508250" cy="4339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latin typeface="Bell MT"/>
                <a:cs typeface="Bell MT"/>
              </a:rPr>
              <a:t>Beach replenishment</a:t>
            </a:r>
            <a:endParaRPr lang="en-GB" dirty="0">
              <a:latin typeface="Bell MT"/>
              <a:cs typeface="Bell MT"/>
            </a:endParaRPr>
          </a:p>
        </p:txBody>
      </p:sp>
      <p:sp>
        <p:nvSpPr>
          <p:cNvPr id="8" name="Rounded Rectangle 7"/>
          <p:cNvSpPr/>
          <p:nvPr/>
        </p:nvSpPr>
        <p:spPr>
          <a:xfrm>
            <a:off x="90661" y="2416829"/>
            <a:ext cx="1242839" cy="1086254"/>
          </a:xfrm>
          <a:prstGeom prst="roundRect">
            <a:avLst/>
          </a:prstGeom>
          <a:solidFill>
            <a:srgbClr val="008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Wingdings" charset="2"/>
              <a:buChar char="ü"/>
            </a:pPr>
            <a:r>
              <a:rPr lang="en-GB" sz="1000" dirty="0" smtClean="0">
                <a:latin typeface="Bell MT"/>
                <a:cs typeface="Bell MT"/>
              </a:rPr>
              <a:t>Creates wider beaches.</a:t>
            </a:r>
          </a:p>
          <a:p>
            <a:pPr marL="171450" indent="-171450">
              <a:buFont typeface="Wingdings" charset="2"/>
              <a:buChar char="ü"/>
            </a:pPr>
            <a:r>
              <a:rPr lang="en-GB" sz="1000" dirty="0" smtClean="0">
                <a:latin typeface="Bell MT"/>
                <a:cs typeface="Bell MT"/>
              </a:rPr>
              <a:t>Protects from erosion and flooding</a:t>
            </a:r>
          </a:p>
          <a:p>
            <a:pPr marL="171450" indent="-171450">
              <a:buFont typeface="Wingdings" charset="2"/>
              <a:buChar char="ü"/>
            </a:pPr>
            <a:r>
              <a:rPr lang="en-GB" sz="1000" dirty="0" smtClean="0">
                <a:latin typeface="Bell MT"/>
                <a:cs typeface="Bell MT"/>
              </a:rPr>
              <a:t>Looks natural</a:t>
            </a:r>
            <a:endParaRPr lang="en-GB" sz="1000" dirty="0">
              <a:latin typeface="Bell MT"/>
              <a:cs typeface="Bell MT"/>
            </a:endParaRPr>
          </a:p>
        </p:txBody>
      </p:sp>
      <p:sp>
        <p:nvSpPr>
          <p:cNvPr id="9" name="Rounded Rectangle 8"/>
          <p:cNvSpPr/>
          <p:nvPr/>
        </p:nvSpPr>
        <p:spPr>
          <a:xfrm>
            <a:off x="3410122" y="2486827"/>
            <a:ext cx="1547111" cy="1196173"/>
          </a:xfrm>
          <a:prstGeom prst="roundRect">
            <a:avLst/>
          </a:prstGeom>
          <a:solidFill>
            <a:srgbClr val="B9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Wingdings" charset="2"/>
              <a:buChar char="ü"/>
            </a:pPr>
            <a:r>
              <a:rPr lang="en-GB" sz="1000" dirty="0" smtClean="0">
                <a:latin typeface="Bell MT"/>
                <a:cs typeface="Bell MT"/>
              </a:rPr>
              <a:t>Taking material can kill organisms </a:t>
            </a:r>
          </a:p>
          <a:p>
            <a:pPr marL="171450" indent="-171450">
              <a:buFont typeface="Wingdings" charset="2"/>
              <a:buChar char="ü"/>
            </a:pPr>
            <a:r>
              <a:rPr lang="en-GB" sz="1000" dirty="0" smtClean="0">
                <a:latin typeface="Bell MT"/>
                <a:cs typeface="Bell MT"/>
              </a:rPr>
              <a:t>It is very expensive</a:t>
            </a:r>
          </a:p>
          <a:p>
            <a:pPr marL="171450" indent="-171450">
              <a:buFont typeface="Wingdings" charset="2"/>
              <a:buChar char="ü"/>
            </a:pPr>
            <a:r>
              <a:rPr lang="en-GB" sz="1000" dirty="0" smtClean="0">
                <a:latin typeface="Bell MT"/>
                <a:cs typeface="Bell MT"/>
              </a:rPr>
              <a:t>It has to be repeated</a:t>
            </a:r>
          </a:p>
          <a:p>
            <a:pPr marL="171450" indent="-171450">
              <a:buFont typeface="Wingdings" charset="2"/>
              <a:buChar char="ü"/>
            </a:pPr>
            <a:r>
              <a:rPr lang="en-GB" sz="1000" dirty="0" smtClean="0">
                <a:latin typeface="Bell MT"/>
                <a:cs typeface="Bell MT"/>
              </a:rPr>
              <a:t>Could affect tourism</a:t>
            </a:r>
            <a:endParaRPr lang="en-GB" sz="1000" dirty="0">
              <a:latin typeface="Bell MT"/>
              <a:cs typeface="Bell MT"/>
            </a:endParaRPr>
          </a:p>
        </p:txBody>
      </p:sp>
      <p:pic>
        <p:nvPicPr>
          <p:cNvPr id="3" name="Picture 2"/>
          <p:cNvPicPr>
            <a:picLocks noChangeAspect="1"/>
          </p:cNvPicPr>
          <p:nvPr/>
        </p:nvPicPr>
        <p:blipFill>
          <a:blip r:embed="rId3"/>
          <a:stretch>
            <a:fillRect/>
          </a:stretch>
        </p:blipFill>
        <p:spPr>
          <a:xfrm>
            <a:off x="4957233" y="4379293"/>
            <a:ext cx="3323166" cy="1911220"/>
          </a:xfrm>
          <a:prstGeom prst="rect">
            <a:avLst/>
          </a:prstGeom>
        </p:spPr>
      </p:pic>
      <p:sp>
        <p:nvSpPr>
          <p:cNvPr id="10" name="Rounded Rectangle 9"/>
          <p:cNvSpPr/>
          <p:nvPr/>
        </p:nvSpPr>
        <p:spPr>
          <a:xfrm>
            <a:off x="5475816" y="4082959"/>
            <a:ext cx="2508250" cy="4339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latin typeface="Bell MT"/>
                <a:cs typeface="Bell MT"/>
              </a:rPr>
              <a:t>Managed retreat</a:t>
            </a:r>
            <a:endParaRPr lang="en-GB" dirty="0">
              <a:latin typeface="Bell MT"/>
              <a:cs typeface="Bell MT"/>
            </a:endParaRPr>
          </a:p>
        </p:txBody>
      </p:sp>
      <p:sp>
        <p:nvSpPr>
          <p:cNvPr id="11" name="Rounded Rectangle 10"/>
          <p:cNvSpPr/>
          <p:nvPr/>
        </p:nvSpPr>
        <p:spPr>
          <a:xfrm>
            <a:off x="3881082" y="4749395"/>
            <a:ext cx="1582208" cy="868344"/>
          </a:xfrm>
          <a:prstGeom prst="roundRect">
            <a:avLst/>
          </a:prstGeom>
          <a:solidFill>
            <a:srgbClr val="008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Wingdings" charset="2"/>
              <a:buChar char="ü"/>
            </a:pPr>
            <a:r>
              <a:rPr lang="en-GB" sz="1000" dirty="0" smtClean="0">
                <a:latin typeface="Bell MT"/>
                <a:cs typeface="Bell MT"/>
              </a:rPr>
              <a:t>Creates new marshland habitats</a:t>
            </a:r>
          </a:p>
          <a:p>
            <a:pPr marL="171450" indent="-171450">
              <a:buFont typeface="Wingdings" charset="2"/>
              <a:buChar char="ü"/>
            </a:pPr>
            <a:r>
              <a:rPr lang="en-GB" sz="1000" dirty="0" smtClean="0">
                <a:latin typeface="Bell MT"/>
                <a:cs typeface="Bell MT"/>
              </a:rPr>
              <a:t>Fairly cheap</a:t>
            </a:r>
          </a:p>
          <a:p>
            <a:pPr marL="171450" indent="-171450">
              <a:buFont typeface="Wingdings" charset="2"/>
              <a:buChar char="ü"/>
            </a:pPr>
            <a:r>
              <a:rPr lang="en-GB" sz="1000" dirty="0" smtClean="0">
                <a:latin typeface="Bell MT"/>
                <a:cs typeface="Bell MT"/>
              </a:rPr>
              <a:t>Flooding is reduced</a:t>
            </a:r>
            <a:endParaRPr lang="en-GB" sz="1000" dirty="0">
              <a:latin typeface="Bell MT"/>
              <a:cs typeface="Bell MT"/>
            </a:endParaRPr>
          </a:p>
        </p:txBody>
      </p:sp>
      <p:sp>
        <p:nvSpPr>
          <p:cNvPr id="12" name="Rounded Rectangle 11"/>
          <p:cNvSpPr/>
          <p:nvPr/>
        </p:nvSpPr>
        <p:spPr>
          <a:xfrm>
            <a:off x="7461251" y="4925228"/>
            <a:ext cx="1332440" cy="868344"/>
          </a:xfrm>
          <a:prstGeom prst="roundRect">
            <a:avLst/>
          </a:prstGeom>
          <a:solidFill>
            <a:srgbClr val="B9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Wingdings" charset="2"/>
              <a:buChar char="ü"/>
            </a:pPr>
            <a:r>
              <a:rPr lang="en-GB" sz="1000" dirty="0" smtClean="0">
                <a:latin typeface="Bell MT"/>
                <a:cs typeface="Bell MT"/>
              </a:rPr>
              <a:t>May cause conflict due to lost land. </a:t>
            </a:r>
          </a:p>
          <a:p>
            <a:pPr marL="171450" indent="-171450">
              <a:buFont typeface="Wingdings" charset="2"/>
              <a:buChar char="ü"/>
            </a:pPr>
            <a:r>
              <a:rPr lang="en-GB" sz="1000" dirty="0" smtClean="0">
                <a:latin typeface="Bell MT"/>
                <a:cs typeface="Bell MT"/>
              </a:rPr>
              <a:t>Could affect peoples lives.</a:t>
            </a:r>
            <a:endParaRPr lang="en-GB" sz="1000" dirty="0">
              <a:latin typeface="Bell MT"/>
              <a:cs typeface="Bell MT"/>
            </a:endParaRPr>
          </a:p>
        </p:txBody>
      </p:sp>
      <p:sp>
        <p:nvSpPr>
          <p:cNvPr id="5" name="Rounded Rectangle 4"/>
          <p:cNvSpPr/>
          <p:nvPr/>
        </p:nvSpPr>
        <p:spPr>
          <a:xfrm>
            <a:off x="4762500" y="395950"/>
            <a:ext cx="3735917" cy="88785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rgbClr val="000000"/>
                </a:solidFill>
                <a:latin typeface="Bell MT"/>
                <a:cs typeface="Bell MT"/>
              </a:rPr>
              <a:t>The purpose of soft engineering is to work with the </a:t>
            </a:r>
            <a:r>
              <a:rPr lang="en-GB" b="1" u="sng" dirty="0" smtClean="0">
                <a:solidFill>
                  <a:srgbClr val="000000"/>
                </a:solidFill>
                <a:latin typeface="Bell MT"/>
                <a:cs typeface="Bell MT"/>
              </a:rPr>
              <a:t>natural processes </a:t>
            </a:r>
            <a:r>
              <a:rPr lang="en-GB" dirty="0" smtClean="0">
                <a:solidFill>
                  <a:srgbClr val="000000"/>
                </a:solidFill>
                <a:latin typeface="Bell MT"/>
                <a:cs typeface="Bell MT"/>
              </a:rPr>
              <a:t>of the coast.</a:t>
            </a:r>
            <a:endParaRPr lang="en-GB" dirty="0">
              <a:solidFill>
                <a:srgbClr val="000000"/>
              </a:solidFill>
              <a:latin typeface="Bell MT"/>
              <a:cs typeface="Bell MT"/>
            </a:endParaRPr>
          </a:p>
        </p:txBody>
      </p:sp>
      <p:sp>
        <p:nvSpPr>
          <p:cNvPr id="13" name="Rounded Rectangle 12"/>
          <p:cNvSpPr/>
          <p:nvPr/>
        </p:nvSpPr>
        <p:spPr>
          <a:xfrm>
            <a:off x="5057774" y="2293451"/>
            <a:ext cx="3735917" cy="88785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u="sng" dirty="0" smtClean="0">
                <a:solidFill>
                  <a:srgbClr val="000000"/>
                </a:solidFill>
                <a:latin typeface="Bell MT"/>
                <a:cs typeface="Bell MT"/>
              </a:rPr>
              <a:t>Beach replenishment</a:t>
            </a:r>
          </a:p>
          <a:p>
            <a:pPr algn="just"/>
            <a:r>
              <a:rPr lang="en-GB" dirty="0" smtClean="0">
                <a:solidFill>
                  <a:srgbClr val="000000"/>
                </a:solidFill>
                <a:latin typeface="Bell MT"/>
                <a:cs typeface="Bell MT"/>
              </a:rPr>
              <a:t>Adding sand and sediment to the beach from the sea floor.</a:t>
            </a:r>
            <a:endParaRPr lang="en-GB" dirty="0">
              <a:solidFill>
                <a:srgbClr val="000000"/>
              </a:solidFill>
              <a:latin typeface="Bell MT"/>
              <a:cs typeface="Bell MT"/>
            </a:endParaRPr>
          </a:p>
        </p:txBody>
      </p:sp>
      <p:sp>
        <p:nvSpPr>
          <p:cNvPr id="14" name="Rounded Rectangle 13"/>
          <p:cNvSpPr/>
          <p:nvPr/>
        </p:nvSpPr>
        <p:spPr>
          <a:xfrm>
            <a:off x="90661" y="4749395"/>
            <a:ext cx="3735917" cy="138893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u="sng" dirty="0" smtClean="0">
                <a:solidFill>
                  <a:srgbClr val="000000"/>
                </a:solidFill>
                <a:latin typeface="Bell MT"/>
                <a:cs typeface="Bell MT"/>
              </a:rPr>
              <a:t>Managed retreat</a:t>
            </a:r>
          </a:p>
          <a:p>
            <a:pPr algn="just"/>
            <a:r>
              <a:rPr lang="en-GB" dirty="0" smtClean="0">
                <a:solidFill>
                  <a:srgbClr val="000000"/>
                </a:solidFill>
                <a:latin typeface="Bell MT"/>
                <a:cs typeface="Bell MT"/>
              </a:rPr>
              <a:t>Allowing a section of land to flood in order for plants to grow and therefore become a natural wave and flood barrier.</a:t>
            </a:r>
            <a:endParaRPr lang="en-GB" dirty="0">
              <a:solidFill>
                <a:srgbClr val="000000"/>
              </a:solidFill>
              <a:latin typeface="Bell MT"/>
              <a:cs typeface="Bell MT"/>
            </a:endParaRPr>
          </a:p>
        </p:txBody>
      </p:sp>
    </p:spTree>
    <p:extLst>
      <p:ext uri="{BB962C8B-B14F-4D97-AF65-F5344CB8AC3E}">
        <p14:creationId xmlns:p14="http://schemas.microsoft.com/office/powerpoint/2010/main" val="2973564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3"/>
          <p:cNvSpPr>
            <a:spLocks noChangeArrowheads="1" noChangeShapeType="1" noTextEdit="1"/>
          </p:cNvSpPr>
          <p:nvPr/>
        </p:nvSpPr>
        <p:spPr bwMode="auto">
          <a:xfrm>
            <a:off x="696036" y="10919"/>
            <a:ext cx="6701180" cy="745510"/>
          </a:xfrm>
          <a:prstGeom prst="rect">
            <a:avLst/>
          </a:prstGeom>
        </p:spPr>
        <p:txBody>
          <a:bodyPr wrap="none" fromWordArt="1">
            <a:prstTxWarp prst="textPlain">
              <a:avLst>
                <a:gd name="adj" fmla="val 50000"/>
              </a:avLst>
            </a:prstTxWarp>
          </a:bodyPr>
          <a:lstStyle/>
          <a:p>
            <a:pPr algn="ctr"/>
            <a:r>
              <a:rPr lang="en-GB" sz="2000" kern="10" dirty="0" smtClean="0">
                <a:ln w="9525">
                  <a:solidFill>
                    <a:srgbClr val="000000"/>
                  </a:solidFill>
                  <a:round/>
                  <a:headEnd/>
                  <a:tailEnd/>
                </a:ln>
                <a:solidFill>
                  <a:srgbClr val="008000"/>
                </a:solidFill>
                <a:latin typeface="Arial Black"/>
                <a:ea typeface="Arial Black"/>
                <a:cs typeface="Arial Black"/>
              </a:rPr>
              <a:t>Case study: Coastal habitats Studland Bay Nature Reserve</a:t>
            </a:r>
            <a:endParaRPr lang="en-GB" sz="2000" kern="10" dirty="0">
              <a:ln w="9525">
                <a:solidFill>
                  <a:srgbClr val="000000"/>
                </a:solidFill>
                <a:round/>
                <a:headEnd/>
                <a:tailEnd/>
              </a:ln>
              <a:solidFill>
                <a:srgbClr val="008000"/>
              </a:solidFill>
              <a:latin typeface="Arial Black"/>
              <a:ea typeface="Arial Black"/>
              <a:cs typeface="Arial Black"/>
            </a:endParaRPr>
          </a:p>
        </p:txBody>
      </p:sp>
      <p:pic>
        <p:nvPicPr>
          <p:cNvPr id="2" name="Picture 1"/>
          <p:cNvPicPr>
            <a:picLocks noChangeAspect="1"/>
          </p:cNvPicPr>
          <p:nvPr/>
        </p:nvPicPr>
        <p:blipFill>
          <a:blip r:embed="rId2"/>
          <a:stretch>
            <a:fillRect/>
          </a:stretch>
        </p:blipFill>
        <p:spPr>
          <a:xfrm>
            <a:off x="4784265" y="623515"/>
            <a:ext cx="4164082" cy="2248997"/>
          </a:xfrm>
          <a:prstGeom prst="rect">
            <a:avLst/>
          </a:prstGeom>
        </p:spPr>
      </p:pic>
      <p:sp>
        <p:nvSpPr>
          <p:cNvPr id="3" name="Rounded Rectangle 2"/>
          <p:cNvSpPr/>
          <p:nvPr/>
        </p:nvSpPr>
        <p:spPr>
          <a:xfrm>
            <a:off x="5059676" y="2742584"/>
            <a:ext cx="3615744" cy="913997"/>
          </a:xfrm>
          <a:prstGeom prst="roundRect">
            <a:avLst/>
          </a:prstGeom>
          <a:solidFill>
            <a:schemeClr val="accent5">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1000" b="1" dirty="0" smtClean="0">
                <a:solidFill>
                  <a:schemeClr val="tx1"/>
                </a:solidFill>
              </a:rPr>
              <a:t>Where?</a:t>
            </a:r>
          </a:p>
          <a:p>
            <a:pPr algn="just"/>
            <a:endParaRPr lang="en-US" sz="1000" dirty="0">
              <a:solidFill>
                <a:schemeClr val="tx1"/>
              </a:solidFill>
            </a:endParaRPr>
          </a:p>
          <a:p>
            <a:pPr marL="285750" indent="-285750" algn="just">
              <a:buFont typeface="Wingdings" charset="2"/>
              <a:buChar char="ü"/>
            </a:pPr>
            <a:r>
              <a:rPr lang="en-US" sz="1000" dirty="0" smtClean="0">
                <a:solidFill>
                  <a:schemeClr val="tx1"/>
                </a:solidFill>
              </a:rPr>
              <a:t>Studland Bay is located in Dorset and is very popular with tourists. </a:t>
            </a:r>
          </a:p>
          <a:p>
            <a:pPr marL="285750" indent="-285750" algn="just">
              <a:buFont typeface="Wingdings" charset="2"/>
              <a:buChar char="ü"/>
            </a:pPr>
            <a:r>
              <a:rPr lang="en-US" sz="1000" dirty="0" smtClean="0">
                <a:solidFill>
                  <a:schemeClr val="tx1"/>
                </a:solidFill>
              </a:rPr>
              <a:t>Up to 1.5 million people visit every year. </a:t>
            </a:r>
          </a:p>
          <a:p>
            <a:pPr marL="285750" indent="-285750" algn="just">
              <a:buFont typeface="Wingdings" charset="2"/>
              <a:buChar char="ü"/>
            </a:pPr>
            <a:r>
              <a:rPr lang="en-US" sz="1000" dirty="0" smtClean="0">
                <a:solidFill>
                  <a:schemeClr val="tx1"/>
                </a:solidFill>
              </a:rPr>
              <a:t>Most tourists arrive by car.</a:t>
            </a:r>
            <a:endParaRPr lang="en-US" sz="1000" dirty="0">
              <a:solidFill>
                <a:schemeClr val="tx1"/>
              </a:solidFill>
            </a:endParaRPr>
          </a:p>
        </p:txBody>
      </p:sp>
      <p:sp>
        <p:nvSpPr>
          <p:cNvPr id="5" name="Rounded Rectangle 4"/>
          <p:cNvSpPr/>
          <p:nvPr/>
        </p:nvSpPr>
        <p:spPr>
          <a:xfrm>
            <a:off x="69993" y="756429"/>
            <a:ext cx="4429876" cy="1240532"/>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1200" b="1" dirty="0" smtClean="0">
                <a:solidFill>
                  <a:srgbClr val="000000"/>
                </a:solidFill>
              </a:rPr>
              <a:t>Environmental characteristics</a:t>
            </a:r>
          </a:p>
          <a:p>
            <a:pPr algn="just"/>
            <a:endParaRPr lang="en-US" sz="1200" dirty="0">
              <a:solidFill>
                <a:srgbClr val="000000"/>
              </a:solidFill>
            </a:endParaRPr>
          </a:p>
          <a:p>
            <a:pPr marL="171450" indent="-171450" algn="just">
              <a:buFont typeface="Courier New"/>
              <a:buChar char="o"/>
            </a:pPr>
            <a:r>
              <a:rPr lang="en-US" sz="1200" dirty="0" smtClean="0">
                <a:solidFill>
                  <a:srgbClr val="000000"/>
                </a:solidFill>
              </a:rPr>
              <a:t>The nature reserve includes sand dunes and heath.</a:t>
            </a:r>
          </a:p>
          <a:p>
            <a:pPr marL="171450" indent="-171450" algn="just">
              <a:buFont typeface="Courier New"/>
              <a:buChar char="o"/>
            </a:pPr>
            <a:r>
              <a:rPr lang="en-US" sz="1200" dirty="0" smtClean="0">
                <a:solidFill>
                  <a:srgbClr val="000000"/>
                </a:solidFill>
              </a:rPr>
              <a:t>In this type of environment there is a unique ecosystem.</a:t>
            </a:r>
          </a:p>
          <a:p>
            <a:pPr marL="171450" indent="-171450" algn="just">
              <a:buFont typeface="Courier New"/>
              <a:buChar char="o"/>
            </a:pPr>
            <a:r>
              <a:rPr lang="en-US" sz="1200" dirty="0" smtClean="0">
                <a:solidFill>
                  <a:srgbClr val="000000"/>
                </a:solidFill>
              </a:rPr>
              <a:t>The area is internationally important and is a conservation area managed by the National Trust.</a:t>
            </a:r>
          </a:p>
        </p:txBody>
      </p:sp>
      <p:sp>
        <p:nvSpPr>
          <p:cNvPr id="7" name="Rounded Rectangle 6"/>
          <p:cNvSpPr/>
          <p:nvPr/>
        </p:nvSpPr>
        <p:spPr>
          <a:xfrm>
            <a:off x="69993" y="2152456"/>
            <a:ext cx="4410371" cy="2082322"/>
          </a:xfrm>
          <a:prstGeom prst="round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just"/>
            <a:endParaRPr lang="en-US" sz="1200" b="1" dirty="0" smtClean="0">
              <a:solidFill>
                <a:srgbClr val="000000"/>
              </a:solidFill>
            </a:endParaRPr>
          </a:p>
          <a:p>
            <a:pPr algn="just"/>
            <a:r>
              <a:rPr lang="en-US" sz="1200" b="1" dirty="0" smtClean="0">
                <a:solidFill>
                  <a:srgbClr val="000000"/>
                </a:solidFill>
              </a:rPr>
              <a:t>Species that inhabit the area</a:t>
            </a:r>
          </a:p>
          <a:p>
            <a:pPr algn="just"/>
            <a:endParaRPr lang="en-US" sz="1200" dirty="0">
              <a:solidFill>
                <a:srgbClr val="000000"/>
              </a:solidFill>
            </a:endParaRPr>
          </a:p>
          <a:p>
            <a:pPr marL="171450" indent="-171450" algn="just">
              <a:buFont typeface="Wingdings" charset="2"/>
              <a:buChar char="Ø"/>
            </a:pPr>
            <a:r>
              <a:rPr lang="en-US" sz="1200" dirty="0" smtClean="0">
                <a:solidFill>
                  <a:srgbClr val="000000"/>
                </a:solidFill>
              </a:rPr>
              <a:t> A special grass called marram grass grows on the sand and holds the dunes together. This allows more vegetation to develop creating a natural heath. </a:t>
            </a:r>
          </a:p>
          <a:p>
            <a:pPr marL="171450" indent="-171450" algn="just">
              <a:buFont typeface="Wingdings" charset="2"/>
              <a:buChar char="Ø"/>
            </a:pPr>
            <a:r>
              <a:rPr lang="en-US" sz="1200" dirty="0" smtClean="0">
                <a:solidFill>
                  <a:srgbClr val="000000"/>
                </a:solidFill>
              </a:rPr>
              <a:t>The low shrubs and small trees allow butterflies, insects, small animals and sea bird to survive. </a:t>
            </a:r>
          </a:p>
          <a:p>
            <a:pPr marL="171450" indent="-171450" algn="just">
              <a:buFont typeface="Wingdings" charset="2"/>
              <a:buChar char="Ø"/>
            </a:pPr>
            <a:r>
              <a:rPr lang="en-US" sz="1200" dirty="0" smtClean="0">
                <a:solidFill>
                  <a:srgbClr val="000000"/>
                </a:solidFill>
              </a:rPr>
              <a:t>It is the richest 1000 hectares for wildflowers in the country. </a:t>
            </a:r>
          </a:p>
          <a:p>
            <a:pPr marL="171450" indent="-171450" algn="just">
              <a:buFont typeface="Wingdings" charset="2"/>
              <a:buChar char="Ø"/>
            </a:pPr>
            <a:r>
              <a:rPr lang="en-US" sz="1200" dirty="0" smtClean="0">
                <a:solidFill>
                  <a:srgbClr val="000000"/>
                </a:solidFill>
              </a:rPr>
              <a:t>The area supports many rare bird such as the nightjar.</a:t>
            </a:r>
          </a:p>
          <a:p>
            <a:pPr marL="171450" indent="-171450" algn="just">
              <a:buFont typeface="Wingdings" charset="2"/>
              <a:buChar char="Ø"/>
            </a:pPr>
            <a:r>
              <a:rPr lang="en-US" sz="1200" dirty="0" smtClean="0">
                <a:solidFill>
                  <a:srgbClr val="000000"/>
                </a:solidFill>
              </a:rPr>
              <a:t>The sand lizard is one of the native species.</a:t>
            </a:r>
          </a:p>
          <a:p>
            <a:pPr marL="171450" indent="-171450" algn="just">
              <a:buFont typeface="Wingdings" charset="2"/>
              <a:buChar char="Ø"/>
            </a:pPr>
            <a:endParaRPr lang="en-US" sz="1200" dirty="0" smtClean="0">
              <a:solidFill>
                <a:srgbClr val="000000"/>
              </a:solidFill>
            </a:endParaRPr>
          </a:p>
        </p:txBody>
      </p:sp>
      <p:sp>
        <p:nvSpPr>
          <p:cNvPr id="9" name="Rounded Rectangle 8"/>
          <p:cNvSpPr/>
          <p:nvPr/>
        </p:nvSpPr>
        <p:spPr>
          <a:xfrm>
            <a:off x="69993" y="4424057"/>
            <a:ext cx="4618100" cy="2403344"/>
          </a:xfrm>
          <a:prstGeom prst="roundRect">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1200" b="1" dirty="0" smtClean="0">
                <a:solidFill>
                  <a:schemeClr val="tx1"/>
                </a:solidFill>
              </a:rPr>
              <a:t>Issues</a:t>
            </a:r>
          </a:p>
          <a:p>
            <a:pPr algn="just"/>
            <a:endParaRPr lang="en-US" sz="1200" dirty="0">
              <a:solidFill>
                <a:schemeClr val="tx1"/>
              </a:solidFill>
            </a:endParaRPr>
          </a:p>
          <a:p>
            <a:pPr marL="285750" indent="-285750" algn="just">
              <a:buFont typeface="Wingdings" charset="2"/>
              <a:buChar char="ü"/>
            </a:pPr>
            <a:r>
              <a:rPr lang="en-US" sz="1200" dirty="0" smtClean="0">
                <a:solidFill>
                  <a:schemeClr val="tx1"/>
                </a:solidFill>
              </a:rPr>
              <a:t>The nature reserve and sand dune are a vulnerable environment. The vegetation takes many years to establish.</a:t>
            </a:r>
          </a:p>
          <a:p>
            <a:pPr marL="285750" indent="-285750" algn="just">
              <a:buFont typeface="Wingdings" charset="2"/>
              <a:buChar char="ü"/>
            </a:pPr>
            <a:r>
              <a:rPr lang="en-US" sz="1200" dirty="0" smtClean="0">
                <a:solidFill>
                  <a:schemeClr val="tx1"/>
                </a:solidFill>
              </a:rPr>
              <a:t>If the habitat is destroyed the eco-system will break down.</a:t>
            </a:r>
          </a:p>
          <a:p>
            <a:pPr marL="285750" indent="-285750" algn="just">
              <a:buFont typeface="Wingdings" charset="2"/>
              <a:buChar char="ü"/>
            </a:pPr>
            <a:r>
              <a:rPr lang="en-US" sz="1200" dirty="0" smtClean="0">
                <a:solidFill>
                  <a:schemeClr val="tx1"/>
                </a:solidFill>
              </a:rPr>
              <a:t>It is home to rare species of plants and birds and all 6 British reptiles.</a:t>
            </a:r>
          </a:p>
          <a:p>
            <a:pPr marL="285750" indent="-285750" algn="just">
              <a:buFont typeface="Wingdings" charset="2"/>
              <a:buChar char="ü"/>
            </a:pPr>
            <a:r>
              <a:rPr lang="en-US" sz="1200" dirty="0" smtClean="0">
                <a:solidFill>
                  <a:schemeClr val="tx1"/>
                </a:solidFill>
              </a:rPr>
              <a:t>The area attracts many tourists and gets very busy in the summer. </a:t>
            </a:r>
          </a:p>
          <a:p>
            <a:pPr marL="285750" indent="-285750" algn="just">
              <a:buFont typeface="Wingdings" charset="2"/>
              <a:buChar char="ü"/>
            </a:pPr>
            <a:r>
              <a:rPr lang="en-US" sz="1200" dirty="0" smtClean="0">
                <a:solidFill>
                  <a:schemeClr val="tx1"/>
                </a:solidFill>
              </a:rPr>
              <a:t>Visitors need somewhere to park and other facilities such as paths and toilets</a:t>
            </a:r>
          </a:p>
          <a:p>
            <a:pPr marL="285750" indent="-285750" algn="just">
              <a:buFont typeface="Wingdings" charset="2"/>
              <a:buChar char="ü"/>
            </a:pPr>
            <a:r>
              <a:rPr lang="en-US" sz="1200" dirty="0" smtClean="0">
                <a:solidFill>
                  <a:schemeClr val="tx1"/>
                </a:solidFill>
              </a:rPr>
              <a:t>Visitors bring problems such as litter.</a:t>
            </a:r>
            <a:endParaRPr lang="en-US" sz="1200" dirty="0">
              <a:solidFill>
                <a:schemeClr val="tx1"/>
              </a:solidFill>
            </a:endParaRPr>
          </a:p>
        </p:txBody>
      </p:sp>
      <p:sp>
        <p:nvSpPr>
          <p:cNvPr id="10" name="Rounded Rectangle 9"/>
          <p:cNvSpPr/>
          <p:nvPr/>
        </p:nvSpPr>
        <p:spPr>
          <a:xfrm>
            <a:off x="4784266" y="3824874"/>
            <a:ext cx="4359734" cy="3002527"/>
          </a:xfrm>
          <a:prstGeom prst="round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000000"/>
                </a:solidFill>
              </a:rPr>
              <a:t>Strategies to ensure environmental conservation but sustainable use. </a:t>
            </a:r>
            <a:endParaRPr lang="en-US" sz="1200" dirty="0">
              <a:solidFill>
                <a:srgbClr val="000000"/>
              </a:solidFill>
            </a:endParaRPr>
          </a:p>
          <a:p>
            <a:pPr algn="ctr"/>
            <a:endParaRPr lang="en-US" sz="1200" dirty="0">
              <a:solidFill>
                <a:srgbClr val="000000"/>
              </a:solidFill>
            </a:endParaRPr>
          </a:p>
          <a:p>
            <a:pPr marL="171450" indent="-171450" algn="just">
              <a:buFont typeface="Courier New"/>
              <a:buChar char="o"/>
            </a:pPr>
            <a:r>
              <a:rPr lang="en-US" sz="1200" dirty="0" smtClean="0">
                <a:solidFill>
                  <a:srgbClr val="000000"/>
                </a:solidFill>
              </a:rPr>
              <a:t>Vulnerable areas have been fenced off to limit access and damage.</a:t>
            </a:r>
          </a:p>
          <a:p>
            <a:pPr marL="171450" indent="-171450" algn="just">
              <a:buFont typeface="Courier New"/>
              <a:buChar char="o"/>
            </a:pPr>
            <a:r>
              <a:rPr lang="en-US" sz="1200" dirty="0" smtClean="0">
                <a:solidFill>
                  <a:srgbClr val="000000"/>
                </a:solidFill>
              </a:rPr>
              <a:t>Bird-watching hides and guided walks help visitors to enjoy the wildlife properly.</a:t>
            </a:r>
          </a:p>
          <a:p>
            <a:pPr marL="171450" indent="-171450" algn="just">
              <a:buFont typeface="Courier New"/>
              <a:buChar char="o"/>
            </a:pPr>
            <a:r>
              <a:rPr lang="en-US" sz="1200" dirty="0" smtClean="0">
                <a:solidFill>
                  <a:srgbClr val="000000"/>
                </a:solidFill>
              </a:rPr>
              <a:t>No driving on the beach and limited car parking spaces. </a:t>
            </a:r>
          </a:p>
          <a:p>
            <a:pPr marL="171450" indent="-171450" algn="just">
              <a:buFont typeface="Courier New"/>
              <a:buChar char="o"/>
            </a:pPr>
            <a:r>
              <a:rPr lang="en-US" sz="1200" dirty="0" smtClean="0">
                <a:solidFill>
                  <a:srgbClr val="000000"/>
                </a:solidFill>
              </a:rPr>
              <a:t>Specific paths have been created to keep visitors off the dunes. </a:t>
            </a:r>
          </a:p>
          <a:p>
            <a:pPr marL="171450" indent="-171450" algn="just">
              <a:buFont typeface="Courier New"/>
              <a:buChar char="o"/>
            </a:pPr>
            <a:r>
              <a:rPr lang="en-US" sz="1200" dirty="0" smtClean="0">
                <a:solidFill>
                  <a:srgbClr val="000000"/>
                </a:solidFill>
              </a:rPr>
              <a:t>Jet ski’s are not allowed to be launched from the beach and a 5mph speed limit to reduce the noise.</a:t>
            </a:r>
          </a:p>
          <a:p>
            <a:pPr marL="171450" indent="-171450" algn="just">
              <a:buFont typeface="Courier New"/>
              <a:buChar char="o"/>
            </a:pPr>
            <a:r>
              <a:rPr lang="en-US" sz="1200" dirty="0" smtClean="0">
                <a:solidFill>
                  <a:srgbClr val="000000"/>
                </a:solidFill>
              </a:rPr>
              <a:t>Dogs are not allowed on the beach in the Summer.</a:t>
            </a:r>
          </a:p>
          <a:p>
            <a:pPr marL="171450" indent="-171450" algn="just">
              <a:buFont typeface="Courier New"/>
              <a:buChar char="o"/>
            </a:pPr>
            <a:r>
              <a:rPr lang="en-US" sz="1200" dirty="0" smtClean="0">
                <a:solidFill>
                  <a:srgbClr val="000000"/>
                </a:solidFill>
              </a:rPr>
              <a:t>Tourists are focused into one area with the facilities such as a shop and toilets.</a:t>
            </a:r>
          </a:p>
          <a:p>
            <a:pPr marL="171450" indent="-171450" algn="just">
              <a:buFont typeface="Courier New"/>
              <a:buChar char="o"/>
            </a:pPr>
            <a:r>
              <a:rPr lang="en-US" sz="1200" dirty="0" smtClean="0">
                <a:solidFill>
                  <a:srgbClr val="000000"/>
                </a:solidFill>
              </a:rPr>
              <a:t>Information boards to educate visitors about the wildlife </a:t>
            </a:r>
          </a:p>
        </p:txBody>
      </p:sp>
    </p:spTree>
    <p:extLst>
      <p:ext uri="{BB962C8B-B14F-4D97-AF65-F5344CB8AC3E}">
        <p14:creationId xmlns:p14="http://schemas.microsoft.com/office/powerpoint/2010/main" val="3244119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4703"/>
            <a:ext cx="2781531" cy="584776"/>
          </a:xfrm>
          <a:prstGeom prst="rect">
            <a:avLst/>
          </a:prstGeom>
          <a:noFill/>
        </p:spPr>
        <p:txBody>
          <a:bodyPr wrap="none" lIns="91440" tIns="45720" rIns="91440" bIns="45720">
            <a:spAutoFit/>
          </a:bodyPr>
          <a:lstStyle/>
          <a:p>
            <a:pPr algn="ctr"/>
            <a:r>
              <a:rPr lang="en-GB" sz="3200" b="1" dirty="0" smtClean="0">
                <a:ln w="12700">
                  <a:solidFill>
                    <a:srgbClr val="000000"/>
                  </a:solidFill>
                  <a:prstDash val="solid"/>
                </a:ln>
                <a:solidFill>
                  <a:srgbClr val="3366FF"/>
                </a:solidFill>
                <a:effectLst>
                  <a:outerShdw blurRad="41275" dist="20320" dir="1800000" algn="tl" rotWithShape="0">
                    <a:srgbClr val="000000">
                      <a:alpha val="40000"/>
                    </a:srgbClr>
                  </a:outerShdw>
                </a:effectLst>
              </a:rPr>
              <a:t>Types of waves</a:t>
            </a:r>
            <a:endParaRPr lang="en-GB" sz="3200" b="1" cap="none" spc="0" dirty="0">
              <a:ln w="12700">
                <a:solidFill>
                  <a:srgbClr val="000000"/>
                </a:solidFill>
                <a:prstDash val="solid"/>
              </a:ln>
              <a:solidFill>
                <a:srgbClr val="3366FF"/>
              </a:solidFill>
              <a:effectLst>
                <a:outerShdw blurRad="41275" dist="20320" dir="1800000" algn="tl" rotWithShape="0">
                  <a:srgbClr val="000000">
                    <a:alpha val="40000"/>
                  </a:srgbClr>
                </a:outerShdw>
              </a:effectLst>
            </a:endParaRPr>
          </a:p>
        </p:txBody>
      </p:sp>
      <p:pic>
        <p:nvPicPr>
          <p:cNvPr id="2" name="Picture 1"/>
          <p:cNvPicPr>
            <a:picLocks noChangeAspect="1"/>
          </p:cNvPicPr>
          <p:nvPr/>
        </p:nvPicPr>
        <p:blipFill>
          <a:blip r:embed="rId2"/>
          <a:stretch>
            <a:fillRect/>
          </a:stretch>
        </p:blipFill>
        <p:spPr>
          <a:xfrm>
            <a:off x="127231" y="1107807"/>
            <a:ext cx="5308600" cy="2615409"/>
          </a:xfrm>
          <a:prstGeom prst="rect">
            <a:avLst/>
          </a:prstGeom>
        </p:spPr>
      </p:pic>
      <p:pic>
        <p:nvPicPr>
          <p:cNvPr id="3" name="Picture 2"/>
          <p:cNvPicPr>
            <a:picLocks noChangeAspect="1"/>
          </p:cNvPicPr>
          <p:nvPr/>
        </p:nvPicPr>
        <p:blipFill>
          <a:blip r:embed="rId3"/>
          <a:stretch>
            <a:fillRect/>
          </a:stretch>
        </p:blipFill>
        <p:spPr>
          <a:xfrm>
            <a:off x="127232" y="3984356"/>
            <a:ext cx="5347558" cy="2615409"/>
          </a:xfrm>
          <a:prstGeom prst="rect">
            <a:avLst/>
          </a:prstGeom>
        </p:spPr>
      </p:pic>
      <p:sp>
        <p:nvSpPr>
          <p:cNvPr id="5" name="Rounded Rectangle 4"/>
          <p:cNvSpPr/>
          <p:nvPr/>
        </p:nvSpPr>
        <p:spPr>
          <a:xfrm>
            <a:off x="5757333" y="1322917"/>
            <a:ext cx="2952750" cy="225425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u="sng" dirty="0" smtClean="0">
                <a:solidFill>
                  <a:srgbClr val="000000"/>
                </a:solidFill>
                <a:latin typeface="Bell MT"/>
                <a:cs typeface="Bell MT"/>
              </a:rPr>
              <a:t>Destructive</a:t>
            </a:r>
          </a:p>
          <a:p>
            <a:pPr algn="ctr"/>
            <a:endParaRPr lang="en-GB" dirty="0">
              <a:solidFill>
                <a:srgbClr val="000000"/>
              </a:solidFill>
              <a:latin typeface="Bell MT"/>
              <a:cs typeface="Bell MT"/>
            </a:endParaRPr>
          </a:p>
          <a:p>
            <a:pPr marL="285750" indent="-285750" algn="just">
              <a:buFont typeface="Wingdings" charset="2"/>
              <a:buChar char="ü"/>
            </a:pPr>
            <a:r>
              <a:rPr lang="en-GB" dirty="0" smtClean="0">
                <a:solidFill>
                  <a:srgbClr val="000000"/>
                </a:solidFill>
                <a:latin typeface="Bell MT"/>
                <a:cs typeface="Bell MT"/>
              </a:rPr>
              <a:t>Destroys (takes beach away)</a:t>
            </a:r>
          </a:p>
          <a:p>
            <a:pPr marL="285750" indent="-285750" algn="just">
              <a:buFont typeface="Wingdings" charset="2"/>
              <a:buChar char="ü"/>
            </a:pPr>
            <a:r>
              <a:rPr lang="en-GB" dirty="0" smtClean="0">
                <a:solidFill>
                  <a:srgbClr val="000000"/>
                </a:solidFill>
                <a:latin typeface="Bell MT"/>
                <a:cs typeface="Bell MT"/>
              </a:rPr>
              <a:t>Strong backwash</a:t>
            </a:r>
          </a:p>
          <a:p>
            <a:pPr marL="285750" indent="-285750" algn="just">
              <a:buFont typeface="Wingdings" charset="2"/>
              <a:buChar char="ü"/>
            </a:pPr>
            <a:r>
              <a:rPr lang="en-GB" dirty="0" smtClean="0">
                <a:solidFill>
                  <a:srgbClr val="000000"/>
                </a:solidFill>
                <a:latin typeface="Bell MT"/>
                <a:cs typeface="Bell MT"/>
              </a:rPr>
              <a:t>Weak swash</a:t>
            </a:r>
            <a:endParaRPr lang="en-GB" dirty="0">
              <a:solidFill>
                <a:srgbClr val="000000"/>
              </a:solidFill>
              <a:latin typeface="Bell MT"/>
              <a:cs typeface="Bell MT"/>
            </a:endParaRPr>
          </a:p>
        </p:txBody>
      </p:sp>
      <p:sp>
        <p:nvSpPr>
          <p:cNvPr id="6" name="Rounded Rectangle 5"/>
          <p:cNvSpPr/>
          <p:nvPr/>
        </p:nvSpPr>
        <p:spPr>
          <a:xfrm>
            <a:off x="5909733" y="4142317"/>
            <a:ext cx="2952750" cy="225425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u="sng" dirty="0" smtClean="0">
                <a:solidFill>
                  <a:srgbClr val="000000"/>
                </a:solidFill>
                <a:latin typeface="Bell MT"/>
                <a:cs typeface="Bell MT"/>
              </a:rPr>
              <a:t>Constructive</a:t>
            </a:r>
          </a:p>
          <a:p>
            <a:pPr algn="ctr"/>
            <a:endParaRPr lang="en-GB" dirty="0">
              <a:solidFill>
                <a:srgbClr val="000000"/>
              </a:solidFill>
              <a:latin typeface="Bell MT"/>
              <a:cs typeface="Bell MT"/>
            </a:endParaRPr>
          </a:p>
          <a:p>
            <a:pPr marL="285750" indent="-285750" algn="just">
              <a:buFont typeface="Wingdings" charset="2"/>
              <a:buChar char="ü"/>
            </a:pPr>
            <a:r>
              <a:rPr lang="en-GB" dirty="0" smtClean="0">
                <a:solidFill>
                  <a:srgbClr val="000000"/>
                </a:solidFill>
                <a:latin typeface="Bell MT"/>
                <a:cs typeface="Bell MT"/>
              </a:rPr>
              <a:t>Creates (put sand on the beach)</a:t>
            </a:r>
          </a:p>
          <a:p>
            <a:pPr marL="285750" indent="-285750" algn="just">
              <a:buFont typeface="Wingdings" charset="2"/>
              <a:buChar char="ü"/>
            </a:pPr>
            <a:r>
              <a:rPr lang="en-GB" dirty="0" smtClean="0">
                <a:solidFill>
                  <a:srgbClr val="000000"/>
                </a:solidFill>
                <a:latin typeface="Bell MT"/>
                <a:cs typeface="Bell MT"/>
              </a:rPr>
              <a:t>Strong swash</a:t>
            </a:r>
          </a:p>
          <a:p>
            <a:pPr marL="285750" indent="-285750" algn="just">
              <a:buFont typeface="Wingdings" charset="2"/>
              <a:buChar char="ü"/>
            </a:pPr>
            <a:r>
              <a:rPr lang="en-GB" dirty="0" smtClean="0">
                <a:solidFill>
                  <a:srgbClr val="000000"/>
                </a:solidFill>
                <a:latin typeface="Bell MT"/>
                <a:cs typeface="Bell MT"/>
              </a:rPr>
              <a:t>Weak backwash</a:t>
            </a:r>
            <a:endParaRPr lang="en-GB" dirty="0">
              <a:solidFill>
                <a:srgbClr val="000000"/>
              </a:solidFill>
              <a:latin typeface="Bell MT"/>
              <a:cs typeface="Bell MT"/>
            </a:endParaRPr>
          </a:p>
        </p:txBody>
      </p:sp>
      <p:sp>
        <p:nvSpPr>
          <p:cNvPr id="7" name="Rounded Rectangle 6"/>
          <p:cNvSpPr/>
          <p:nvPr/>
        </p:nvSpPr>
        <p:spPr>
          <a:xfrm>
            <a:off x="3238500" y="84703"/>
            <a:ext cx="4148667" cy="874974"/>
          </a:xfrm>
          <a:prstGeom prst="round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r>
              <a:rPr lang="en-GB" sz="1400" dirty="0">
                <a:solidFill>
                  <a:srgbClr val="000000"/>
                </a:solidFill>
                <a:latin typeface="Bell MT"/>
                <a:cs typeface="Bell MT"/>
              </a:rPr>
              <a:t>The size and energy of a wave is influenced by:</a:t>
            </a:r>
          </a:p>
          <a:p>
            <a:pPr marL="285750" indent="-285750">
              <a:buFont typeface="Wingdings" charset="2"/>
              <a:buChar char="ü"/>
            </a:pPr>
            <a:r>
              <a:rPr lang="en-GB" sz="1400" dirty="0" smtClean="0">
                <a:solidFill>
                  <a:srgbClr val="000000"/>
                </a:solidFill>
                <a:latin typeface="Bell MT"/>
                <a:cs typeface="Bell MT"/>
              </a:rPr>
              <a:t>how </a:t>
            </a:r>
            <a:r>
              <a:rPr lang="en-GB" sz="1400" dirty="0">
                <a:solidFill>
                  <a:srgbClr val="000000"/>
                </a:solidFill>
                <a:latin typeface="Bell MT"/>
                <a:cs typeface="Bell MT"/>
              </a:rPr>
              <a:t>long the wind has been </a:t>
            </a:r>
            <a:r>
              <a:rPr lang="en-GB" sz="1400" dirty="0" smtClean="0">
                <a:solidFill>
                  <a:srgbClr val="000000"/>
                </a:solidFill>
                <a:latin typeface="Bell MT"/>
                <a:cs typeface="Bell MT"/>
              </a:rPr>
              <a:t>blowing</a:t>
            </a:r>
          </a:p>
          <a:p>
            <a:pPr marL="285750" indent="-285750">
              <a:buFont typeface="Wingdings" charset="2"/>
              <a:buChar char="ü"/>
            </a:pPr>
            <a:r>
              <a:rPr lang="en-GB" sz="1400" dirty="0" smtClean="0">
                <a:solidFill>
                  <a:srgbClr val="000000"/>
                </a:solidFill>
                <a:latin typeface="Bell MT"/>
                <a:cs typeface="Bell MT"/>
              </a:rPr>
              <a:t>the </a:t>
            </a:r>
            <a:r>
              <a:rPr lang="en-GB" sz="1400" dirty="0">
                <a:solidFill>
                  <a:srgbClr val="000000"/>
                </a:solidFill>
                <a:latin typeface="Bell MT"/>
                <a:cs typeface="Bell MT"/>
              </a:rPr>
              <a:t>strength of the </a:t>
            </a:r>
            <a:r>
              <a:rPr lang="en-GB" sz="1400" dirty="0" smtClean="0">
                <a:solidFill>
                  <a:srgbClr val="000000"/>
                </a:solidFill>
                <a:latin typeface="Bell MT"/>
                <a:cs typeface="Bell MT"/>
              </a:rPr>
              <a:t>wind</a:t>
            </a:r>
          </a:p>
          <a:p>
            <a:pPr marL="285750" indent="-285750">
              <a:buFont typeface="Wingdings" charset="2"/>
              <a:buChar char="ü"/>
            </a:pPr>
            <a:r>
              <a:rPr lang="en-GB" sz="1400" dirty="0" smtClean="0">
                <a:solidFill>
                  <a:srgbClr val="000000"/>
                </a:solidFill>
                <a:latin typeface="Bell MT"/>
                <a:cs typeface="Bell MT"/>
              </a:rPr>
              <a:t>how </a:t>
            </a:r>
            <a:r>
              <a:rPr lang="en-GB" sz="1400" dirty="0">
                <a:solidFill>
                  <a:srgbClr val="000000"/>
                </a:solidFill>
                <a:latin typeface="Bell MT"/>
                <a:cs typeface="Bell MT"/>
              </a:rPr>
              <a:t>far the wave has travelled (the </a:t>
            </a:r>
            <a:r>
              <a:rPr lang="en-GB" sz="1400" b="1" dirty="0">
                <a:solidFill>
                  <a:srgbClr val="000000"/>
                </a:solidFill>
                <a:latin typeface="Bell MT"/>
                <a:cs typeface="Bell MT"/>
              </a:rPr>
              <a:t>fetch</a:t>
            </a:r>
            <a:r>
              <a:rPr lang="en-GB" sz="1400" dirty="0">
                <a:solidFill>
                  <a:srgbClr val="000000"/>
                </a:solidFill>
                <a:latin typeface="Bell MT"/>
                <a:cs typeface="Bell MT"/>
              </a:rPr>
              <a:t>)</a:t>
            </a:r>
          </a:p>
        </p:txBody>
      </p:sp>
    </p:spTree>
    <p:extLst>
      <p:ext uri="{BB962C8B-B14F-4D97-AF65-F5344CB8AC3E}">
        <p14:creationId xmlns:p14="http://schemas.microsoft.com/office/powerpoint/2010/main" val="3346816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190" y="206393"/>
            <a:ext cx="4864433" cy="584776"/>
          </a:xfrm>
          <a:prstGeom prst="rect">
            <a:avLst/>
          </a:prstGeom>
          <a:noFill/>
        </p:spPr>
        <p:txBody>
          <a:bodyPr wrap="none" lIns="91440" tIns="45720" rIns="91440" bIns="45720">
            <a:spAutoFit/>
          </a:bodyPr>
          <a:lstStyle/>
          <a:p>
            <a:pPr algn="ctr"/>
            <a:r>
              <a:rPr lang="en-GB" sz="3200" b="1" dirty="0" smtClean="0">
                <a:ln w="12700">
                  <a:solidFill>
                    <a:srgbClr val="000000"/>
                  </a:solidFill>
                  <a:prstDash val="solid"/>
                </a:ln>
                <a:solidFill>
                  <a:srgbClr val="3366FF"/>
                </a:solidFill>
                <a:effectLst>
                  <a:outerShdw blurRad="41275" dist="20320" dir="1800000" algn="tl" rotWithShape="0">
                    <a:srgbClr val="000000">
                      <a:alpha val="40000"/>
                    </a:srgbClr>
                  </a:outerShdw>
                </a:effectLst>
              </a:rPr>
              <a:t>Coastal erosional processes</a:t>
            </a:r>
            <a:endParaRPr lang="en-GB" sz="3200" b="1" cap="none" spc="0" dirty="0">
              <a:ln w="12700">
                <a:solidFill>
                  <a:srgbClr val="000000"/>
                </a:solidFill>
                <a:prstDash val="solid"/>
              </a:ln>
              <a:solidFill>
                <a:srgbClr val="3366FF"/>
              </a:solidFill>
              <a:effectLst>
                <a:outerShdw blurRad="41275" dist="20320" dir="1800000" algn="tl" rotWithShape="0">
                  <a:srgbClr val="000000">
                    <a:alpha val="40000"/>
                  </a:srgbClr>
                </a:outerShdw>
              </a:effectLst>
            </a:endParaRPr>
          </a:p>
        </p:txBody>
      </p:sp>
      <p:sp>
        <p:nvSpPr>
          <p:cNvPr id="3" name="Rounded Rectangle 2"/>
          <p:cNvSpPr/>
          <p:nvPr/>
        </p:nvSpPr>
        <p:spPr>
          <a:xfrm>
            <a:off x="4931834" y="124420"/>
            <a:ext cx="4085166" cy="66674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rgbClr val="000000"/>
                </a:solidFill>
                <a:latin typeface="Bell MT"/>
                <a:cs typeface="Bell MT"/>
              </a:rPr>
              <a:t>These processes erode material at the coast and in a river.</a:t>
            </a:r>
            <a:endParaRPr lang="en-GB" dirty="0">
              <a:solidFill>
                <a:srgbClr val="000000"/>
              </a:solidFill>
              <a:latin typeface="Bell MT"/>
              <a:cs typeface="Bell MT"/>
            </a:endParaRPr>
          </a:p>
        </p:txBody>
      </p:sp>
      <p:sp>
        <p:nvSpPr>
          <p:cNvPr id="5" name="Rounded Rectangle 4"/>
          <p:cNvSpPr/>
          <p:nvPr/>
        </p:nvSpPr>
        <p:spPr>
          <a:xfrm>
            <a:off x="254000" y="1200181"/>
            <a:ext cx="2137833" cy="13864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u="sng" dirty="0" smtClean="0">
                <a:solidFill>
                  <a:srgbClr val="000000"/>
                </a:solidFill>
                <a:latin typeface="Bell MT"/>
                <a:cs typeface="Bell MT"/>
              </a:rPr>
              <a:t>Hydraulic action</a:t>
            </a:r>
          </a:p>
          <a:p>
            <a:pPr algn="ctr"/>
            <a:endParaRPr lang="en-GB" sz="1400" dirty="0">
              <a:solidFill>
                <a:srgbClr val="000000"/>
              </a:solidFill>
              <a:latin typeface="Bell MT"/>
              <a:cs typeface="Bell MT"/>
            </a:endParaRPr>
          </a:p>
          <a:p>
            <a:pPr algn="ctr"/>
            <a:r>
              <a:rPr lang="en-GB" sz="1400" dirty="0" smtClean="0">
                <a:solidFill>
                  <a:srgbClr val="000000"/>
                </a:solidFill>
                <a:latin typeface="Bell MT"/>
                <a:cs typeface="Bell MT"/>
              </a:rPr>
              <a:t>The force of the water breaks rock particles away from the river channel/cliff.</a:t>
            </a:r>
            <a:endParaRPr lang="en-GB" sz="1400" dirty="0">
              <a:solidFill>
                <a:srgbClr val="000000"/>
              </a:solidFill>
              <a:latin typeface="Bell MT"/>
              <a:cs typeface="Bell MT"/>
            </a:endParaRPr>
          </a:p>
        </p:txBody>
      </p:sp>
      <p:sp>
        <p:nvSpPr>
          <p:cNvPr id="6" name="Rounded Rectangle 5"/>
          <p:cNvSpPr/>
          <p:nvPr/>
        </p:nvSpPr>
        <p:spPr>
          <a:xfrm>
            <a:off x="6252467" y="915788"/>
            <a:ext cx="2227064" cy="13864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u="sng" dirty="0" smtClean="0">
                <a:solidFill>
                  <a:srgbClr val="000000"/>
                </a:solidFill>
                <a:latin typeface="Bell MT"/>
                <a:cs typeface="Bell MT"/>
              </a:rPr>
              <a:t>Corrasion/Abrasion</a:t>
            </a:r>
          </a:p>
          <a:p>
            <a:pPr algn="ctr"/>
            <a:endParaRPr lang="en-GB" sz="1400" dirty="0">
              <a:solidFill>
                <a:srgbClr val="000000"/>
              </a:solidFill>
              <a:latin typeface="Bell MT"/>
              <a:cs typeface="Bell MT"/>
            </a:endParaRPr>
          </a:p>
          <a:p>
            <a:pPr algn="ctr"/>
            <a:r>
              <a:rPr lang="en-GB" sz="1400" dirty="0" smtClean="0">
                <a:solidFill>
                  <a:srgbClr val="000000"/>
                </a:solidFill>
                <a:latin typeface="Bell MT"/>
                <a:cs typeface="Bell MT"/>
              </a:rPr>
              <a:t>Eroded rocks rub against the channel/thrown against the cliff wearing it away.</a:t>
            </a:r>
            <a:endParaRPr lang="en-GB" sz="1400" dirty="0">
              <a:solidFill>
                <a:srgbClr val="000000"/>
              </a:solidFill>
              <a:latin typeface="Bell MT"/>
              <a:cs typeface="Bell MT"/>
            </a:endParaRPr>
          </a:p>
        </p:txBody>
      </p:sp>
      <p:sp>
        <p:nvSpPr>
          <p:cNvPr id="7" name="Rounded Rectangle 6"/>
          <p:cNvSpPr/>
          <p:nvPr/>
        </p:nvSpPr>
        <p:spPr>
          <a:xfrm>
            <a:off x="7001392" y="5072591"/>
            <a:ext cx="1926167" cy="13864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u="sng" dirty="0" smtClean="0">
                <a:solidFill>
                  <a:srgbClr val="000000"/>
                </a:solidFill>
                <a:latin typeface="Bell MT"/>
                <a:cs typeface="Bell MT"/>
              </a:rPr>
              <a:t>Attrition</a:t>
            </a:r>
          </a:p>
          <a:p>
            <a:pPr algn="ctr"/>
            <a:endParaRPr lang="en-GB" sz="1400" dirty="0" smtClean="0">
              <a:solidFill>
                <a:srgbClr val="000000"/>
              </a:solidFill>
              <a:latin typeface="Bell MT"/>
              <a:cs typeface="Bell MT"/>
            </a:endParaRPr>
          </a:p>
          <a:p>
            <a:pPr algn="ctr"/>
            <a:r>
              <a:rPr lang="en-GB" sz="1400" dirty="0" smtClean="0">
                <a:solidFill>
                  <a:srgbClr val="000000"/>
                </a:solidFill>
                <a:latin typeface="Bell MT"/>
                <a:cs typeface="Bell MT"/>
              </a:rPr>
              <a:t>Eroded rocks picked up by the river/waves smash into each other.</a:t>
            </a:r>
            <a:endParaRPr lang="en-GB" sz="1400" dirty="0">
              <a:solidFill>
                <a:srgbClr val="000000"/>
              </a:solidFill>
              <a:latin typeface="Bell MT"/>
              <a:cs typeface="Bell MT"/>
            </a:endParaRPr>
          </a:p>
        </p:txBody>
      </p:sp>
      <p:sp>
        <p:nvSpPr>
          <p:cNvPr id="9" name="Rounded Rectangle 8"/>
          <p:cNvSpPr/>
          <p:nvPr/>
        </p:nvSpPr>
        <p:spPr>
          <a:xfrm>
            <a:off x="1407583" y="3454935"/>
            <a:ext cx="1926167" cy="13864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u="sng" dirty="0" smtClean="0">
                <a:solidFill>
                  <a:srgbClr val="000000"/>
                </a:solidFill>
                <a:latin typeface="Bell MT"/>
                <a:cs typeface="Bell MT"/>
              </a:rPr>
              <a:t>Corrosion/Solution</a:t>
            </a:r>
          </a:p>
          <a:p>
            <a:pPr algn="ctr"/>
            <a:endParaRPr lang="en-GB" sz="1400" dirty="0" smtClean="0">
              <a:solidFill>
                <a:srgbClr val="000000"/>
              </a:solidFill>
              <a:latin typeface="Bell MT"/>
              <a:cs typeface="Bell MT"/>
            </a:endParaRPr>
          </a:p>
          <a:p>
            <a:pPr algn="ctr"/>
            <a:r>
              <a:rPr lang="en-GB" sz="1400" dirty="0" smtClean="0">
                <a:solidFill>
                  <a:srgbClr val="000000"/>
                </a:solidFill>
                <a:latin typeface="Bell MT"/>
                <a:cs typeface="Bell MT"/>
              </a:rPr>
              <a:t>River/sea dissolves some types of rock such as chalk and limestone.</a:t>
            </a:r>
            <a:endParaRPr lang="en-GB" sz="1400" dirty="0">
              <a:solidFill>
                <a:srgbClr val="000000"/>
              </a:solidFill>
              <a:latin typeface="Bell MT"/>
              <a:cs typeface="Bell MT"/>
            </a:endParaRPr>
          </a:p>
        </p:txBody>
      </p:sp>
      <p:pic>
        <p:nvPicPr>
          <p:cNvPr id="10" name="Picture 9"/>
          <p:cNvPicPr>
            <a:picLocks noChangeAspect="1"/>
          </p:cNvPicPr>
          <p:nvPr/>
        </p:nvPicPr>
        <p:blipFill>
          <a:blip r:embed="rId2"/>
          <a:stretch>
            <a:fillRect/>
          </a:stretch>
        </p:blipFill>
        <p:spPr>
          <a:xfrm>
            <a:off x="2527301" y="992785"/>
            <a:ext cx="2739822" cy="1824567"/>
          </a:xfrm>
          <a:prstGeom prst="rect">
            <a:avLst/>
          </a:prstGeom>
        </p:spPr>
      </p:pic>
      <p:pic>
        <p:nvPicPr>
          <p:cNvPr id="12" name="Picture 11"/>
          <p:cNvPicPr>
            <a:picLocks noChangeAspect="1"/>
          </p:cNvPicPr>
          <p:nvPr/>
        </p:nvPicPr>
        <p:blipFill rotWithShape="1">
          <a:blip r:embed="rId3"/>
          <a:srcRect l="3020" t="2284"/>
          <a:stretch/>
        </p:blipFill>
        <p:spPr>
          <a:xfrm>
            <a:off x="4470585" y="4180418"/>
            <a:ext cx="2340517" cy="2517774"/>
          </a:xfrm>
          <a:prstGeom prst="rect">
            <a:avLst/>
          </a:prstGeom>
        </p:spPr>
      </p:pic>
      <p:pic>
        <p:nvPicPr>
          <p:cNvPr id="13" name="Picture 12"/>
          <p:cNvPicPr>
            <a:picLocks noChangeAspect="1"/>
          </p:cNvPicPr>
          <p:nvPr/>
        </p:nvPicPr>
        <p:blipFill>
          <a:blip r:embed="rId4"/>
          <a:stretch>
            <a:fillRect/>
          </a:stretch>
        </p:blipFill>
        <p:spPr>
          <a:xfrm>
            <a:off x="84666" y="2836333"/>
            <a:ext cx="1158083" cy="2311401"/>
          </a:xfrm>
          <a:prstGeom prst="rect">
            <a:avLst/>
          </a:prstGeom>
        </p:spPr>
      </p:pic>
      <p:pic>
        <p:nvPicPr>
          <p:cNvPr id="14" name="Picture 13"/>
          <p:cNvPicPr>
            <a:picLocks noChangeAspect="1"/>
          </p:cNvPicPr>
          <p:nvPr/>
        </p:nvPicPr>
        <p:blipFill>
          <a:blip r:embed="rId5"/>
          <a:stretch>
            <a:fillRect/>
          </a:stretch>
        </p:blipFill>
        <p:spPr>
          <a:xfrm>
            <a:off x="5916083" y="2426825"/>
            <a:ext cx="2899833" cy="1531342"/>
          </a:xfrm>
          <a:prstGeom prst="rect">
            <a:avLst/>
          </a:prstGeom>
        </p:spPr>
      </p:pic>
      <p:sp>
        <p:nvSpPr>
          <p:cNvPr id="15" name="Rounded Rectangle 14"/>
          <p:cNvSpPr/>
          <p:nvPr/>
        </p:nvSpPr>
        <p:spPr>
          <a:xfrm>
            <a:off x="143394" y="5269975"/>
            <a:ext cx="4195773" cy="150283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GB" sz="1400" dirty="0" smtClean="0">
              <a:solidFill>
                <a:srgbClr val="000000"/>
              </a:solidFill>
              <a:latin typeface="Bell MT"/>
              <a:cs typeface="Bell MT"/>
            </a:endParaRPr>
          </a:p>
          <a:p>
            <a:r>
              <a:rPr lang="en-GB" sz="1400" dirty="0" smtClean="0">
                <a:solidFill>
                  <a:srgbClr val="000000"/>
                </a:solidFill>
                <a:latin typeface="Bell MT"/>
                <a:cs typeface="Bell MT"/>
              </a:rPr>
              <a:t>Coastal erosion is affected by:</a:t>
            </a:r>
          </a:p>
          <a:p>
            <a:pPr marL="285750" indent="-285750">
              <a:buFont typeface="Wingdings" charset="2"/>
              <a:buChar char="ü"/>
            </a:pPr>
            <a:r>
              <a:rPr lang="en-GB" sz="1400" dirty="0" smtClean="0">
                <a:solidFill>
                  <a:srgbClr val="000000"/>
                </a:solidFill>
                <a:latin typeface="Bell MT"/>
                <a:cs typeface="Bell MT"/>
              </a:rPr>
              <a:t>The </a:t>
            </a:r>
            <a:r>
              <a:rPr lang="en-GB" sz="1400" dirty="0">
                <a:solidFill>
                  <a:srgbClr val="000000"/>
                </a:solidFill>
                <a:latin typeface="Bell MT"/>
                <a:cs typeface="Bell MT"/>
              </a:rPr>
              <a:t>point at which the wave breaks </a:t>
            </a:r>
          </a:p>
          <a:p>
            <a:pPr marL="285750" indent="-285750">
              <a:buFont typeface="Wingdings" charset="2"/>
              <a:buChar char="ü"/>
            </a:pPr>
            <a:r>
              <a:rPr lang="en-GB" sz="1400" dirty="0" smtClean="0">
                <a:solidFill>
                  <a:srgbClr val="000000"/>
                </a:solidFill>
                <a:latin typeface="Bell MT"/>
                <a:cs typeface="Bell MT"/>
              </a:rPr>
              <a:t>Steepness </a:t>
            </a:r>
            <a:r>
              <a:rPr lang="en-GB" sz="1400" dirty="0">
                <a:solidFill>
                  <a:srgbClr val="000000"/>
                </a:solidFill>
                <a:latin typeface="Bell MT"/>
                <a:cs typeface="Bell MT"/>
              </a:rPr>
              <a:t>of the </a:t>
            </a:r>
            <a:r>
              <a:rPr lang="en-GB" sz="1400" dirty="0" smtClean="0">
                <a:solidFill>
                  <a:srgbClr val="000000"/>
                </a:solidFill>
                <a:latin typeface="Bell MT"/>
                <a:cs typeface="Bell MT"/>
              </a:rPr>
              <a:t>wave.</a:t>
            </a:r>
          </a:p>
          <a:p>
            <a:pPr marL="285750" indent="-285750">
              <a:buFont typeface="Wingdings" charset="2"/>
              <a:buChar char="ü"/>
            </a:pPr>
            <a:r>
              <a:rPr lang="en-GB" sz="1400" dirty="0" smtClean="0">
                <a:solidFill>
                  <a:srgbClr val="000000"/>
                </a:solidFill>
                <a:latin typeface="Bell MT"/>
                <a:cs typeface="Bell MT"/>
              </a:rPr>
              <a:t>Rock </a:t>
            </a:r>
            <a:r>
              <a:rPr lang="en-GB" sz="1400" dirty="0">
                <a:solidFill>
                  <a:srgbClr val="000000"/>
                </a:solidFill>
                <a:latin typeface="Bell MT"/>
                <a:cs typeface="Bell MT"/>
              </a:rPr>
              <a:t>type and structure - (hard rock such as granite is far more resistant to erosion than soft rocks, such as clay).</a:t>
            </a:r>
          </a:p>
          <a:p>
            <a:pPr algn="ctr"/>
            <a:endParaRPr lang="en-GB" sz="1400" dirty="0">
              <a:solidFill>
                <a:srgbClr val="000000"/>
              </a:solidFill>
              <a:latin typeface="Bell MT"/>
              <a:cs typeface="Bell MT"/>
            </a:endParaRPr>
          </a:p>
        </p:txBody>
      </p:sp>
    </p:spTree>
    <p:extLst>
      <p:ext uri="{BB962C8B-B14F-4D97-AF65-F5344CB8AC3E}">
        <p14:creationId xmlns:p14="http://schemas.microsoft.com/office/powerpoint/2010/main" val="2136670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191" y="79393"/>
            <a:ext cx="5769929" cy="584776"/>
          </a:xfrm>
          <a:prstGeom prst="rect">
            <a:avLst/>
          </a:prstGeom>
          <a:noFill/>
        </p:spPr>
        <p:txBody>
          <a:bodyPr wrap="none" lIns="91440" tIns="45720" rIns="91440" bIns="45720">
            <a:spAutoFit/>
          </a:bodyPr>
          <a:lstStyle/>
          <a:p>
            <a:pPr algn="ctr"/>
            <a:r>
              <a:rPr lang="en-GB" sz="3200" b="1" dirty="0" smtClean="0">
                <a:ln w="12700">
                  <a:solidFill>
                    <a:srgbClr val="000000"/>
                  </a:solidFill>
                  <a:prstDash val="solid"/>
                </a:ln>
                <a:solidFill>
                  <a:srgbClr val="3366FF"/>
                </a:solidFill>
                <a:effectLst>
                  <a:outerShdw blurRad="41275" dist="20320" dir="1800000" algn="tl" rotWithShape="0">
                    <a:srgbClr val="000000">
                      <a:alpha val="40000"/>
                    </a:srgbClr>
                  </a:outerShdw>
                </a:effectLst>
              </a:rPr>
              <a:t>Coastal transportation processes </a:t>
            </a:r>
            <a:endParaRPr lang="en-GB" sz="3200" b="1" cap="none" spc="0" dirty="0">
              <a:ln w="12700">
                <a:solidFill>
                  <a:srgbClr val="000000"/>
                </a:solidFill>
                <a:prstDash val="solid"/>
              </a:ln>
              <a:solidFill>
                <a:srgbClr val="3366FF"/>
              </a:solidFill>
              <a:effectLst>
                <a:outerShdw blurRad="41275" dist="20320" dir="1800000" algn="tl" rotWithShape="0">
                  <a:srgbClr val="000000">
                    <a:alpha val="40000"/>
                  </a:srgbClr>
                </a:outerShdw>
              </a:effectLst>
            </a:endParaRPr>
          </a:p>
        </p:txBody>
      </p:sp>
      <p:pic>
        <p:nvPicPr>
          <p:cNvPr id="2" name="Picture 1"/>
          <p:cNvPicPr>
            <a:picLocks noChangeAspect="1"/>
          </p:cNvPicPr>
          <p:nvPr/>
        </p:nvPicPr>
        <p:blipFill>
          <a:blip r:embed="rId2"/>
          <a:stretch>
            <a:fillRect/>
          </a:stretch>
        </p:blipFill>
        <p:spPr>
          <a:xfrm>
            <a:off x="1104900" y="1697566"/>
            <a:ext cx="6703793" cy="3879851"/>
          </a:xfrm>
          <a:prstGeom prst="rect">
            <a:avLst/>
          </a:prstGeom>
        </p:spPr>
      </p:pic>
      <p:sp>
        <p:nvSpPr>
          <p:cNvPr id="3" name="Rounded Rectangle 2"/>
          <p:cNvSpPr/>
          <p:nvPr/>
        </p:nvSpPr>
        <p:spPr>
          <a:xfrm>
            <a:off x="5864306" y="84703"/>
            <a:ext cx="3036277" cy="8085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rgbClr val="000000"/>
                </a:solidFill>
                <a:latin typeface="Bell MT"/>
                <a:cs typeface="Bell MT"/>
              </a:rPr>
              <a:t>These processes move material at the coast and in a river.</a:t>
            </a:r>
            <a:endParaRPr lang="en-GB" dirty="0">
              <a:solidFill>
                <a:srgbClr val="000000"/>
              </a:solidFill>
              <a:latin typeface="Bell MT"/>
              <a:cs typeface="Bell MT"/>
            </a:endParaRPr>
          </a:p>
        </p:txBody>
      </p:sp>
      <p:sp>
        <p:nvSpPr>
          <p:cNvPr id="6" name="Rounded Rectangle 5"/>
          <p:cNvSpPr/>
          <p:nvPr/>
        </p:nvSpPr>
        <p:spPr>
          <a:xfrm>
            <a:off x="2173817" y="1915584"/>
            <a:ext cx="1720849" cy="83608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solidFill>
                  <a:srgbClr val="000000"/>
                </a:solidFill>
                <a:latin typeface="Bell MT"/>
                <a:cs typeface="Bell MT"/>
              </a:rPr>
              <a:t>Suspension</a:t>
            </a:r>
          </a:p>
          <a:p>
            <a:pPr algn="ctr"/>
            <a:r>
              <a:rPr lang="en-GB" sz="1400" dirty="0" smtClean="0">
                <a:solidFill>
                  <a:srgbClr val="000000"/>
                </a:solidFill>
                <a:latin typeface="Bell MT"/>
                <a:cs typeface="Bell MT"/>
              </a:rPr>
              <a:t>Small particles are carried along by the water.</a:t>
            </a:r>
            <a:endParaRPr lang="en-GB" sz="1400" dirty="0">
              <a:solidFill>
                <a:srgbClr val="000000"/>
              </a:solidFill>
              <a:latin typeface="Bell MT"/>
              <a:cs typeface="Bell MT"/>
            </a:endParaRPr>
          </a:p>
        </p:txBody>
      </p:sp>
      <p:sp>
        <p:nvSpPr>
          <p:cNvPr id="7" name="Rounded Rectangle 6"/>
          <p:cNvSpPr/>
          <p:nvPr/>
        </p:nvSpPr>
        <p:spPr>
          <a:xfrm>
            <a:off x="232833" y="3757082"/>
            <a:ext cx="1841627" cy="170202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solidFill>
                  <a:srgbClr val="000000"/>
                </a:solidFill>
                <a:latin typeface="Bell MT"/>
                <a:cs typeface="Bell MT"/>
              </a:rPr>
              <a:t>Traction </a:t>
            </a:r>
          </a:p>
          <a:p>
            <a:pPr algn="ctr"/>
            <a:r>
              <a:rPr lang="en-GB" sz="1400" dirty="0" smtClean="0">
                <a:solidFill>
                  <a:srgbClr val="000000"/>
                </a:solidFill>
                <a:latin typeface="Bell MT"/>
                <a:cs typeface="Bell MT"/>
              </a:rPr>
              <a:t>Large particles like boulders are pushed along the bottom of the river bed/sea by the force of the water.</a:t>
            </a:r>
            <a:endParaRPr lang="en-GB" sz="1400" dirty="0">
              <a:solidFill>
                <a:srgbClr val="000000"/>
              </a:solidFill>
              <a:latin typeface="Bell MT"/>
              <a:cs typeface="Bell MT"/>
            </a:endParaRPr>
          </a:p>
        </p:txBody>
      </p:sp>
      <p:sp>
        <p:nvSpPr>
          <p:cNvPr id="8" name="Rounded Rectangle 7"/>
          <p:cNvSpPr/>
          <p:nvPr/>
        </p:nvSpPr>
        <p:spPr>
          <a:xfrm>
            <a:off x="6242052" y="1820334"/>
            <a:ext cx="2438708" cy="12777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solidFill>
                  <a:srgbClr val="000000"/>
                </a:solidFill>
                <a:latin typeface="Bell MT"/>
                <a:cs typeface="Bell MT"/>
              </a:rPr>
              <a:t>Solution</a:t>
            </a:r>
          </a:p>
          <a:p>
            <a:pPr algn="ctr"/>
            <a:r>
              <a:rPr lang="en-GB" sz="1400" dirty="0" smtClean="0">
                <a:solidFill>
                  <a:srgbClr val="000000"/>
                </a:solidFill>
                <a:latin typeface="Bell MT"/>
                <a:cs typeface="Bell MT"/>
              </a:rPr>
              <a:t>Soluble materials dissolve in water and are carried along.</a:t>
            </a:r>
            <a:endParaRPr lang="en-GB" sz="1400" dirty="0">
              <a:solidFill>
                <a:srgbClr val="000000"/>
              </a:solidFill>
              <a:latin typeface="Bell MT"/>
              <a:cs typeface="Bell MT"/>
            </a:endParaRPr>
          </a:p>
        </p:txBody>
      </p:sp>
      <p:sp>
        <p:nvSpPr>
          <p:cNvPr id="9" name="Rounded Rectangle 8"/>
          <p:cNvSpPr/>
          <p:nvPr/>
        </p:nvSpPr>
        <p:spPr>
          <a:xfrm>
            <a:off x="6720417" y="3757082"/>
            <a:ext cx="2180166" cy="126529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solidFill>
                  <a:srgbClr val="000000"/>
                </a:solidFill>
                <a:latin typeface="Bell MT"/>
                <a:cs typeface="Bell MT"/>
              </a:rPr>
              <a:t>Saltation</a:t>
            </a:r>
          </a:p>
          <a:p>
            <a:pPr algn="ctr"/>
            <a:r>
              <a:rPr lang="en-GB" sz="1400" dirty="0" smtClean="0">
                <a:solidFill>
                  <a:srgbClr val="000000"/>
                </a:solidFill>
                <a:latin typeface="Bell MT"/>
                <a:cs typeface="Bell MT"/>
              </a:rPr>
              <a:t>Pebble sized particles are bounced along the river bed/sea by the force of the water.</a:t>
            </a:r>
            <a:endParaRPr lang="en-GB" sz="1400" dirty="0">
              <a:solidFill>
                <a:srgbClr val="000000"/>
              </a:solidFill>
              <a:latin typeface="Bell MT"/>
              <a:cs typeface="Bell MT"/>
            </a:endParaRPr>
          </a:p>
        </p:txBody>
      </p:sp>
    </p:spTree>
    <p:extLst>
      <p:ext uri="{BB962C8B-B14F-4D97-AF65-F5344CB8AC3E}">
        <p14:creationId xmlns:p14="http://schemas.microsoft.com/office/powerpoint/2010/main" val="2217459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9781" y="230158"/>
            <a:ext cx="2329684" cy="584776"/>
          </a:xfrm>
          <a:prstGeom prst="rect">
            <a:avLst/>
          </a:prstGeom>
          <a:noFill/>
        </p:spPr>
        <p:txBody>
          <a:bodyPr wrap="none" lIns="91440" tIns="45720" rIns="91440" bIns="45720">
            <a:spAutoFit/>
          </a:bodyPr>
          <a:lstStyle/>
          <a:p>
            <a:pPr algn="ctr"/>
            <a:r>
              <a:rPr lang="en-GB" sz="3200" b="1" cap="none" spc="0" dirty="0" smtClean="0">
                <a:ln w="12700">
                  <a:solidFill>
                    <a:srgbClr val="000000"/>
                  </a:solidFill>
                  <a:prstDash val="solid"/>
                </a:ln>
                <a:solidFill>
                  <a:srgbClr val="3366FF"/>
                </a:solidFill>
                <a:effectLst>
                  <a:outerShdw blurRad="41275" dist="20320" dir="1800000" algn="tl" rotWithShape="0">
                    <a:srgbClr val="000000">
                      <a:alpha val="40000"/>
                    </a:srgbClr>
                  </a:outerShdw>
                </a:effectLst>
              </a:rPr>
              <a:t>Cliff collapse</a:t>
            </a:r>
            <a:endParaRPr lang="en-GB" sz="3200" b="1" u="sng" cap="none" spc="0" dirty="0">
              <a:ln w="12700">
                <a:solidFill>
                  <a:srgbClr val="000000"/>
                </a:solidFill>
                <a:prstDash val="solid"/>
              </a:ln>
              <a:solidFill>
                <a:srgbClr val="3366FF"/>
              </a:solidFill>
              <a:effectLst>
                <a:outerShdw blurRad="41275" dist="20320" dir="1800000" algn="tl" rotWithShape="0">
                  <a:srgbClr val="000000">
                    <a:alpha val="40000"/>
                  </a:srgbClr>
                </a:outerShdw>
              </a:effectLst>
            </a:endParaRPr>
          </a:p>
        </p:txBody>
      </p:sp>
      <p:sp>
        <p:nvSpPr>
          <p:cNvPr id="5" name="Oval 4"/>
          <p:cNvSpPr/>
          <p:nvPr/>
        </p:nvSpPr>
        <p:spPr>
          <a:xfrm>
            <a:off x="2260546" y="1753329"/>
            <a:ext cx="1221732" cy="120109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Why?</a:t>
            </a:r>
            <a:endParaRPr lang="en-US" dirty="0">
              <a:solidFill>
                <a:srgbClr val="000000"/>
              </a:solidFill>
            </a:endParaRPr>
          </a:p>
        </p:txBody>
      </p:sp>
      <p:sp>
        <p:nvSpPr>
          <p:cNvPr id="6" name="Rounded Rectangle 5"/>
          <p:cNvSpPr/>
          <p:nvPr/>
        </p:nvSpPr>
        <p:spPr>
          <a:xfrm>
            <a:off x="96634" y="1035698"/>
            <a:ext cx="2774778" cy="552229"/>
          </a:xfrm>
          <a:prstGeom prst="round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Marine processes- the sea erodes by erosional processes</a:t>
            </a:r>
            <a:endParaRPr lang="en-US" sz="1400" dirty="0">
              <a:solidFill>
                <a:srgbClr val="000000"/>
              </a:solidFill>
            </a:endParaRPr>
          </a:p>
        </p:txBody>
      </p:sp>
      <p:sp>
        <p:nvSpPr>
          <p:cNvPr id="7" name="Rounded Rectangle 6"/>
          <p:cNvSpPr/>
          <p:nvPr/>
        </p:nvSpPr>
        <p:spPr>
          <a:xfrm>
            <a:off x="3962544" y="2402199"/>
            <a:ext cx="2774778" cy="552229"/>
          </a:xfrm>
          <a:prstGeom prst="round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Sub-aerial processes such as weathering</a:t>
            </a:r>
            <a:endParaRPr lang="en-US" sz="1400" dirty="0">
              <a:solidFill>
                <a:srgbClr val="000000"/>
              </a:solidFill>
            </a:endParaRPr>
          </a:p>
        </p:txBody>
      </p:sp>
      <p:sp>
        <p:nvSpPr>
          <p:cNvPr id="8" name="Rounded Rectangle 7"/>
          <p:cNvSpPr/>
          <p:nvPr/>
        </p:nvSpPr>
        <p:spPr>
          <a:xfrm>
            <a:off x="263701" y="3148783"/>
            <a:ext cx="3168218" cy="689749"/>
          </a:xfrm>
          <a:prstGeom prst="round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Mechanical weathering- includes freeze thaw when water gets into cracks and expands and contracts.</a:t>
            </a:r>
            <a:endParaRPr lang="en-US" sz="1400" dirty="0">
              <a:solidFill>
                <a:srgbClr val="000000"/>
              </a:solidFill>
            </a:endParaRPr>
          </a:p>
        </p:txBody>
      </p:sp>
      <p:sp>
        <p:nvSpPr>
          <p:cNvPr id="9" name="Rounded Rectangle 8"/>
          <p:cNvSpPr/>
          <p:nvPr/>
        </p:nvSpPr>
        <p:spPr>
          <a:xfrm>
            <a:off x="3603071" y="1078190"/>
            <a:ext cx="3013990" cy="689750"/>
          </a:xfrm>
          <a:prstGeom prst="round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Chemical weathering- includes solution where water reacts with calcium carbonate in rocks.</a:t>
            </a:r>
            <a:endParaRPr lang="en-US" sz="1400" dirty="0">
              <a:solidFill>
                <a:srgbClr val="000000"/>
              </a:solidFill>
            </a:endParaRPr>
          </a:p>
        </p:txBody>
      </p:sp>
      <p:cxnSp>
        <p:nvCxnSpPr>
          <p:cNvPr id="11" name="Straight Arrow Connector 10"/>
          <p:cNvCxnSpPr>
            <a:stCxn id="5" idx="6"/>
          </p:cNvCxnSpPr>
          <p:nvPr/>
        </p:nvCxnSpPr>
        <p:spPr>
          <a:xfrm flipV="1">
            <a:off x="3482278" y="1767940"/>
            <a:ext cx="686792" cy="5859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endCxn id="6" idx="2"/>
          </p:cNvCxnSpPr>
          <p:nvPr/>
        </p:nvCxnSpPr>
        <p:spPr>
          <a:xfrm flipH="1" flipV="1">
            <a:off x="1484023" y="1587927"/>
            <a:ext cx="776523" cy="6071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5" idx="3"/>
          </p:cNvCxnSpPr>
          <p:nvPr/>
        </p:nvCxnSpPr>
        <p:spPr>
          <a:xfrm flipH="1">
            <a:off x="1484024" y="2778531"/>
            <a:ext cx="955441" cy="3702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5" idx="5"/>
            <a:endCxn id="7" idx="1"/>
          </p:cNvCxnSpPr>
          <p:nvPr/>
        </p:nvCxnSpPr>
        <p:spPr>
          <a:xfrm flipV="1">
            <a:off x="3303359" y="2678314"/>
            <a:ext cx="659185" cy="1002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p:nvPicPr>
        <p:blipFill>
          <a:blip r:embed="rId2"/>
          <a:stretch>
            <a:fillRect/>
          </a:stretch>
        </p:blipFill>
        <p:spPr>
          <a:xfrm>
            <a:off x="1029912" y="4427778"/>
            <a:ext cx="3683000" cy="2209800"/>
          </a:xfrm>
          <a:prstGeom prst="rect">
            <a:avLst/>
          </a:prstGeom>
        </p:spPr>
      </p:pic>
      <p:sp>
        <p:nvSpPr>
          <p:cNvPr id="22" name="Rectangle 21"/>
          <p:cNvSpPr/>
          <p:nvPr/>
        </p:nvSpPr>
        <p:spPr>
          <a:xfrm>
            <a:off x="1067508" y="3907830"/>
            <a:ext cx="3024185" cy="584776"/>
          </a:xfrm>
          <a:prstGeom prst="rect">
            <a:avLst/>
          </a:prstGeom>
          <a:noFill/>
        </p:spPr>
        <p:txBody>
          <a:bodyPr wrap="none" lIns="91440" tIns="45720" rIns="91440" bIns="45720">
            <a:spAutoFit/>
          </a:bodyPr>
          <a:lstStyle/>
          <a:p>
            <a:pPr algn="ctr"/>
            <a:r>
              <a:rPr lang="en-GB" sz="3200" b="1" cap="none" spc="0" dirty="0" smtClean="0">
                <a:ln w="12700">
                  <a:solidFill>
                    <a:srgbClr val="000000"/>
                  </a:solidFill>
                  <a:prstDash val="solid"/>
                </a:ln>
                <a:solidFill>
                  <a:srgbClr val="3366FF"/>
                </a:solidFill>
                <a:effectLst>
                  <a:outerShdw blurRad="41275" dist="20320" dir="1800000" algn="tl" rotWithShape="0">
                    <a:srgbClr val="000000">
                      <a:alpha val="40000"/>
                    </a:srgbClr>
                  </a:outerShdw>
                </a:effectLst>
              </a:rPr>
              <a:t>Mass movement</a:t>
            </a:r>
            <a:endParaRPr lang="en-GB" sz="3200" b="1" u="sng" cap="none" spc="0" dirty="0">
              <a:ln w="12700">
                <a:solidFill>
                  <a:srgbClr val="000000"/>
                </a:solidFill>
                <a:prstDash val="solid"/>
              </a:ln>
              <a:solidFill>
                <a:srgbClr val="3366FF"/>
              </a:solidFill>
              <a:effectLst>
                <a:outerShdw blurRad="41275" dist="20320" dir="1800000" algn="tl" rotWithShape="0">
                  <a:srgbClr val="000000">
                    <a:alpha val="40000"/>
                  </a:srgbClr>
                </a:outerShdw>
              </a:effectLst>
            </a:endParaRPr>
          </a:p>
        </p:txBody>
      </p:sp>
      <p:sp>
        <p:nvSpPr>
          <p:cNvPr id="23" name="Rounded Rectangle 22"/>
          <p:cNvSpPr/>
          <p:nvPr/>
        </p:nvSpPr>
        <p:spPr>
          <a:xfrm>
            <a:off x="5262465" y="4147730"/>
            <a:ext cx="3268943" cy="905169"/>
          </a:xfrm>
          <a:prstGeom prst="round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Sliding</a:t>
            </a:r>
            <a:r>
              <a:rPr lang="en-US" sz="1400" dirty="0" smtClean="0">
                <a:solidFill>
                  <a:srgbClr val="000000"/>
                </a:solidFill>
              </a:rPr>
              <a:t>- this is when large chunks of rock slide down the slope quickly without any warning. This can make is dangerous to walk along the beach.</a:t>
            </a:r>
            <a:endParaRPr lang="en-US" sz="1400" dirty="0">
              <a:solidFill>
                <a:srgbClr val="000000"/>
              </a:solidFill>
            </a:endParaRPr>
          </a:p>
        </p:txBody>
      </p:sp>
      <p:sp>
        <p:nvSpPr>
          <p:cNvPr id="24" name="Rounded Rectangle 23"/>
          <p:cNvSpPr/>
          <p:nvPr/>
        </p:nvSpPr>
        <p:spPr>
          <a:xfrm>
            <a:off x="5262465" y="5321755"/>
            <a:ext cx="3268943" cy="905169"/>
          </a:xfrm>
          <a:prstGeom prst="round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Slumping</a:t>
            </a:r>
            <a:r>
              <a:rPr lang="en-US" sz="1400" dirty="0" smtClean="0">
                <a:solidFill>
                  <a:srgbClr val="000000"/>
                </a:solidFill>
              </a:rPr>
              <a:t>- this is when the cliffs are made of clay. The clay becomes saturated during heavy rainfall and oozes down towards the sea. </a:t>
            </a:r>
            <a:endParaRPr lang="en-US" sz="1400" dirty="0">
              <a:solidFill>
                <a:srgbClr val="000000"/>
              </a:solidFill>
            </a:endParaRPr>
          </a:p>
        </p:txBody>
      </p:sp>
    </p:spTree>
    <p:extLst>
      <p:ext uri="{BB962C8B-B14F-4D97-AF65-F5344CB8AC3E}">
        <p14:creationId xmlns:p14="http://schemas.microsoft.com/office/powerpoint/2010/main" val="581560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502047" cy="584776"/>
          </a:xfrm>
          <a:prstGeom prst="rect">
            <a:avLst/>
          </a:prstGeom>
          <a:noFill/>
        </p:spPr>
        <p:txBody>
          <a:bodyPr wrap="none" lIns="91440" tIns="45720" rIns="91440" bIns="45720">
            <a:spAutoFit/>
          </a:bodyPr>
          <a:lstStyle/>
          <a:p>
            <a:pPr algn="ctr"/>
            <a:r>
              <a:rPr lang="en-GB" sz="3200" b="1" dirty="0" smtClean="0">
                <a:ln w="12700">
                  <a:solidFill>
                    <a:srgbClr val="000000"/>
                  </a:solidFill>
                  <a:prstDash val="solid"/>
                </a:ln>
                <a:solidFill>
                  <a:srgbClr val="3366FF"/>
                </a:solidFill>
                <a:effectLst>
                  <a:outerShdw blurRad="41275" dist="20320" dir="1800000" algn="tl" rotWithShape="0">
                    <a:srgbClr val="000000">
                      <a:alpha val="40000"/>
                    </a:srgbClr>
                  </a:outerShdw>
                </a:effectLst>
              </a:rPr>
              <a:t>Coastal transportation processes- longshore drift </a:t>
            </a:r>
            <a:endParaRPr lang="en-GB" sz="3200" b="1" cap="none" spc="0" dirty="0">
              <a:ln w="12700">
                <a:solidFill>
                  <a:srgbClr val="000000"/>
                </a:solidFill>
                <a:prstDash val="solid"/>
              </a:ln>
              <a:solidFill>
                <a:srgbClr val="3366FF"/>
              </a:solidFill>
              <a:effectLst>
                <a:outerShdw blurRad="41275" dist="20320" dir="1800000" algn="tl" rotWithShape="0">
                  <a:srgbClr val="000000">
                    <a:alpha val="40000"/>
                  </a:srgbClr>
                </a:outerShdw>
              </a:effectLst>
            </a:endParaRPr>
          </a:p>
        </p:txBody>
      </p:sp>
      <p:pic>
        <p:nvPicPr>
          <p:cNvPr id="5" name="Picture 4"/>
          <p:cNvPicPr>
            <a:picLocks noChangeAspect="1"/>
          </p:cNvPicPr>
          <p:nvPr/>
        </p:nvPicPr>
        <p:blipFill>
          <a:blip r:embed="rId2"/>
          <a:stretch>
            <a:fillRect/>
          </a:stretch>
        </p:blipFill>
        <p:spPr>
          <a:xfrm>
            <a:off x="2112145" y="225827"/>
            <a:ext cx="6103573" cy="3390874"/>
          </a:xfrm>
          <a:prstGeom prst="rect">
            <a:avLst/>
          </a:prstGeom>
        </p:spPr>
      </p:pic>
      <p:sp>
        <p:nvSpPr>
          <p:cNvPr id="6" name="Rounded Rectangle 5"/>
          <p:cNvSpPr/>
          <p:nvPr/>
        </p:nvSpPr>
        <p:spPr>
          <a:xfrm>
            <a:off x="553851" y="3464553"/>
            <a:ext cx="3185584" cy="7196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rgbClr val="000000"/>
                </a:solidFill>
                <a:latin typeface="Bell MT"/>
                <a:cs typeface="Bell MT"/>
              </a:rPr>
              <a:t>Waves approach the beach at a slight </a:t>
            </a:r>
            <a:r>
              <a:rPr lang="en-GB" sz="1600" b="1" dirty="0" smtClean="0">
                <a:solidFill>
                  <a:srgbClr val="000000"/>
                </a:solidFill>
                <a:latin typeface="Bell MT"/>
                <a:cs typeface="Bell MT"/>
              </a:rPr>
              <a:t>angle </a:t>
            </a:r>
            <a:r>
              <a:rPr lang="en-GB" sz="1600" dirty="0" smtClean="0">
                <a:solidFill>
                  <a:srgbClr val="000000"/>
                </a:solidFill>
                <a:latin typeface="Bell MT"/>
                <a:cs typeface="Bell MT"/>
              </a:rPr>
              <a:t>influenced by the </a:t>
            </a:r>
            <a:r>
              <a:rPr lang="en-GB" sz="1600" b="1" dirty="0" smtClean="0">
                <a:solidFill>
                  <a:srgbClr val="000000"/>
                </a:solidFill>
                <a:latin typeface="Bell MT"/>
                <a:cs typeface="Bell MT"/>
              </a:rPr>
              <a:t>prevailing wind</a:t>
            </a:r>
            <a:r>
              <a:rPr lang="en-GB" sz="1600" dirty="0" smtClean="0">
                <a:solidFill>
                  <a:srgbClr val="000000"/>
                </a:solidFill>
                <a:latin typeface="Bell MT"/>
                <a:cs typeface="Bell MT"/>
              </a:rPr>
              <a:t>.</a:t>
            </a:r>
            <a:endParaRPr lang="en-GB" sz="1600" dirty="0">
              <a:solidFill>
                <a:srgbClr val="000000"/>
              </a:solidFill>
              <a:latin typeface="Bell MT"/>
              <a:cs typeface="Bell MT"/>
            </a:endParaRPr>
          </a:p>
        </p:txBody>
      </p:sp>
      <p:sp>
        <p:nvSpPr>
          <p:cNvPr id="7" name="Oval 6"/>
          <p:cNvSpPr/>
          <p:nvPr/>
        </p:nvSpPr>
        <p:spPr>
          <a:xfrm>
            <a:off x="182777" y="3083477"/>
            <a:ext cx="624417" cy="594782"/>
          </a:xfrm>
          <a:prstGeom prst="ellipse">
            <a:avLst/>
          </a:prstGeom>
          <a:solidFill>
            <a:srgbClr val="FFD21A"/>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rPr>
              <a:t>1</a:t>
            </a:r>
            <a:endParaRPr lang="en-GB" dirty="0">
              <a:solidFill>
                <a:schemeClr val="tx1"/>
              </a:solidFill>
            </a:endParaRPr>
          </a:p>
        </p:txBody>
      </p:sp>
      <p:sp>
        <p:nvSpPr>
          <p:cNvPr id="8" name="Rounded Rectangle 7"/>
          <p:cNvSpPr/>
          <p:nvPr/>
        </p:nvSpPr>
        <p:spPr>
          <a:xfrm>
            <a:off x="1603568" y="4307469"/>
            <a:ext cx="3185584" cy="7196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rgbClr val="000000"/>
                </a:solidFill>
                <a:latin typeface="Bell MT"/>
                <a:cs typeface="Bell MT"/>
              </a:rPr>
              <a:t>As the waves break the </a:t>
            </a:r>
            <a:r>
              <a:rPr lang="en-GB" sz="1600" b="1" dirty="0" smtClean="0">
                <a:solidFill>
                  <a:srgbClr val="000000"/>
                </a:solidFill>
                <a:latin typeface="Bell MT"/>
                <a:cs typeface="Bell MT"/>
              </a:rPr>
              <a:t>swash </a:t>
            </a:r>
            <a:r>
              <a:rPr lang="en-GB" sz="1600" dirty="0" smtClean="0">
                <a:solidFill>
                  <a:srgbClr val="000000"/>
                </a:solidFill>
                <a:latin typeface="Bell MT"/>
                <a:cs typeface="Bell MT"/>
              </a:rPr>
              <a:t>carried the material up the beach at the same angle.</a:t>
            </a:r>
            <a:endParaRPr lang="en-GB" sz="1600" dirty="0">
              <a:solidFill>
                <a:srgbClr val="000000"/>
              </a:solidFill>
              <a:latin typeface="Bell MT"/>
              <a:cs typeface="Bell MT"/>
            </a:endParaRPr>
          </a:p>
        </p:txBody>
      </p:sp>
      <p:sp>
        <p:nvSpPr>
          <p:cNvPr id="9" name="Rounded Rectangle 8"/>
          <p:cNvSpPr/>
          <p:nvPr/>
        </p:nvSpPr>
        <p:spPr>
          <a:xfrm>
            <a:off x="3881858" y="5176117"/>
            <a:ext cx="4620189" cy="78262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rgbClr val="000000"/>
                </a:solidFill>
                <a:latin typeface="Bell MT"/>
                <a:cs typeface="Bell MT"/>
              </a:rPr>
              <a:t>As the swash dies away the </a:t>
            </a:r>
            <a:r>
              <a:rPr lang="en-GB" sz="1600" b="1" dirty="0" smtClean="0">
                <a:solidFill>
                  <a:srgbClr val="000000"/>
                </a:solidFill>
                <a:latin typeface="Bell MT"/>
                <a:cs typeface="Bell MT"/>
              </a:rPr>
              <a:t>backwash</a:t>
            </a:r>
            <a:r>
              <a:rPr lang="en-GB" sz="1600" dirty="0" smtClean="0">
                <a:solidFill>
                  <a:srgbClr val="000000"/>
                </a:solidFill>
                <a:latin typeface="Bell MT"/>
                <a:cs typeface="Bell MT"/>
              </a:rPr>
              <a:t> and any material carried by it falls straight back down the beach.</a:t>
            </a:r>
            <a:endParaRPr lang="en-GB" sz="1600" dirty="0">
              <a:solidFill>
                <a:srgbClr val="000000"/>
              </a:solidFill>
              <a:latin typeface="Bell MT"/>
              <a:cs typeface="Bell MT"/>
            </a:endParaRPr>
          </a:p>
        </p:txBody>
      </p:sp>
      <p:sp>
        <p:nvSpPr>
          <p:cNvPr id="10" name="Rounded Rectangle 9"/>
          <p:cNvSpPr/>
          <p:nvPr/>
        </p:nvSpPr>
        <p:spPr>
          <a:xfrm>
            <a:off x="5316463" y="6100357"/>
            <a:ext cx="3185584" cy="7196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rgbClr val="000000"/>
                </a:solidFill>
                <a:latin typeface="Bell MT"/>
                <a:cs typeface="Bell MT"/>
              </a:rPr>
              <a:t>The means that material is moved along the beach in a </a:t>
            </a:r>
            <a:r>
              <a:rPr lang="en-GB" sz="1600" b="1" dirty="0" err="1" smtClean="0">
                <a:solidFill>
                  <a:srgbClr val="000000"/>
                </a:solidFill>
                <a:latin typeface="Bell MT"/>
                <a:cs typeface="Bell MT"/>
              </a:rPr>
              <a:t>zig-zag</a:t>
            </a:r>
            <a:r>
              <a:rPr lang="en-GB" sz="1600" dirty="0" smtClean="0">
                <a:solidFill>
                  <a:srgbClr val="000000"/>
                </a:solidFill>
                <a:latin typeface="Bell MT"/>
                <a:cs typeface="Bell MT"/>
              </a:rPr>
              <a:t> route.</a:t>
            </a:r>
            <a:endParaRPr lang="en-GB" sz="1600" dirty="0">
              <a:solidFill>
                <a:srgbClr val="000000"/>
              </a:solidFill>
              <a:latin typeface="Bell MT"/>
              <a:cs typeface="Bell MT"/>
            </a:endParaRPr>
          </a:p>
        </p:txBody>
      </p:sp>
      <p:sp>
        <p:nvSpPr>
          <p:cNvPr id="11" name="Oval 10"/>
          <p:cNvSpPr/>
          <p:nvPr/>
        </p:nvSpPr>
        <p:spPr>
          <a:xfrm>
            <a:off x="1181412" y="4432353"/>
            <a:ext cx="624417" cy="594782"/>
          </a:xfrm>
          <a:prstGeom prst="ellipse">
            <a:avLst/>
          </a:prstGeom>
          <a:solidFill>
            <a:srgbClr val="FFD21A"/>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2</a:t>
            </a:r>
          </a:p>
        </p:txBody>
      </p:sp>
      <p:sp>
        <p:nvSpPr>
          <p:cNvPr id="12" name="Oval 11"/>
          <p:cNvSpPr/>
          <p:nvPr/>
        </p:nvSpPr>
        <p:spPr>
          <a:xfrm>
            <a:off x="3427226" y="5301001"/>
            <a:ext cx="624417" cy="594782"/>
          </a:xfrm>
          <a:prstGeom prst="ellipse">
            <a:avLst/>
          </a:prstGeom>
          <a:solidFill>
            <a:srgbClr val="FFD21A"/>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3</a:t>
            </a:r>
          </a:p>
        </p:txBody>
      </p:sp>
      <p:sp>
        <p:nvSpPr>
          <p:cNvPr id="13" name="Oval 12"/>
          <p:cNvSpPr/>
          <p:nvPr/>
        </p:nvSpPr>
        <p:spPr>
          <a:xfrm>
            <a:off x="4787400" y="6225241"/>
            <a:ext cx="624417" cy="594782"/>
          </a:xfrm>
          <a:prstGeom prst="ellipse">
            <a:avLst/>
          </a:prstGeom>
          <a:solidFill>
            <a:srgbClr val="FFD21A"/>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4</a:t>
            </a:r>
          </a:p>
        </p:txBody>
      </p:sp>
      <p:sp>
        <p:nvSpPr>
          <p:cNvPr id="15" name="Rounded Rectangle 14"/>
          <p:cNvSpPr/>
          <p:nvPr/>
        </p:nvSpPr>
        <p:spPr>
          <a:xfrm>
            <a:off x="3881858" y="3083477"/>
            <a:ext cx="2112145" cy="392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Prevailing wind</a:t>
            </a:r>
            <a:endParaRPr lang="en-US" dirty="0">
              <a:solidFill>
                <a:schemeClr val="tx1"/>
              </a:solidFill>
            </a:endParaRPr>
          </a:p>
        </p:txBody>
      </p:sp>
      <p:sp>
        <p:nvSpPr>
          <p:cNvPr id="16" name="Rounded Rectangle 15"/>
          <p:cNvSpPr/>
          <p:nvPr/>
        </p:nvSpPr>
        <p:spPr>
          <a:xfrm>
            <a:off x="182777" y="846654"/>
            <a:ext cx="2112145" cy="392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Erosion</a:t>
            </a:r>
            <a:endParaRPr lang="en-US" dirty="0">
              <a:solidFill>
                <a:schemeClr val="tx1"/>
              </a:solidFill>
            </a:endParaRPr>
          </a:p>
        </p:txBody>
      </p:sp>
      <p:sp>
        <p:nvSpPr>
          <p:cNvPr id="17" name="Rounded Rectangle 16"/>
          <p:cNvSpPr/>
          <p:nvPr/>
        </p:nvSpPr>
        <p:spPr>
          <a:xfrm>
            <a:off x="7703117" y="1042901"/>
            <a:ext cx="1568673" cy="392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Deposition</a:t>
            </a:r>
            <a:endParaRPr lang="en-US" dirty="0">
              <a:solidFill>
                <a:schemeClr val="tx1"/>
              </a:solidFill>
            </a:endParaRPr>
          </a:p>
        </p:txBody>
      </p:sp>
      <p:sp>
        <p:nvSpPr>
          <p:cNvPr id="18" name="Rounded Rectangle 17"/>
          <p:cNvSpPr/>
          <p:nvPr/>
        </p:nvSpPr>
        <p:spPr>
          <a:xfrm>
            <a:off x="182777" y="1553713"/>
            <a:ext cx="2112145" cy="392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Swash</a:t>
            </a:r>
            <a:endParaRPr lang="en-US" dirty="0">
              <a:solidFill>
                <a:schemeClr val="tx1"/>
              </a:solidFill>
            </a:endParaRPr>
          </a:p>
        </p:txBody>
      </p:sp>
      <p:sp>
        <p:nvSpPr>
          <p:cNvPr id="19" name="Rounded Rectangle 18"/>
          <p:cNvSpPr/>
          <p:nvPr/>
        </p:nvSpPr>
        <p:spPr>
          <a:xfrm>
            <a:off x="182777" y="2148298"/>
            <a:ext cx="2112145" cy="392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Backwash</a:t>
            </a:r>
            <a:endParaRPr lang="en-US" dirty="0">
              <a:solidFill>
                <a:schemeClr val="tx1"/>
              </a:solidFill>
            </a:endParaRPr>
          </a:p>
        </p:txBody>
      </p:sp>
      <p:cxnSp>
        <p:nvCxnSpPr>
          <p:cNvPr id="21" name="Straight Arrow Connector 20"/>
          <p:cNvCxnSpPr/>
          <p:nvPr/>
        </p:nvCxnSpPr>
        <p:spPr>
          <a:xfrm>
            <a:off x="2306975" y="1042901"/>
            <a:ext cx="714539" cy="19624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2294922" y="1749960"/>
            <a:ext cx="1018247" cy="19624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2294922" y="2148298"/>
            <a:ext cx="1444513" cy="19624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a:off x="7137117" y="1239148"/>
            <a:ext cx="5660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flipV="1">
            <a:off x="3575461" y="2926816"/>
            <a:ext cx="814952" cy="15666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4842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664" y="214437"/>
            <a:ext cx="8750152" cy="523220"/>
          </a:xfrm>
          <a:prstGeom prst="rect">
            <a:avLst/>
          </a:prstGeom>
          <a:noFill/>
        </p:spPr>
        <p:txBody>
          <a:bodyPr wrap="none" lIns="91440" tIns="45720" rIns="91440" bIns="45720">
            <a:spAutoFit/>
          </a:bodyPr>
          <a:lstStyle/>
          <a:p>
            <a:pPr algn="ctr"/>
            <a:r>
              <a:rPr lang="en-GB" sz="2800" b="1" cap="none" spc="0" dirty="0" smtClean="0">
                <a:ln w="12700">
                  <a:solidFill>
                    <a:srgbClr val="000000"/>
                  </a:solidFill>
                  <a:prstDash val="solid"/>
                </a:ln>
                <a:solidFill>
                  <a:srgbClr val="3366FF"/>
                </a:solidFill>
                <a:effectLst>
                  <a:outerShdw blurRad="41275" dist="20320" dir="1800000" algn="tl" rotWithShape="0">
                    <a:srgbClr val="000000">
                      <a:alpha val="40000"/>
                    </a:srgbClr>
                  </a:outerShdw>
                </a:effectLst>
              </a:rPr>
              <a:t>Coastal erosional </a:t>
            </a:r>
            <a:r>
              <a:rPr lang="en-GB" sz="2800" b="1" u="sng" cap="none" spc="0" dirty="0" smtClean="0">
                <a:ln w="12700">
                  <a:solidFill>
                    <a:srgbClr val="000000"/>
                  </a:solidFill>
                  <a:prstDash val="solid"/>
                </a:ln>
                <a:solidFill>
                  <a:srgbClr val="3366FF"/>
                </a:solidFill>
                <a:effectLst>
                  <a:outerShdw blurRad="41275" dist="20320" dir="1800000" algn="tl" rotWithShape="0">
                    <a:srgbClr val="000000">
                      <a:alpha val="40000"/>
                    </a:srgbClr>
                  </a:outerShdw>
                </a:effectLst>
              </a:rPr>
              <a:t>landforms Wave cut notch and platform</a:t>
            </a:r>
            <a:endParaRPr lang="en-GB" sz="2800" b="1" u="sng" cap="none" spc="0" dirty="0">
              <a:ln w="12700">
                <a:solidFill>
                  <a:srgbClr val="000000"/>
                </a:solidFill>
                <a:prstDash val="solid"/>
              </a:ln>
              <a:solidFill>
                <a:srgbClr val="3366FF"/>
              </a:solidFill>
              <a:effectLst>
                <a:outerShdw blurRad="41275" dist="20320" dir="1800000" algn="tl" rotWithShape="0">
                  <a:srgbClr val="000000">
                    <a:alpha val="40000"/>
                  </a:srgbClr>
                </a:outerShdw>
              </a:effectLst>
            </a:endParaRPr>
          </a:p>
        </p:txBody>
      </p:sp>
      <p:pic>
        <p:nvPicPr>
          <p:cNvPr id="2" name="Picture 1"/>
          <p:cNvPicPr>
            <a:picLocks noChangeAspect="1"/>
          </p:cNvPicPr>
          <p:nvPr/>
        </p:nvPicPr>
        <p:blipFill>
          <a:blip r:embed="rId2"/>
          <a:stretch>
            <a:fillRect/>
          </a:stretch>
        </p:blipFill>
        <p:spPr>
          <a:xfrm>
            <a:off x="258233" y="1007533"/>
            <a:ext cx="4038599" cy="2605618"/>
          </a:xfrm>
          <a:prstGeom prst="rect">
            <a:avLst/>
          </a:prstGeom>
          <a:ln>
            <a:solidFill>
              <a:schemeClr val="tx1"/>
            </a:solidFill>
          </a:ln>
        </p:spPr>
      </p:pic>
      <p:sp>
        <p:nvSpPr>
          <p:cNvPr id="5" name="Rectangle 4"/>
          <p:cNvSpPr/>
          <p:nvPr/>
        </p:nvSpPr>
        <p:spPr>
          <a:xfrm>
            <a:off x="2125570" y="1007533"/>
            <a:ext cx="2171262" cy="400110"/>
          </a:xfrm>
          <a:prstGeom prst="rect">
            <a:avLst/>
          </a:prstGeom>
          <a:noFill/>
        </p:spPr>
        <p:txBody>
          <a:bodyPr wrap="none" lIns="91440" tIns="45720" rIns="91440" bIns="45720">
            <a:spAutoFit/>
          </a:bodyPr>
          <a:lstStyle/>
          <a:p>
            <a:pPr algn="ctr"/>
            <a:r>
              <a:rPr lang="en-GB" sz="2000" b="1" cap="none" spc="0" dirty="0" smtClean="0">
                <a:ln w="12700">
                  <a:solidFill>
                    <a:srgbClr val="000000"/>
                  </a:solidFill>
                  <a:prstDash val="solid"/>
                </a:ln>
                <a:solidFill>
                  <a:srgbClr val="3366FF"/>
                </a:solidFill>
                <a:effectLst>
                  <a:outerShdw blurRad="41275" dist="20320" dir="1800000" algn="tl" rotWithShape="0">
                    <a:srgbClr val="000000">
                      <a:alpha val="40000"/>
                    </a:srgbClr>
                  </a:outerShdw>
                </a:effectLst>
              </a:rPr>
              <a:t>Wave cut platform</a:t>
            </a:r>
            <a:endParaRPr lang="en-GB" sz="2000" b="1" cap="none" spc="0" dirty="0">
              <a:ln w="12700">
                <a:solidFill>
                  <a:srgbClr val="000000"/>
                </a:solidFill>
                <a:prstDash val="solid"/>
              </a:ln>
              <a:solidFill>
                <a:srgbClr val="3366FF"/>
              </a:solidFill>
              <a:effectLst>
                <a:outerShdw blurRad="41275" dist="20320" dir="1800000" algn="tl" rotWithShape="0">
                  <a:srgbClr val="000000">
                    <a:alpha val="40000"/>
                  </a:srgbClr>
                </a:outerShdw>
              </a:effectLst>
            </a:endParaRPr>
          </a:p>
        </p:txBody>
      </p:sp>
      <p:pic>
        <p:nvPicPr>
          <p:cNvPr id="9" name="Picture 8"/>
          <p:cNvPicPr>
            <a:picLocks noChangeAspect="1"/>
          </p:cNvPicPr>
          <p:nvPr/>
        </p:nvPicPr>
        <p:blipFill>
          <a:blip r:embed="rId3"/>
          <a:stretch>
            <a:fillRect/>
          </a:stretch>
        </p:blipFill>
        <p:spPr>
          <a:xfrm>
            <a:off x="258232" y="3898824"/>
            <a:ext cx="4038601" cy="2698358"/>
          </a:xfrm>
          <a:prstGeom prst="rect">
            <a:avLst/>
          </a:prstGeom>
        </p:spPr>
      </p:pic>
      <p:sp>
        <p:nvSpPr>
          <p:cNvPr id="10" name="Rounded Rectangle 9"/>
          <p:cNvSpPr/>
          <p:nvPr/>
        </p:nvSpPr>
        <p:spPr>
          <a:xfrm>
            <a:off x="4847166" y="1007533"/>
            <a:ext cx="3185584" cy="7196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rgbClr val="000000"/>
                </a:solidFill>
                <a:latin typeface="Bell MT"/>
                <a:cs typeface="Bell MT"/>
              </a:rPr>
              <a:t>Weather weakens the top of the cliff.</a:t>
            </a:r>
            <a:endParaRPr lang="en-GB" sz="1600" dirty="0">
              <a:solidFill>
                <a:srgbClr val="000000"/>
              </a:solidFill>
              <a:latin typeface="Bell MT"/>
              <a:cs typeface="Bell MT"/>
            </a:endParaRPr>
          </a:p>
        </p:txBody>
      </p:sp>
      <p:sp>
        <p:nvSpPr>
          <p:cNvPr id="11" name="Rounded Rectangle 10"/>
          <p:cNvSpPr/>
          <p:nvPr/>
        </p:nvSpPr>
        <p:spPr>
          <a:xfrm>
            <a:off x="4847166" y="2142067"/>
            <a:ext cx="3185584" cy="7196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rgbClr val="000000"/>
                </a:solidFill>
                <a:latin typeface="Bell MT"/>
                <a:cs typeface="Bell MT"/>
              </a:rPr>
              <a:t>The sea attacks the base of the cliff forming a wave cut notch. </a:t>
            </a:r>
            <a:endParaRPr lang="en-GB" sz="1600" dirty="0">
              <a:solidFill>
                <a:srgbClr val="000000"/>
              </a:solidFill>
              <a:latin typeface="Bell MT"/>
              <a:cs typeface="Bell MT"/>
            </a:endParaRPr>
          </a:p>
        </p:txBody>
      </p:sp>
      <p:sp>
        <p:nvSpPr>
          <p:cNvPr id="12" name="Rounded Rectangle 11"/>
          <p:cNvSpPr/>
          <p:nvPr/>
        </p:nvSpPr>
        <p:spPr>
          <a:xfrm>
            <a:off x="4847166" y="3253318"/>
            <a:ext cx="3185584" cy="7196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rgbClr val="000000"/>
                </a:solidFill>
                <a:latin typeface="Bell MT"/>
                <a:cs typeface="Bell MT"/>
              </a:rPr>
              <a:t>The notch increases in size causing the cliff to collapse. </a:t>
            </a:r>
            <a:endParaRPr lang="en-GB" sz="1600" dirty="0">
              <a:solidFill>
                <a:srgbClr val="000000"/>
              </a:solidFill>
              <a:latin typeface="Bell MT"/>
              <a:cs typeface="Bell MT"/>
            </a:endParaRPr>
          </a:p>
        </p:txBody>
      </p:sp>
      <p:sp>
        <p:nvSpPr>
          <p:cNvPr id="14" name="Rounded Rectangle 13"/>
          <p:cNvSpPr/>
          <p:nvPr/>
        </p:nvSpPr>
        <p:spPr>
          <a:xfrm>
            <a:off x="4847166" y="4442884"/>
            <a:ext cx="3185584" cy="7196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rgbClr val="000000"/>
                </a:solidFill>
                <a:latin typeface="Bell MT"/>
                <a:cs typeface="Bell MT"/>
              </a:rPr>
              <a:t>The backwash carries the rubble back to the sea forming a wave cut platform. </a:t>
            </a:r>
            <a:endParaRPr lang="en-GB" sz="1600" dirty="0">
              <a:solidFill>
                <a:srgbClr val="000000"/>
              </a:solidFill>
              <a:latin typeface="Bell MT"/>
              <a:cs typeface="Bell MT"/>
            </a:endParaRPr>
          </a:p>
        </p:txBody>
      </p:sp>
      <p:sp>
        <p:nvSpPr>
          <p:cNvPr id="15" name="Rounded Rectangle 14"/>
          <p:cNvSpPr/>
          <p:nvPr/>
        </p:nvSpPr>
        <p:spPr>
          <a:xfrm>
            <a:off x="4847166" y="5583769"/>
            <a:ext cx="3185584" cy="7196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rgbClr val="000000"/>
                </a:solidFill>
                <a:latin typeface="Bell MT"/>
                <a:cs typeface="Bell MT"/>
              </a:rPr>
              <a:t>The process repeats itself and the cliff continues to retreat. </a:t>
            </a:r>
            <a:endParaRPr lang="en-GB" sz="1600" dirty="0">
              <a:solidFill>
                <a:srgbClr val="000000"/>
              </a:solidFill>
              <a:latin typeface="Bell MT"/>
              <a:cs typeface="Bell MT"/>
            </a:endParaRPr>
          </a:p>
        </p:txBody>
      </p:sp>
      <p:sp>
        <p:nvSpPr>
          <p:cNvPr id="16" name="Oval 15"/>
          <p:cNvSpPr/>
          <p:nvPr/>
        </p:nvSpPr>
        <p:spPr>
          <a:xfrm>
            <a:off x="8202083" y="1132417"/>
            <a:ext cx="624417" cy="594782"/>
          </a:xfrm>
          <a:prstGeom prst="ellipse">
            <a:avLst/>
          </a:prstGeom>
          <a:solidFill>
            <a:srgbClr val="FFD21A"/>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rPr>
              <a:t>1</a:t>
            </a:r>
            <a:endParaRPr lang="en-GB" dirty="0">
              <a:solidFill>
                <a:schemeClr val="tx1"/>
              </a:solidFill>
            </a:endParaRPr>
          </a:p>
        </p:txBody>
      </p:sp>
      <p:sp>
        <p:nvSpPr>
          <p:cNvPr id="17" name="Oval 16"/>
          <p:cNvSpPr/>
          <p:nvPr/>
        </p:nvSpPr>
        <p:spPr>
          <a:xfrm>
            <a:off x="8280399" y="2266951"/>
            <a:ext cx="624417" cy="594782"/>
          </a:xfrm>
          <a:prstGeom prst="ellipse">
            <a:avLst/>
          </a:prstGeom>
          <a:solidFill>
            <a:srgbClr val="FFD21A"/>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2</a:t>
            </a:r>
          </a:p>
        </p:txBody>
      </p:sp>
      <p:sp>
        <p:nvSpPr>
          <p:cNvPr id="18" name="Oval 17"/>
          <p:cNvSpPr/>
          <p:nvPr/>
        </p:nvSpPr>
        <p:spPr>
          <a:xfrm>
            <a:off x="8280399" y="3357018"/>
            <a:ext cx="624417" cy="594782"/>
          </a:xfrm>
          <a:prstGeom prst="ellipse">
            <a:avLst/>
          </a:prstGeom>
          <a:solidFill>
            <a:srgbClr val="FFD21A"/>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3</a:t>
            </a:r>
          </a:p>
        </p:txBody>
      </p:sp>
      <p:sp>
        <p:nvSpPr>
          <p:cNvPr id="19" name="Oval 18"/>
          <p:cNvSpPr/>
          <p:nvPr/>
        </p:nvSpPr>
        <p:spPr>
          <a:xfrm>
            <a:off x="8280399" y="4500036"/>
            <a:ext cx="624417" cy="594782"/>
          </a:xfrm>
          <a:prstGeom prst="ellipse">
            <a:avLst/>
          </a:prstGeom>
          <a:solidFill>
            <a:srgbClr val="FFD21A"/>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4</a:t>
            </a:r>
          </a:p>
        </p:txBody>
      </p:sp>
      <p:sp>
        <p:nvSpPr>
          <p:cNvPr id="20" name="Oval 19"/>
          <p:cNvSpPr/>
          <p:nvPr/>
        </p:nvSpPr>
        <p:spPr>
          <a:xfrm>
            <a:off x="8280399" y="5681139"/>
            <a:ext cx="624417" cy="594782"/>
          </a:xfrm>
          <a:prstGeom prst="ellipse">
            <a:avLst/>
          </a:prstGeom>
          <a:solidFill>
            <a:srgbClr val="FFD21A"/>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5</a:t>
            </a:r>
          </a:p>
        </p:txBody>
      </p:sp>
      <p:sp>
        <p:nvSpPr>
          <p:cNvPr id="21" name="Down Arrow 20"/>
          <p:cNvSpPr/>
          <p:nvPr/>
        </p:nvSpPr>
        <p:spPr>
          <a:xfrm>
            <a:off x="6328833" y="1695451"/>
            <a:ext cx="328084" cy="571500"/>
          </a:xfrm>
          <a:prstGeom prst="downArrow">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Down Arrow 21"/>
          <p:cNvSpPr/>
          <p:nvPr/>
        </p:nvSpPr>
        <p:spPr>
          <a:xfrm>
            <a:off x="6328833" y="2821502"/>
            <a:ext cx="328084" cy="571500"/>
          </a:xfrm>
          <a:prstGeom prst="downArrow">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Down Arrow 22"/>
          <p:cNvSpPr/>
          <p:nvPr/>
        </p:nvSpPr>
        <p:spPr>
          <a:xfrm>
            <a:off x="6307667" y="3943353"/>
            <a:ext cx="328084" cy="571500"/>
          </a:xfrm>
          <a:prstGeom prst="downArrow">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Down Arrow 23"/>
          <p:cNvSpPr/>
          <p:nvPr/>
        </p:nvSpPr>
        <p:spPr>
          <a:xfrm>
            <a:off x="6318251" y="5162550"/>
            <a:ext cx="328084" cy="571500"/>
          </a:xfrm>
          <a:prstGeom prst="downArrow">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91101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39" y="105906"/>
            <a:ext cx="4919295" cy="1077218"/>
          </a:xfrm>
          <a:prstGeom prst="rect">
            <a:avLst/>
          </a:prstGeom>
          <a:noFill/>
        </p:spPr>
        <p:txBody>
          <a:bodyPr wrap="none" lIns="91440" tIns="45720" rIns="91440" bIns="45720">
            <a:spAutoFit/>
          </a:bodyPr>
          <a:lstStyle/>
          <a:p>
            <a:pPr algn="ctr"/>
            <a:r>
              <a:rPr lang="en-GB" sz="3200" b="1" cap="none" spc="0" dirty="0" smtClean="0">
                <a:ln w="12700">
                  <a:solidFill>
                    <a:srgbClr val="000000"/>
                  </a:solidFill>
                  <a:prstDash val="solid"/>
                </a:ln>
                <a:solidFill>
                  <a:srgbClr val="3366FF"/>
                </a:solidFill>
                <a:effectLst>
                  <a:outerShdw blurRad="41275" dist="20320" dir="1800000" algn="tl" rotWithShape="0">
                    <a:srgbClr val="000000">
                      <a:alpha val="40000"/>
                    </a:srgbClr>
                  </a:outerShdw>
                </a:effectLst>
              </a:rPr>
              <a:t>Coastal erosional </a:t>
            </a:r>
            <a:r>
              <a:rPr lang="en-GB" sz="3200" b="1" u="sng" cap="none" spc="0" dirty="0" smtClean="0">
                <a:ln w="12700">
                  <a:solidFill>
                    <a:srgbClr val="000000"/>
                  </a:solidFill>
                  <a:prstDash val="solid"/>
                </a:ln>
                <a:solidFill>
                  <a:srgbClr val="3366FF"/>
                </a:solidFill>
                <a:effectLst>
                  <a:outerShdw blurRad="41275" dist="20320" dir="1800000" algn="tl" rotWithShape="0">
                    <a:srgbClr val="000000">
                      <a:alpha val="40000"/>
                    </a:srgbClr>
                  </a:outerShdw>
                </a:effectLst>
              </a:rPr>
              <a:t>landforms</a:t>
            </a:r>
          </a:p>
          <a:p>
            <a:pPr algn="ctr"/>
            <a:r>
              <a:rPr lang="en-GB" sz="3200" b="1" u="sng" dirty="0" smtClean="0">
                <a:ln w="12700">
                  <a:solidFill>
                    <a:srgbClr val="000000"/>
                  </a:solidFill>
                  <a:prstDash val="solid"/>
                </a:ln>
                <a:solidFill>
                  <a:srgbClr val="3366FF"/>
                </a:solidFill>
                <a:effectLst>
                  <a:outerShdw blurRad="41275" dist="20320" dir="1800000" algn="tl" rotWithShape="0">
                    <a:srgbClr val="000000">
                      <a:alpha val="40000"/>
                    </a:srgbClr>
                  </a:outerShdw>
                </a:effectLst>
              </a:rPr>
              <a:t>Headland and bays </a:t>
            </a:r>
            <a:endParaRPr lang="en-GB" sz="3200" b="1" u="sng" cap="none" spc="0" dirty="0">
              <a:ln w="12700">
                <a:solidFill>
                  <a:srgbClr val="000000"/>
                </a:solidFill>
                <a:prstDash val="solid"/>
              </a:ln>
              <a:solidFill>
                <a:srgbClr val="3366FF"/>
              </a:solidFill>
              <a:effectLst>
                <a:outerShdw blurRad="41275" dist="20320" dir="1800000" algn="tl" rotWithShape="0">
                  <a:srgbClr val="000000">
                    <a:alpha val="40000"/>
                  </a:srgbClr>
                </a:outerShdw>
              </a:effectLst>
            </a:endParaRPr>
          </a:p>
        </p:txBody>
      </p:sp>
      <p:pic>
        <p:nvPicPr>
          <p:cNvPr id="3" name="Picture 2"/>
          <p:cNvPicPr>
            <a:picLocks noChangeAspect="1"/>
          </p:cNvPicPr>
          <p:nvPr/>
        </p:nvPicPr>
        <p:blipFill>
          <a:blip r:embed="rId2"/>
          <a:stretch>
            <a:fillRect/>
          </a:stretch>
        </p:blipFill>
        <p:spPr>
          <a:xfrm>
            <a:off x="338667" y="1041265"/>
            <a:ext cx="3947583" cy="2783552"/>
          </a:xfrm>
          <a:prstGeom prst="rect">
            <a:avLst/>
          </a:prstGeom>
          <a:ln>
            <a:solidFill>
              <a:schemeClr val="tx1"/>
            </a:solidFill>
          </a:ln>
        </p:spPr>
      </p:pic>
      <p:sp>
        <p:nvSpPr>
          <p:cNvPr id="6" name="Rectangle 5"/>
          <p:cNvSpPr/>
          <p:nvPr/>
        </p:nvSpPr>
        <p:spPr>
          <a:xfrm>
            <a:off x="1972796" y="3424707"/>
            <a:ext cx="2313454" cy="400110"/>
          </a:xfrm>
          <a:prstGeom prst="rect">
            <a:avLst/>
          </a:prstGeom>
          <a:noFill/>
        </p:spPr>
        <p:txBody>
          <a:bodyPr wrap="none" lIns="91440" tIns="45720" rIns="91440" bIns="45720">
            <a:spAutoFit/>
          </a:bodyPr>
          <a:lstStyle/>
          <a:p>
            <a:pPr algn="ctr"/>
            <a:r>
              <a:rPr lang="en-GB" sz="2000" b="1" cap="none" spc="0" dirty="0" smtClean="0">
                <a:ln w="12700">
                  <a:solidFill>
                    <a:srgbClr val="000000"/>
                  </a:solidFill>
                  <a:prstDash val="solid"/>
                </a:ln>
                <a:solidFill>
                  <a:srgbClr val="3366FF"/>
                </a:solidFill>
                <a:effectLst>
                  <a:outerShdw blurRad="41275" dist="20320" dir="1800000" algn="tl" rotWithShape="0">
                    <a:srgbClr val="000000">
                      <a:alpha val="40000"/>
                    </a:srgbClr>
                  </a:outerShdw>
                </a:effectLst>
              </a:rPr>
              <a:t>Headlands and bays</a:t>
            </a:r>
            <a:endParaRPr lang="en-GB" sz="2000" b="1" cap="none" spc="0" dirty="0">
              <a:ln w="12700">
                <a:solidFill>
                  <a:srgbClr val="000000"/>
                </a:solidFill>
                <a:prstDash val="solid"/>
              </a:ln>
              <a:solidFill>
                <a:srgbClr val="3366FF"/>
              </a:solidFill>
              <a:effectLst>
                <a:outerShdw blurRad="41275" dist="20320" dir="1800000" algn="tl" rotWithShape="0">
                  <a:srgbClr val="000000">
                    <a:alpha val="40000"/>
                  </a:srgbClr>
                </a:outerShdw>
              </a:effectLst>
            </a:endParaRPr>
          </a:p>
        </p:txBody>
      </p:sp>
      <p:pic>
        <p:nvPicPr>
          <p:cNvPr id="9" name="Picture 8"/>
          <p:cNvPicPr>
            <a:picLocks noChangeAspect="1"/>
          </p:cNvPicPr>
          <p:nvPr/>
        </p:nvPicPr>
        <p:blipFill>
          <a:blip r:embed="rId3"/>
          <a:stretch>
            <a:fillRect/>
          </a:stretch>
        </p:blipFill>
        <p:spPr>
          <a:xfrm>
            <a:off x="338668" y="4059992"/>
            <a:ext cx="3947582" cy="2442408"/>
          </a:xfrm>
          <a:prstGeom prst="rect">
            <a:avLst/>
          </a:prstGeom>
        </p:spPr>
      </p:pic>
      <p:sp>
        <p:nvSpPr>
          <p:cNvPr id="10" name="Rounded Rectangle 9"/>
          <p:cNvSpPr/>
          <p:nvPr/>
        </p:nvSpPr>
        <p:spPr>
          <a:xfrm>
            <a:off x="4939373" y="404285"/>
            <a:ext cx="3185584" cy="12911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rgbClr val="000000"/>
                </a:solidFill>
                <a:latin typeface="Bell MT"/>
                <a:cs typeface="Bell MT"/>
              </a:rPr>
              <a:t>The sea attacks a discordant </a:t>
            </a:r>
            <a:r>
              <a:rPr lang="en-GB" sz="1600" dirty="0" err="1" smtClean="0">
                <a:solidFill>
                  <a:srgbClr val="000000"/>
                </a:solidFill>
                <a:latin typeface="Bell MT"/>
                <a:cs typeface="Bell MT"/>
              </a:rPr>
              <a:t>coasta</a:t>
            </a:r>
            <a:r>
              <a:rPr lang="en-GB" sz="1600" dirty="0" smtClean="0">
                <a:solidFill>
                  <a:srgbClr val="000000"/>
                </a:solidFill>
                <a:latin typeface="Bell MT"/>
                <a:cs typeface="Bell MT"/>
              </a:rPr>
              <a:t> line – an area of coast with alternating bands of hard and soft rock.</a:t>
            </a:r>
            <a:endParaRPr lang="en-GB" sz="1600" dirty="0">
              <a:solidFill>
                <a:srgbClr val="000000"/>
              </a:solidFill>
              <a:latin typeface="Bell MT"/>
              <a:cs typeface="Bell MT"/>
            </a:endParaRPr>
          </a:p>
        </p:txBody>
      </p:sp>
      <p:sp>
        <p:nvSpPr>
          <p:cNvPr id="11" name="Down Arrow 10"/>
          <p:cNvSpPr/>
          <p:nvPr/>
        </p:nvSpPr>
        <p:spPr>
          <a:xfrm>
            <a:off x="6328833" y="1695451"/>
            <a:ext cx="328084" cy="571500"/>
          </a:xfrm>
          <a:prstGeom prst="downArrow">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ounded Rectangle 11"/>
          <p:cNvSpPr/>
          <p:nvPr/>
        </p:nvSpPr>
        <p:spPr>
          <a:xfrm>
            <a:off x="4847166" y="2266951"/>
            <a:ext cx="3185584" cy="7196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rgbClr val="000000"/>
                </a:solidFill>
                <a:latin typeface="Bell MT"/>
                <a:cs typeface="Bell MT"/>
              </a:rPr>
              <a:t>The soft rock (sand or clay) are eroding more quickly.  </a:t>
            </a:r>
            <a:endParaRPr lang="en-GB" sz="1600" dirty="0">
              <a:solidFill>
                <a:srgbClr val="000000"/>
              </a:solidFill>
              <a:latin typeface="Bell MT"/>
              <a:cs typeface="Bell MT"/>
            </a:endParaRPr>
          </a:p>
        </p:txBody>
      </p:sp>
      <p:sp>
        <p:nvSpPr>
          <p:cNvPr id="13" name="Down Arrow 12"/>
          <p:cNvSpPr/>
          <p:nvPr/>
        </p:nvSpPr>
        <p:spPr>
          <a:xfrm>
            <a:off x="6371167" y="2986617"/>
            <a:ext cx="328084" cy="571500"/>
          </a:xfrm>
          <a:prstGeom prst="downArrow">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ounded Rectangle 13"/>
          <p:cNvSpPr/>
          <p:nvPr/>
        </p:nvSpPr>
        <p:spPr>
          <a:xfrm>
            <a:off x="4939373" y="3558117"/>
            <a:ext cx="3185584" cy="7196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rgbClr val="000000"/>
                </a:solidFill>
                <a:latin typeface="Bell MT"/>
                <a:cs typeface="Bell MT"/>
              </a:rPr>
              <a:t>This creates a bay. </a:t>
            </a:r>
            <a:endParaRPr lang="en-GB" sz="1600" dirty="0">
              <a:solidFill>
                <a:srgbClr val="000000"/>
              </a:solidFill>
              <a:latin typeface="Bell MT"/>
              <a:cs typeface="Bell MT"/>
            </a:endParaRPr>
          </a:p>
        </p:txBody>
      </p:sp>
      <p:sp>
        <p:nvSpPr>
          <p:cNvPr id="15" name="Rounded Rectangle 14"/>
          <p:cNvSpPr/>
          <p:nvPr/>
        </p:nvSpPr>
        <p:spPr>
          <a:xfrm>
            <a:off x="4939373" y="4849283"/>
            <a:ext cx="3185584" cy="7196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rgbClr val="000000"/>
                </a:solidFill>
                <a:latin typeface="Bell MT"/>
                <a:cs typeface="Bell MT"/>
              </a:rPr>
              <a:t>The hard rock is more resistant and takes longer to erode. </a:t>
            </a:r>
            <a:endParaRPr lang="en-GB" sz="1600" dirty="0">
              <a:solidFill>
                <a:srgbClr val="000000"/>
              </a:solidFill>
              <a:latin typeface="Bell MT"/>
              <a:cs typeface="Bell MT"/>
            </a:endParaRPr>
          </a:p>
        </p:txBody>
      </p:sp>
      <p:sp>
        <p:nvSpPr>
          <p:cNvPr id="16" name="Down Arrow 15"/>
          <p:cNvSpPr/>
          <p:nvPr/>
        </p:nvSpPr>
        <p:spPr>
          <a:xfrm>
            <a:off x="6371168" y="4277783"/>
            <a:ext cx="328084" cy="571500"/>
          </a:xfrm>
          <a:prstGeom prst="downArrow">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ounded Rectangle 16"/>
          <p:cNvSpPr/>
          <p:nvPr/>
        </p:nvSpPr>
        <p:spPr>
          <a:xfrm>
            <a:off x="4939373" y="5943600"/>
            <a:ext cx="3185584" cy="7196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rgbClr val="000000"/>
                </a:solidFill>
                <a:latin typeface="Bell MT"/>
                <a:cs typeface="Bell MT"/>
              </a:rPr>
              <a:t>This leaves a headland jutting out to sea. </a:t>
            </a:r>
            <a:endParaRPr lang="en-GB" sz="1600" dirty="0">
              <a:solidFill>
                <a:srgbClr val="000000"/>
              </a:solidFill>
              <a:latin typeface="Bell MT"/>
              <a:cs typeface="Bell MT"/>
            </a:endParaRPr>
          </a:p>
        </p:txBody>
      </p:sp>
      <p:sp>
        <p:nvSpPr>
          <p:cNvPr id="18" name="Down Arrow 17"/>
          <p:cNvSpPr/>
          <p:nvPr/>
        </p:nvSpPr>
        <p:spPr>
          <a:xfrm>
            <a:off x="6439958" y="5470525"/>
            <a:ext cx="328084" cy="571500"/>
          </a:xfrm>
          <a:prstGeom prst="downArrow">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Oval 18"/>
          <p:cNvSpPr/>
          <p:nvPr/>
        </p:nvSpPr>
        <p:spPr>
          <a:xfrm>
            <a:off x="8280399" y="1068919"/>
            <a:ext cx="624417" cy="594782"/>
          </a:xfrm>
          <a:prstGeom prst="ellipse">
            <a:avLst/>
          </a:prstGeom>
          <a:solidFill>
            <a:srgbClr val="FFD21A"/>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rPr>
              <a:t>1</a:t>
            </a:r>
            <a:endParaRPr lang="en-GB" dirty="0">
              <a:solidFill>
                <a:schemeClr val="tx1"/>
              </a:solidFill>
            </a:endParaRPr>
          </a:p>
        </p:txBody>
      </p:sp>
      <p:sp>
        <p:nvSpPr>
          <p:cNvPr id="20" name="Oval 19"/>
          <p:cNvSpPr/>
          <p:nvPr/>
        </p:nvSpPr>
        <p:spPr>
          <a:xfrm>
            <a:off x="8280399" y="2266951"/>
            <a:ext cx="624417" cy="594782"/>
          </a:xfrm>
          <a:prstGeom prst="ellipse">
            <a:avLst/>
          </a:prstGeom>
          <a:solidFill>
            <a:srgbClr val="FFD21A"/>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2</a:t>
            </a:r>
          </a:p>
        </p:txBody>
      </p:sp>
      <p:sp>
        <p:nvSpPr>
          <p:cNvPr id="21" name="Oval 20"/>
          <p:cNvSpPr/>
          <p:nvPr/>
        </p:nvSpPr>
        <p:spPr>
          <a:xfrm>
            <a:off x="8280399" y="3654409"/>
            <a:ext cx="624417" cy="594782"/>
          </a:xfrm>
          <a:prstGeom prst="ellipse">
            <a:avLst/>
          </a:prstGeom>
          <a:solidFill>
            <a:srgbClr val="FFD21A"/>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3</a:t>
            </a:r>
          </a:p>
        </p:txBody>
      </p:sp>
      <p:sp>
        <p:nvSpPr>
          <p:cNvPr id="22" name="Oval 21"/>
          <p:cNvSpPr/>
          <p:nvPr/>
        </p:nvSpPr>
        <p:spPr>
          <a:xfrm>
            <a:off x="8280399" y="4849283"/>
            <a:ext cx="624417" cy="594782"/>
          </a:xfrm>
          <a:prstGeom prst="ellipse">
            <a:avLst/>
          </a:prstGeom>
          <a:solidFill>
            <a:srgbClr val="FFD21A"/>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4</a:t>
            </a:r>
          </a:p>
        </p:txBody>
      </p:sp>
      <p:sp>
        <p:nvSpPr>
          <p:cNvPr id="23" name="Oval 22"/>
          <p:cNvSpPr/>
          <p:nvPr/>
        </p:nvSpPr>
        <p:spPr>
          <a:xfrm>
            <a:off x="8280399" y="5978530"/>
            <a:ext cx="624417" cy="594782"/>
          </a:xfrm>
          <a:prstGeom prst="ellipse">
            <a:avLst/>
          </a:prstGeom>
          <a:solidFill>
            <a:srgbClr val="FFD21A"/>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5</a:t>
            </a:r>
          </a:p>
        </p:txBody>
      </p:sp>
    </p:spTree>
    <p:extLst>
      <p:ext uri="{BB962C8B-B14F-4D97-AF65-F5344CB8AC3E}">
        <p14:creationId xmlns:p14="http://schemas.microsoft.com/office/powerpoint/2010/main" val="3337756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2066" y="158177"/>
            <a:ext cx="7464800" cy="584775"/>
          </a:xfrm>
          <a:prstGeom prst="rect">
            <a:avLst/>
          </a:prstGeom>
          <a:noFill/>
        </p:spPr>
        <p:txBody>
          <a:bodyPr wrap="none" lIns="91440" tIns="45720" rIns="91440" bIns="45720">
            <a:spAutoFit/>
          </a:bodyPr>
          <a:lstStyle/>
          <a:p>
            <a:pPr algn="ctr"/>
            <a:r>
              <a:rPr lang="en-GB" sz="3200" b="1" cap="none" spc="0" dirty="0" smtClean="0">
                <a:ln w="12700">
                  <a:solidFill>
                    <a:srgbClr val="000000"/>
                  </a:solidFill>
                  <a:prstDash val="solid"/>
                </a:ln>
                <a:solidFill>
                  <a:srgbClr val="3366FF"/>
                </a:solidFill>
                <a:effectLst>
                  <a:outerShdw blurRad="41275" dist="20320" dir="1800000" algn="tl" rotWithShape="0">
                    <a:srgbClr val="000000">
                      <a:alpha val="40000"/>
                    </a:srgbClr>
                  </a:outerShdw>
                </a:effectLst>
              </a:rPr>
              <a:t>Coastal erosional </a:t>
            </a:r>
            <a:r>
              <a:rPr lang="en-GB" sz="3200" b="1" u="sng" cap="none" spc="0" dirty="0" smtClean="0">
                <a:ln w="12700">
                  <a:solidFill>
                    <a:srgbClr val="000000"/>
                  </a:solidFill>
                  <a:prstDash val="solid"/>
                </a:ln>
                <a:solidFill>
                  <a:srgbClr val="3366FF"/>
                </a:solidFill>
                <a:effectLst>
                  <a:outerShdw blurRad="41275" dist="20320" dir="1800000" algn="tl" rotWithShape="0">
                    <a:srgbClr val="000000">
                      <a:alpha val="40000"/>
                    </a:srgbClr>
                  </a:outerShdw>
                </a:effectLst>
              </a:rPr>
              <a:t>landforms – coastal stack</a:t>
            </a:r>
            <a:endParaRPr lang="en-GB" sz="3200" b="1" u="sng" cap="none" spc="0" dirty="0">
              <a:ln w="12700">
                <a:solidFill>
                  <a:srgbClr val="000000"/>
                </a:solidFill>
                <a:prstDash val="solid"/>
              </a:ln>
              <a:solidFill>
                <a:srgbClr val="3366FF"/>
              </a:solidFill>
              <a:effectLst>
                <a:outerShdw blurRad="41275" dist="20320" dir="1800000" algn="tl" rotWithShape="0">
                  <a:srgbClr val="000000">
                    <a:alpha val="40000"/>
                  </a:srgbClr>
                </a:outerShdw>
              </a:effectLst>
            </a:endParaRPr>
          </a:p>
        </p:txBody>
      </p:sp>
      <p:pic>
        <p:nvPicPr>
          <p:cNvPr id="7" name="Picture 6"/>
          <p:cNvPicPr>
            <a:picLocks noChangeAspect="1"/>
          </p:cNvPicPr>
          <p:nvPr/>
        </p:nvPicPr>
        <p:blipFill>
          <a:blip r:embed="rId2"/>
          <a:stretch>
            <a:fillRect/>
          </a:stretch>
        </p:blipFill>
        <p:spPr>
          <a:xfrm>
            <a:off x="444397" y="1061551"/>
            <a:ext cx="3991594" cy="2536782"/>
          </a:xfrm>
          <a:prstGeom prst="rect">
            <a:avLst/>
          </a:prstGeom>
        </p:spPr>
      </p:pic>
      <p:sp>
        <p:nvSpPr>
          <p:cNvPr id="8" name="Rectangle 7"/>
          <p:cNvSpPr/>
          <p:nvPr/>
        </p:nvSpPr>
        <p:spPr>
          <a:xfrm>
            <a:off x="2374309" y="3154862"/>
            <a:ext cx="2061682" cy="400110"/>
          </a:xfrm>
          <a:prstGeom prst="rect">
            <a:avLst/>
          </a:prstGeom>
          <a:noFill/>
        </p:spPr>
        <p:txBody>
          <a:bodyPr wrap="none" lIns="91440" tIns="45720" rIns="91440" bIns="45720">
            <a:spAutoFit/>
          </a:bodyPr>
          <a:lstStyle/>
          <a:p>
            <a:pPr algn="ctr"/>
            <a:r>
              <a:rPr lang="en-GB" sz="2000" b="1" cap="none" spc="0" dirty="0" smtClean="0">
                <a:ln w="12700">
                  <a:solidFill>
                    <a:srgbClr val="000000"/>
                  </a:solidFill>
                  <a:prstDash val="solid"/>
                </a:ln>
                <a:solidFill>
                  <a:srgbClr val="3366FF"/>
                </a:solidFill>
                <a:effectLst>
                  <a:outerShdw blurRad="41275" dist="20320" dir="1800000" algn="tl" rotWithShape="0">
                    <a:srgbClr val="000000">
                      <a:alpha val="40000"/>
                    </a:srgbClr>
                  </a:outerShdw>
                </a:effectLst>
              </a:rPr>
              <a:t>Headland erosion</a:t>
            </a:r>
            <a:endParaRPr lang="en-GB" sz="2000" b="1" cap="none" spc="0" dirty="0">
              <a:ln w="12700">
                <a:solidFill>
                  <a:srgbClr val="000000"/>
                </a:solidFill>
                <a:prstDash val="solid"/>
              </a:ln>
              <a:solidFill>
                <a:srgbClr val="3366FF"/>
              </a:solidFill>
              <a:effectLst>
                <a:outerShdw blurRad="41275" dist="20320" dir="1800000" algn="tl" rotWithShape="0">
                  <a:srgbClr val="000000">
                    <a:alpha val="40000"/>
                  </a:srgbClr>
                </a:outerShdw>
              </a:effectLst>
            </a:endParaRPr>
          </a:p>
        </p:txBody>
      </p:sp>
      <p:pic>
        <p:nvPicPr>
          <p:cNvPr id="10" name="Picture 9"/>
          <p:cNvPicPr>
            <a:picLocks noChangeAspect="1"/>
          </p:cNvPicPr>
          <p:nvPr/>
        </p:nvPicPr>
        <p:blipFill>
          <a:blip r:embed="rId3"/>
          <a:stretch>
            <a:fillRect/>
          </a:stretch>
        </p:blipFill>
        <p:spPr>
          <a:xfrm>
            <a:off x="444397" y="4063999"/>
            <a:ext cx="3991594" cy="2240281"/>
          </a:xfrm>
          <a:prstGeom prst="rect">
            <a:avLst/>
          </a:prstGeom>
        </p:spPr>
      </p:pic>
      <p:sp>
        <p:nvSpPr>
          <p:cNvPr id="11" name="Rounded Rectangle 10"/>
          <p:cNvSpPr/>
          <p:nvPr/>
        </p:nvSpPr>
        <p:spPr>
          <a:xfrm>
            <a:off x="4847166" y="975785"/>
            <a:ext cx="3185584" cy="7196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rgbClr val="000000"/>
                </a:solidFill>
                <a:latin typeface="Bell MT"/>
                <a:cs typeface="Bell MT"/>
              </a:rPr>
              <a:t>Hydraulic action creates cracks in the headland.</a:t>
            </a:r>
            <a:endParaRPr lang="en-GB" sz="1600" dirty="0">
              <a:solidFill>
                <a:srgbClr val="000000"/>
              </a:solidFill>
              <a:latin typeface="Bell MT"/>
              <a:cs typeface="Bell MT"/>
            </a:endParaRPr>
          </a:p>
        </p:txBody>
      </p:sp>
      <p:sp>
        <p:nvSpPr>
          <p:cNvPr id="12" name="Down Arrow 11"/>
          <p:cNvSpPr/>
          <p:nvPr/>
        </p:nvSpPr>
        <p:spPr>
          <a:xfrm>
            <a:off x="6328833" y="1695451"/>
            <a:ext cx="328084" cy="571500"/>
          </a:xfrm>
          <a:prstGeom prst="downArrow">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ounded Rectangle 12"/>
          <p:cNvSpPr/>
          <p:nvPr/>
        </p:nvSpPr>
        <p:spPr>
          <a:xfrm>
            <a:off x="4847166" y="2266951"/>
            <a:ext cx="3185584" cy="7196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rgbClr val="000000"/>
                </a:solidFill>
                <a:latin typeface="Bell MT"/>
                <a:cs typeface="Bell MT"/>
              </a:rPr>
              <a:t>Overtime the hydraulic action causes the crack to become deeper.</a:t>
            </a:r>
            <a:endParaRPr lang="en-GB" sz="1600" dirty="0">
              <a:solidFill>
                <a:srgbClr val="000000"/>
              </a:solidFill>
              <a:latin typeface="Bell MT"/>
              <a:cs typeface="Bell MT"/>
            </a:endParaRPr>
          </a:p>
        </p:txBody>
      </p:sp>
      <p:sp>
        <p:nvSpPr>
          <p:cNvPr id="14" name="Down Arrow 13"/>
          <p:cNvSpPr/>
          <p:nvPr/>
        </p:nvSpPr>
        <p:spPr>
          <a:xfrm>
            <a:off x="6371167" y="2986617"/>
            <a:ext cx="328084" cy="571500"/>
          </a:xfrm>
          <a:prstGeom prst="downArrow">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ounded Rectangle 14"/>
          <p:cNvSpPr/>
          <p:nvPr/>
        </p:nvSpPr>
        <p:spPr>
          <a:xfrm>
            <a:off x="4939373" y="3558117"/>
            <a:ext cx="3185584" cy="7196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rgbClr val="000000"/>
                </a:solidFill>
                <a:latin typeface="Bell MT"/>
                <a:cs typeface="Bell MT"/>
              </a:rPr>
              <a:t>This creates a cave. This may eventually break through. </a:t>
            </a:r>
            <a:endParaRPr lang="en-GB" sz="1600" dirty="0">
              <a:solidFill>
                <a:srgbClr val="000000"/>
              </a:solidFill>
              <a:latin typeface="Bell MT"/>
              <a:cs typeface="Bell MT"/>
            </a:endParaRPr>
          </a:p>
        </p:txBody>
      </p:sp>
      <p:sp>
        <p:nvSpPr>
          <p:cNvPr id="16" name="Rounded Rectangle 15"/>
          <p:cNvSpPr/>
          <p:nvPr/>
        </p:nvSpPr>
        <p:spPr>
          <a:xfrm>
            <a:off x="4939373" y="4849283"/>
            <a:ext cx="3185584" cy="7196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rgbClr val="000000"/>
                </a:solidFill>
                <a:latin typeface="Bell MT"/>
                <a:cs typeface="Bell MT"/>
              </a:rPr>
              <a:t>This creates an arch. The arch will eventually become bigger and collapse.   </a:t>
            </a:r>
            <a:endParaRPr lang="en-GB" sz="1600" dirty="0">
              <a:solidFill>
                <a:srgbClr val="000000"/>
              </a:solidFill>
              <a:latin typeface="Bell MT"/>
              <a:cs typeface="Bell MT"/>
            </a:endParaRPr>
          </a:p>
        </p:txBody>
      </p:sp>
      <p:sp>
        <p:nvSpPr>
          <p:cNvPr id="17" name="Down Arrow 16"/>
          <p:cNvSpPr/>
          <p:nvPr/>
        </p:nvSpPr>
        <p:spPr>
          <a:xfrm>
            <a:off x="6371168" y="4277783"/>
            <a:ext cx="328084" cy="571500"/>
          </a:xfrm>
          <a:prstGeom prst="downArrow">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ounded Rectangle 17"/>
          <p:cNvSpPr/>
          <p:nvPr/>
        </p:nvSpPr>
        <p:spPr>
          <a:xfrm>
            <a:off x="4939373" y="5943600"/>
            <a:ext cx="3185584" cy="7196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solidFill>
                  <a:srgbClr val="000000"/>
                </a:solidFill>
                <a:latin typeface="Bell MT"/>
                <a:cs typeface="Bell MT"/>
              </a:rPr>
              <a:t>This leaves a stack. Forces of erosion turn the stack into a stump. </a:t>
            </a:r>
            <a:endParaRPr lang="en-GB" sz="1600" dirty="0">
              <a:solidFill>
                <a:srgbClr val="000000"/>
              </a:solidFill>
              <a:latin typeface="Bell MT"/>
              <a:cs typeface="Bell MT"/>
            </a:endParaRPr>
          </a:p>
        </p:txBody>
      </p:sp>
      <p:sp>
        <p:nvSpPr>
          <p:cNvPr id="19" name="Down Arrow 18"/>
          <p:cNvSpPr/>
          <p:nvPr/>
        </p:nvSpPr>
        <p:spPr>
          <a:xfrm>
            <a:off x="6371169" y="5568949"/>
            <a:ext cx="328084" cy="409581"/>
          </a:xfrm>
          <a:prstGeom prst="downArrow">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Oval 19"/>
          <p:cNvSpPr/>
          <p:nvPr/>
        </p:nvSpPr>
        <p:spPr>
          <a:xfrm>
            <a:off x="8280399" y="1068919"/>
            <a:ext cx="624417" cy="594782"/>
          </a:xfrm>
          <a:prstGeom prst="ellipse">
            <a:avLst/>
          </a:prstGeom>
          <a:solidFill>
            <a:srgbClr val="FFD21A"/>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rPr>
              <a:t>1</a:t>
            </a:r>
            <a:endParaRPr lang="en-GB" dirty="0">
              <a:solidFill>
                <a:schemeClr val="tx1"/>
              </a:solidFill>
            </a:endParaRPr>
          </a:p>
        </p:txBody>
      </p:sp>
      <p:sp>
        <p:nvSpPr>
          <p:cNvPr id="21" name="Oval 20"/>
          <p:cNvSpPr/>
          <p:nvPr/>
        </p:nvSpPr>
        <p:spPr>
          <a:xfrm>
            <a:off x="8280399" y="2266951"/>
            <a:ext cx="624417" cy="594782"/>
          </a:xfrm>
          <a:prstGeom prst="ellipse">
            <a:avLst/>
          </a:prstGeom>
          <a:solidFill>
            <a:srgbClr val="FFD21A"/>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2</a:t>
            </a:r>
          </a:p>
        </p:txBody>
      </p:sp>
      <p:sp>
        <p:nvSpPr>
          <p:cNvPr id="22" name="Oval 21"/>
          <p:cNvSpPr/>
          <p:nvPr/>
        </p:nvSpPr>
        <p:spPr>
          <a:xfrm>
            <a:off x="8280399" y="3654409"/>
            <a:ext cx="624417" cy="594782"/>
          </a:xfrm>
          <a:prstGeom prst="ellipse">
            <a:avLst/>
          </a:prstGeom>
          <a:solidFill>
            <a:srgbClr val="FFD21A"/>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3</a:t>
            </a:r>
          </a:p>
        </p:txBody>
      </p:sp>
      <p:sp>
        <p:nvSpPr>
          <p:cNvPr id="23" name="Oval 22"/>
          <p:cNvSpPr/>
          <p:nvPr/>
        </p:nvSpPr>
        <p:spPr>
          <a:xfrm>
            <a:off x="8280399" y="4849283"/>
            <a:ext cx="624417" cy="594782"/>
          </a:xfrm>
          <a:prstGeom prst="ellipse">
            <a:avLst/>
          </a:prstGeom>
          <a:solidFill>
            <a:srgbClr val="FFD21A"/>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4</a:t>
            </a:r>
          </a:p>
        </p:txBody>
      </p:sp>
      <p:sp>
        <p:nvSpPr>
          <p:cNvPr id="24" name="Oval 23"/>
          <p:cNvSpPr/>
          <p:nvPr/>
        </p:nvSpPr>
        <p:spPr>
          <a:xfrm>
            <a:off x="8280399" y="5978530"/>
            <a:ext cx="624417" cy="594782"/>
          </a:xfrm>
          <a:prstGeom prst="ellipse">
            <a:avLst/>
          </a:prstGeom>
          <a:solidFill>
            <a:srgbClr val="FFD21A"/>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5</a:t>
            </a:r>
          </a:p>
        </p:txBody>
      </p:sp>
    </p:spTree>
    <p:extLst>
      <p:ext uri="{BB962C8B-B14F-4D97-AF65-F5344CB8AC3E}">
        <p14:creationId xmlns:p14="http://schemas.microsoft.com/office/powerpoint/2010/main" val="7729700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157</TotalTime>
  <Words>2309</Words>
  <Application>Microsoft Office PowerPoint</Application>
  <PresentationFormat>On-screen Show (4:3)</PresentationFormat>
  <Paragraphs>332</Paragraphs>
  <Slides>18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ＭＳ Ｐゴシック</vt:lpstr>
      <vt:lpstr>Arial</vt:lpstr>
      <vt:lpstr>Arial Black</vt:lpstr>
      <vt:lpstr>Bell MT</vt:lpstr>
      <vt:lpstr>Calibri</vt:lpstr>
      <vt:lpstr>Courier New</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 Louise Connarty</dc:creator>
  <cp:lastModifiedBy>Marie Mellor</cp:lastModifiedBy>
  <cp:revision>33</cp:revision>
  <dcterms:created xsi:type="dcterms:W3CDTF">2014-12-29T21:08:21Z</dcterms:created>
  <dcterms:modified xsi:type="dcterms:W3CDTF">2020-03-17T08:18:39Z</dcterms:modified>
</cp:coreProperties>
</file>