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0" r:id="rId3"/>
    <p:sldId id="257" r:id="rId4"/>
    <p:sldId id="260" r:id="rId5"/>
    <p:sldId id="261" r:id="rId6"/>
    <p:sldId id="279" r:id="rId7"/>
    <p:sldId id="258" r:id="rId8"/>
    <p:sldId id="282" r:id="rId9"/>
    <p:sldId id="278" r:id="rId10"/>
    <p:sldId id="301" r:id="rId11"/>
    <p:sldId id="290" r:id="rId12"/>
    <p:sldId id="286" r:id="rId13"/>
    <p:sldId id="287" r:id="rId14"/>
    <p:sldId id="288" r:id="rId15"/>
    <p:sldId id="291" r:id="rId16"/>
    <p:sldId id="284" r:id="rId17"/>
    <p:sldId id="285" r:id="rId18"/>
    <p:sldId id="277" r:id="rId19"/>
    <p:sldId id="259" r:id="rId20"/>
    <p:sldId id="292" r:id="rId21"/>
    <p:sldId id="293" r:id="rId22"/>
    <p:sldId id="294" r:id="rId23"/>
    <p:sldId id="295" r:id="rId24"/>
    <p:sldId id="274" r:id="rId25"/>
    <p:sldId id="262" r:id="rId26"/>
    <p:sldId id="276" r:id="rId27"/>
    <p:sldId id="296" r:id="rId28"/>
    <p:sldId id="298" r:id="rId29"/>
    <p:sldId id="299" r:id="rId30"/>
    <p:sldId id="263" r:id="rId31"/>
    <p:sldId id="289" r:id="rId32"/>
    <p:sldId id="275" r:id="rId33"/>
    <p:sldId id="264" r:id="rId34"/>
    <p:sldId id="300" r:id="rId35"/>
    <p:sldId id="303" r:id="rId36"/>
    <p:sldId id="302" r:id="rId37"/>
    <p:sldId id="271" r:id="rId38"/>
    <p:sldId id="265" r:id="rId39"/>
    <p:sldId id="273" r:id="rId40"/>
    <p:sldId id="266" r:id="rId41"/>
    <p:sldId id="308" r:id="rId42"/>
    <p:sldId id="304" r:id="rId43"/>
    <p:sldId id="306" r:id="rId44"/>
    <p:sldId id="307" r:id="rId45"/>
    <p:sldId id="305" r:id="rId46"/>
    <p:sldId id="267" r:id="rId47"/>
    <p:sldId id="309" r:id="rId48"/>
    <p:sldId id="310" r:id="rId49"/>
    <p:sldId id="311" r:id="rId50"/>
    <p:sldId id="268" r:id="rId51"/>
    <p:sldId id="269" r:id="rId52"/>
    <p:sldId id="272" r:id="rId53"/>
    <p:sldId id="312" r:id="rId54"/>
    <p:sldId id="313" r:id="rId55"/>
    <p:sldId id="315" r:id="rId56"/>
    <p:sldId id="314" r:id="rId57"/>
    <p:sldId id="27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3D3D5-0CCB-4E24-A0CF-71134E5670F5}" type="doc">
      <dgm:prSet loTypeId="urn:microsoft.com/office/officeart/2005/8/layout/default" loCatId="list" qsTypeId="urn:microsoft.com/office/officeart/2005/8/quickstyle/3d2" qsCatId="3D" csTypeId="urn:microsoft.com/office/officeart/2005/8/colors/colorful5" csCatId="colorful" phldr="1"/>
      <dgm:spPr/>
      <dgm:t>
        <a:bodyPr/>
        <a:lstStyle/>
        <a:p>
          <a:endParaRPr lang="en-GB"/>
        </a:p>
      </dgm:t>
    </dgm:pt>
    <dgm:pt modelId="{5318C64F-3717-4EB5-9C56-E3C6A98337B2}">
      <dgm:prSet phldrT="[Text]"/>
      <dgm:spPr/>
      <dgm:t>
        <a:bodyPr/>
        <a:lstStyle/>
        <a:p>
          <a:r>
            <a:rPr lang="en-GB" dirty="0" smtClean="0"/>
            <a:t>Bank</a:t>
          </a:r>
          <a:endParaRPr lang="en-GB" dirty="0"/>
        </a:p>
      </dgm:t>
    </dgm:pt>
    <dgm:pt modelId="{E7081E3A-EBC1-49A0-A56C-B59CDD25F444}" type="parTrans" cxnId="{B432F0FF-84FB-4144-9A62-7C0C2D411A1B}">
      <dgm:prSet/>
      <dgm:spPr/>
      <dgm:t>
        <a:bodyPr/>
        <a:lstStyle/>
        <a:p>
          <a:endParaRPr lang="en-GB"/>
        </a:p>
      </dgm:t>
    </dgm:pt>
    <dgm:pt modelId="{793CDCC7-8D56-4C80-B838-5BDA27518AD0}" type="sibTrans" cxnId="{B432F0FF-84FB-4144-9A62-7C0C2D411A1B}">
      <dgm:prSet/>
      <dgm:spPr/>
      <dgm:t>
        <a:bodyPr/>
        <a:lstStyle/>
        <a:p>
          <a:endParaRPr lang="en-GB"/>
        </a:p>
      </dgm:t>
    </dgm:pt>
    <dgm:pt modelId="{FDC64BB2-03C0-4480-A6E1-1919A2E43D4F}">
      <dgm:prSet phldrT="[Text]"/>
      <dgm:spPr/>
      <dgm:t>
        <a:bodyPr/>
        <a:lstStyle/>
        <a:p>
          <a:r>
            <a:rPr lang="en-GB" dirty="0" smtClean="0"/>
            <a:t>Family &amp; Friends</a:t>
          </a:r>
          <a:endParaRPr lang="en-GB" dirty="0"/>
        </a:p>
      </dgm:t>
    </dgm:pt>
    <dgm:pt modelId="{F0072C91-0933-4B1D-8BAD-D65A1C1BF023}" type="parTrans" cxnId="{4341C60F-4A61-454F-B1B9-C2A22F5E0B2F}">
      <dgm:prSet/>
      <dgm:spPr/>
      <dgm:t>
        <a:bodyPr/>
        <a:lstStyle/>
        <a:p>
          <a:endParaRPr lang="en-GB"/>
        </a:p>
      </dgm:t>
    </dgm:pt>
    <dgm:pt modelId="{43E80B88-2CC2-4C03-9E32-F9FF6C0BBE67}" type="sibTrans" cxnId="{4341C60F-4A61-454F-B1B9-C2A22F5E0B2F}">
      <dgm:prSet/>
      <dgm:spPr/>
      <dgm:t>
        <a:bodyPr/>
        <a:lstStyle/>
        <a:p>
          <a:endParaRPr lang="en-GB"/>
        </a:p>
      </dgm:t>
    </dgm:pt>
    <dgm:pt modelId="{4EA6F998-E3E8-4472-A9D8-4CF437E72080}">
      <dgm:prSet phldrT="[Text]"/>
      <dgm:spPr/>
      <dgm:t>
        <a:bodyPr/>
        <a:lstStyle/>
        <a:p>
          <a:r>
            <a:rPr lang="en-GB" dirty="0" smtClean="0"/>
            <a:t>Prince’s Trust</a:t>
          </a:r>
          <a:endParaRPr lang="en-GB" dirty="0"/>
        </a:p>
      </dgm:t>
    </dgm:pt>
    <dgm:pt modelId="{F9532D3B-3440-4B9C-89D0-7BAE91ED687F}" type="parTrans" cxnId="{789F6F19-A639-4C70-BDA2-517790E9D75C}">
      <dgm:prSet/>
      <dgm:spPr/>
      <dgm:t>
        <a:bodyPr/>
        <a:lstStyle/>
        <a:p>
          <a:endParaRPr lang="en-GB"/>
        </a:p>
      </dgm:t>
    </dgm:pt>
    <dgm:pt modelId="{2A074C48-6AC8-4860-A81B-9DD2E5EE7BAB}" type="sibTrans" cxnId="{789F6F19-A639-4C70-BDA2-517790E9D75C}">
      <dgm:prSet/>
      <dgm:spPr/>
      <dgm:t>
        <a:bodyPr/>
        <a:lstStyle/>
        <a:p>
          <a:endParaRPr lang="en-GB"/>
        </a:p>
      </dgm:t>
    </dgm:pt>
    <dgm:pt modelId="{D1157034-DE61-4150-BEDD-9907B1892566}">
      <dgm:prSet phldrT="[Text]"/>
      <dgm:spPr/>
      <dgm:t>
        <a:bodyPr/>
        <a:lstStyle/>
        <a:p>
          <a:r>
            <a:rPr lang="en-GB" dirty="0" smtClean="0"/>
            <a:t>Government Grants</a:t>
          </a:r>
          <a:endParaRPr lang="en-GB" dirty="0"/>
        </a:p>
      </dgm:t>
    </dgm:pt>
    <dgm:pt modelId="{C4345B26-7BC3-4B3C-968E-F9C0CA930BFB}" type="parTrans" cxnId="{76A56EAD-B1FB-4D1D-9943-5A9941CF7ED5}">
      <dgm:prSet/>
      <dgm:spPr/>
      <dgm:t>
        <a:bodyPr/>
        <a:lstStyle/>
        <a:p>
          <a:endParaRPr lang="en-GB"/>
        </a:p>
      </dgm:t>
    </dgm:pt>
    <dgm:pt modelId="{9E117252-9BBA-49EB-AB26-E1433DA8B28E}" type="sibTrans" cxnId="{76A56EAD-B1FB-4D1D-9943-5A9941CF7ED5}">
      <dgm:prSet/>
      <dgm:spPr/>
      <dgm:t>
        <a:bodyPr/>
        <a:lstStyle/>
        <a:p>
          <a:endParaRPr lang="en-GB"/>
        </a:p>
      </dgm:t>
    </dgm:pt>
    <dgm:pt modelId="{0C265DC8-6A43-4BB3-A539-AB8BCC9A025C}">
      <dgm:prSet phldrT="[Text]"/>
      <dgm:spPr/>
      <dgm:t>
        <a:bodyPr/>
        <a:lstStyle/>
        <a:p>
          <a:r>
            <a:rPr lang="en-GB" dirty="0" smtClean="0"/>
            <a:t>Shareholders</a:t>
          </a:r>
          <a:endParaRPr lang="en-GB" dirty="0"/>
        </a:p>
      </dgm:t>
    </dgm:pt>
    <dgm:pt modelId="{C0DB13CA-149C-413D-B609-B2898BF40FC7}" type="parTrans" cxnId="{43D38AE4-DBA3-44B2-B24C-8BB1DDF154F3}">
      <dgm:prSet/>
      <dgm:spPr/>
      <dgm:t>
        <a:bodyPr/>
        <a:lstStyle/>
        <a:p>
          <a:endParaRPr lang="en-GB"/>
        </a:p>
      </dgm:t>
    </dgm:pt>
    <dgm:pt modelId="{C6F35583-398A-4EA9-8754-5DB1B771B97D}" type="sibTrans" cxnId="{43D38AE4-DBA3-44B2-B24C-8BB1DDF154F3}">
      <dgm:prSet/>
      <dgm:spPr/>
      <dgm:t>
        <a:bodyPr/>
        <a:lstStyle/>
        <a:p>
          <a:endParaRPr lang="en-GB"/>
        </a:p>
      </dgm:t>
    </dgm:pt>
    <dgm:pt modelId="{8C52AB2D-EFA1-4CB3-9702-5FB378200256}" type="pres">
      <dgm:prSet presAssocID="{69A3D3D5-0CCB-4E24-A0CF-71134E5670F5}" presName="diagram" presStyleCnt="0">
        <dgm:presLayoutVars>
          <dgm:dir/>
          <dgm:resizeHandles val="exact"/>
        </dgm:presLayoutVars>
      </dgm:prSet>
      <dgm:spPr/>
      <dgm:t>
        <a:bodyPr/>
        <a:lstStyle/>
        <a:p>
          <a:endParaRPr lang="en-GB"/>
        </a:p>
      </dgm:t>
    </dgm:pt>
    <dgm:pt modelId="{B5A412C4-1BFE-4512-AD20-7A772D679233}" type="pres">
      <dgm:prSet presAssocID="{5318C64F-3717-4EB5-9C56-E3C6A98337B2}" presName="node" presStyleLbl="node1" presStyleIdx="0" presStyleCnt="5">
        <dgm:presLayoutVars>
          <dgm:bulletEnabled val="1"/>
        </dgm:presLayoutVars>
      </dgm:prSet>
      <dgm:spPr/>
      <dgm:t>
        <a:bodyPr/>
        <a:lstStyle/>
        <a:p>
          <a:endParaRPr lang="en-GB"/>
        </a:p>
      </dgm:t>
    </dgm:pt>
    <dgm:pt modelId="{4471930B-1207-4454-9729-503AAE743865}" type="pres">
      <dgm:prSet presAssocID="{793CDCC7-8D56-4C80-B838-5BDA27518AD0}" presName="sibTrans" presStyleCnt="0"/>
      <dgm:spPr/>
    </dgm:pt>
    <dgm:pt modelId="{F95918BD-9A04-4F00-AF87-DDEDB4D257A2}" type="pres">
      <dgm:prSet presAssocID="{FDC64BB2-03C0-4480-A6E1-1919A2E43D4F}" presName="node" presStyleLbl="node1" presStyleIdx="1" presStyleCnt="5">
        <dgm:presLayoutVars>
          <dgm:bulletEnabled val="1"/>
        </dgm:presLayoutVars>
      </dgm:prSet>
      <dgm:spPr/>
      <dgm:t>
        <a:bodyPr/>
        <a:lstStyle/>
        <a:p>
          <a:endParaRPr lang="en-GB"/>
        </a:p>
      </dgm:t>
    </dgm:pt>
    <dgm:pt modelId="{931E5EC1-4816-4677-A743-12CDA049D587}" type="pres">
      <dgm:prSet presAssocID="{43E80B88-2CC2-4C03-9E32-F9FF6C0BBE67}" presName="sibTrans" presStyleCnt="0"/>
      <dgm:spPr/>
    </dgm:pt>
    <dgm:pt modelId="{BFCDCDBB-7AED-4BF3-BB2F-F382AB4E86E9}" type="pres">
      <dgm:prSet presAssocID="{4EA6F998-E3E8-4472-A9D8-4CF437E72080}" presName="node" presStyleLbl="node1" presStyleIdx="2" presStyleCnt="5">
        <dgm:presLayoutVars>
          <dgm:bulletEnabled val="1"/>
        </dgm:presLayoutVars>
      </dgm:prSet>
      <dgm:spPr/>
      <dgm:t>
        <a:bodyPr/>
        <a:lstStyle/>
        <a:p>
          <a:endParaRPr lang="en-GB"/>
        </a:p>
      </dgm:t>
    </dgm:pt>
    <dgm:pt modelId="{8E689442-2387-4425-B108-2A2823B185F4}" type="pres">
      <dgm:prSet presAssocID="{2A074C48-6AC8-4860-A81B-9DD2E5EE7BAB}" presName="sibTrans" presStyleCnt="0"/>
      <dgm:spPr/>
    </dgm:pt>
    <dgm:pt modelId="{9CA834AF-C892-4AA0-AA7E-2DA947519650}" type="pres">
      <dgm:prSet presAssocID="{D1157034-DE61-4150-BEDD-9907B1892566}" presName="node" presStyleLbl="node1" presStyleIdx="3" presStyleCnt="5">
        <dgm:presLayoutVars>
          <dgm:bulletEnabled val="1"/>
        </dgm:presLayoutVars>
      </dgm:prSet>
      <dgm:spPr/>
      <dgm:t>
        <a:bodyPr/>
        <a:lstStyle/>
        <a:p>
          <a:endParaRPr lang="en-GB"/>
        </a:p>
      </dgm:t>
    </dgm:pt>
    <dgm:pt modelId="{4B26FA97-B1DC-4D70-8ACA-0BC67E3C8F48}" type="pres">
      <dgm:prSet presAssocID="{9E117252-9BBA-49EB-AB26-E1433DA8B28E}" presName="sibTrans" presStyleCnt="0"/>
      <dgm:spPr/>
    </dgm:pt>
    <dgm:pt modelId="{23AEFD40-A148-403D-A6F6-E943023E2821}" type="pres">
      <dgm:prSet presAssocID="{0C265DC8-6A43-4BB3-A539-AB8BCC9A025C}" presName="node" presStyleLbl="node1" presStyleIdx="4" presStyleCnt="5">
        <dgm:presLayoutVars>
          <dgm:bulletEnabled val="1"/>
        </dgm:presLayoutVars>
      </dgm:prSet>
      <dgm:spPr/>
      <dgm:t>
        <a:bodyPr/>
        <a:lstStyle/>
        <a:p>
          <a:endParaRPr lang="en-GB"/>
        </a:p>
      </dgm:t>
    </dgm:pt>
  </dgm:ptLst>
  <dgm:cxnLst>
    <dgm:cxn modelId="{43D38AE4-DBA3-44B2-B24C-8BB1DDF154F3}" srcId="{69A3D3D5-0CCB-4E24-A0CF-71134E5670F5}" destId="{0C265DC8-6A43-4BB3-A539-AB8BCC9A025C}" srcOrd="4" destOrd="0" parTransId="{C0DB13CA-149C-413D-B609-B2898BF40FC7}" sibTransId="{C6F35583-398A-4EA9-8754-5DB1B771B97D}"/>
    <dgm:cxn modelId="{9CA3E16D-D5A6-49DA-B7AE-D11B17712C2F}" type="presOf" srcId="{D1157034-DE61-4150-BEDD-9907B1892566}" destId="{9CA834AF-C892-4AA0-AA7E-2DA947519650}" srcOrd="0" destOrd="0" presId="urn:microsoft.com/office/officeart/2005/8/layout/default"/>
    <dgm:cxn modelId="{C5510318-DF6A-4457-972B-BA65A283448E}" type="presOf" srcId="{5318C64F-3717-4EB5-9C56-E3C6A98337B2}" destId="{B5A412C4-1BFE-4512-AD20-7A772D679233}" srcOrd="0" destOrd="0" presId="urn:microsoft.com/office/officeart/2005/8/layout/default"/>
    <dgm:cxn modelId="{76A56EAD-B1FB-4D1D-9943-5A9941CF7ED5}" srcId="{69A3D3D5-0CCB-4E24-A0CF-71134E5670F5}" destId="{D1157034-DE61-4150-BEDD-9907B1892566}" srcOrd="3" destOrd="0" parTransId="{C4345B26-7BC3-4B3C-968E-F9C0CA930BFB}" sibTransId="{9E117252-9BBA-49EB-AB26-E1433DA8B28E}"/>
    <dgm:cxn modelId="{46934D8C-9B6A-4FE5-90C2-28BA5B7303D2}" type="presOf" srcId="{0C265DC8-6A43-4BB3-A539-AB8BCC9A025C}" destId="{23AEFD40-A148-403D-A6F6-E943023E2821}" srcOrd="0" destOrd="0" presId="urn:microsoft.com/office/officeart/2005/8/layout/default"/>
    <dgm:cxn modelId="{02D3FAA2-2B90-48DF-9A17-173E38F1610A}" type="presOf" srcId="{4EA6F998-E3E8-4472-A9D8-4CF437E72080}" destId="{BFCDCDBB-7AED-4BF3-BB2F-F382AB4E86E9}" srcOrd="0" destOrd="0" presId="urn:microsoft.com/office/officeart/2005/8/layout/default"/>
    <dgm:cxn modelId="{6E443D6F-F516-4260-B78B-72014A5D4FCF}" type="presOf" srcId="{FDC64BB2-03C0-4480-A6E1-1919A2E43D4F}" destId="{F95918BD-9A04-4F00-AF87-DDEDB4D257A2}" srcOrd="0" destOrd="0" presId="urn:microsoft.com/office/officeart/2005/8/layout/default"/>
    <dgm:cxn modelId="{9E86C2C6-7514-4766-AD7D-5D2AEA78E294}" type="presOf" srcId="{69A3D3D5-0CCB-4E24-A0CF-71134E5670F5}" destId="{8C52AB2D-EFA1-4CB3-9702-5FB378200256}" srcOrd="0" destOrd="0" presId="urn:microsoft.com/office/officeart/2005/8/layout/default"/>
    <dgm:cxn modelId="{4341C60F-4A61-454F-B1B9-C2A22F5E0B2F}" srcId="{69A3D3D5-0CCB-4E24-A0CF-71134E5670F5}" destId="{FDC64BB2-03C0-4480-A6E1-1919A2E43D4F}" srcOrd="1" destOrd="0" parTransId="{F0072C91-0933-4B1D-8BAD-D65A1C1BF023}" sibTransId="{43E80B88-2CC2-4C03-9E32-F9FF6C0BBE67}"/>
    <dgm:cxn modelId="{789F6F19-A639-4C70-BDA2-517790E9D75C}" srcId="{69A3D3D5-0CCB-4E24-A0CF-71134E5670F5}" destId="{4EA6F998-E3E8-4472-A9D8-4CF437E72080}" srcOrd="2" destOrd="0" parTransId="{F9532D3B-3440-4B9C-89D0-7BAE91ED687F}" sibTransId="{2A074C48-6AC8-4860-A81B-9DD2E5EE7BAB}"/>
    <dgm:cxn modelId="{B432F0FF-84FB-4144-9A62-7C0C2D411A1B}" srcId="{69A3D3D5-0CCB-4E24-A0CF-71134E5670F5}" destId="{5318C64F-3717-4EB5-9C56-E3C6A98337B2}" srcOrd="0" destOrd="0" parTransId="{E7081E3A-EBC1-49A0-A56C-B59CDD25F444}" sibTransId="{793CDCC7-8D56-4C80-B838-5BDA27518AD0}"/>
    <dgm:cxn modelId="{521B5BFC-72DE-484E-AFE2-137B706FDD7D}" type="presParOf" srcId="{8C52AB2D-EFA1-4CB3-9702-5FB378200256}" destId="{B5A412C4-1BFE-4512-AD20-7A772D679233}" srcOrd="0" destOrd="0" presId="urn:microsoft.com/office/officeart/2005/8/layout/default"/>
    <dgm:cxn modelId="{51041366-E867-4965-A98D-33C073A46D8D}" type="presParOf" srcId="{8C52AB2D-EFA1-4CB3-9702-5FB378200256}" destId="{4471930B-1207-4454-9729-503AAE743865}" srcOrd="1" destOrd="0" presId="urn:microsoft.com/office/officeart/2005/8/layout/default"/>
    <dgm:cxn modelId="{AA685A71-8A91-4E34-A5B4-1185A4B06609}" type="presParOf" srcId="{8C52AB2D-EFA1-4CB3-9702-5FB378200256}" destId="{F95918BD-9A04-4F00-AF87-DDEDB4D257A2}" srcOrd="2" destOrd="0" presId="urn:microsoft.com/office/officeart/2005/8/layout/default"/>
    <dgm:cxn modelId="{46E54AE7-6A38-4629-ACC8-1A007606F034}" type="presParOf" srcId="{8C52AB2D-EFA1-4CB3-9702-5FB378200256}" destId="{931E5EC1-4816-4677-A743-12CDA049D587}" srcOrd="3" destOrd="0" presId="urn:microsoft.com/office/officeart/2005/8/layout/default"/>
    <dgm:cxn modelId="{6AFBDA68-75A7-4C7F-86E0-42763D865FAD}" type="presParOf" srcId="{8C52AB2D-EFA1-4CB3-9702-5FB378200256}" destId="{BFCDCDBB-7AED-4BF3-BB2F-F382AB4E86E9}" srcOrd="4" destOrd="0" presId="urn:microsoft.com/office/officeart/2005/8/layout/default"/>
    <dgm:cxn modelId="{C530D076-541B-4442-8DF4-2B185808AC5B}" type="presParOf" srcId="{8C52AB2D-EFA1-4CB3-9702-5FB378200256}" destId="{8E689442-2387-4425-B108-2A2823B185F4}" srcOrd="5" destOrd="0" presId="urn:microsoft.com/office/officeart/2005/8/layout/default"/>
    <dgm:cxn modelId="{33D5B70D-FC82-4D6D-BCA1-369C55132EA4}" type="presParOf" srcId="{8C52AB2D-EFA1-4CB3-9702-5FB378200256}" destId="{9CA834AF-C892-4AA0-AA7E-2DA947519650}" srcOrd="6" destOrd="0" presId="urn:microsoft.com/office/officeart/2005/8/layout/default"/>
    <dgm:cxn modelId="{39418B51-B62F-4A08-9DD7-45DA45A882A9}" type="presParOf" srcId="{8C52AB2D-EFA1-4CB3-9702-5FB378200256}" destId="{4B26FA97-B1DC-4D70-8ACA-0BC67E3C8F48}" srcOrd="7" destOrd="0" presId="urn:microsoft.com/office/officeart/2005/8/layout/default"/>
    <dgm:cxn modelId="{06B291B0-94A9-4418-9768-D7097A1FE563}" type="presParOf" srcId="{8C52AB2D-EFA1-4CB3-9702-5FB378200256}" destId="{23AEFD40-A148-403D-A6F6-E943023E282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786B0-423F-47B4-A6E2-0866D0A3576A}" type="doc">
      <dgm:prSet loTypeId="urn:microsoft.com/office/officeart/2005/8/layout/process1" loCatId="process" qsTypeId="urn:microsoft.com/office/officeart/2005/8/quickstyle/simple1" qsCatId="simple" csTypeId="urn:microsoft.com/office/officeart/2005/8/colors/accent1_2" csCatId="accent1" phldr="1"/>
      <dgm:spPr/>
    </dgm:pt>
    <dgm:pt modelId="{B68EAE40-C674-4E00-A492-9C69FB6F77EC}">
      <dgm:prSet phldrT="[Text]"/>
      <dgm:spPr/>
      <dgm:t>
        <a:bodyPr/>
        <a:lstStyle/>
        <a:p>
          <a:r>
            <a:rPr lang="en-GB" dirty="0" smtClean="0"/>
            <a:t>Initial Plan</a:t>
          </a:r>
          <a:endParaRPr lang="en-GB" dirty="0"/>
        </a:p>
      </dgm:t>
    </dgm:pt>
    <dgm:pt modelId="{7172463A-1212-4481-BB8B-31E8CD82A2F0}" type="parTrans" cxnId="{18BFA36E-DAE8-4C02-8A16-0E562701AA2B}">
      <dgm:prSet/>
      <dgm:spPr/>
      <dgm:t>
        <a:bodyPr/>
        <a:lstStyle/>
        <a:p>
          <a:endParaRPr lang="en-GB"/>
        </a:p>
      </dgm:t>
    </dgm:pt>
    <dgm:pt modelId="{8BF4FB14-C7AC-4F2B-ABE1-19C55A2C136D}" type="sibTrans" cxnId="{18BFA36E-DAE8-4C02-8A16-0E562701AA2B}">
      <dgm:prSet/>
      <dgm:spPr/>
      <dgm:t>
        <a:bodyPr/>
        <a:lstStyle/>
        <a:p>
          <a:endParaRPr lang="en-GB"/>
        </a:p>
      </dgm:t>
    </dgm:pt>
    <dgm:pt modelId="{70B6ECE1-DB57-42AF-B97C-D255D471F6D3}">
      <dgm:prSet phldrT="[Text]" phldr="1"/>
      <dgm:spPr/>
      <dgm:t>
        <a:bodyPr/>
        <a:lstStyle/>
        <a:p>
          <a:endParaRPr lang="en-GB" dirty="0"/>
        </a:p>
      </dgm:t>
    </dgm:pt>
    <dgm:pt modelId="{AE689D0D-A9EC-474D-AB14-8CDB2B0B5E78}" type="parTrans" cxnId="{EEDE6491-5230-4143-99D7-19BA846C6763}">
      <dgm:prSet/>
      <dgm:spPr/>
      <dgm:t>
        <a:bodyPr/>
        <a:lstStyle/>
        <a:p>
          <a:endParaRPr lang="en-GB"/>
        </a:p>
      </dgm:t>
    </dgm:pt>
    <dgm:pt modelId="{DC88341F-C971-4039-82F4-E91D00D109A7}" type="sibTrans" cxnId="{EEDE6491-5230-4143-99D7-19BA846C6763}">
      <dgm:prSet/>
      <dgm:spPr/>
      <dgm:t>
        <a:bodyPr/>
        <a:lstStyle/>
        <a:p>
          <a:endParaRPr lang="en-GB"/>
        </a:p>
      </dgm:t>
    </dgm:pt>
    <dgm:pt modelId="{7E00DC50-D057-493B-B9D2-D63EEC35F22B}">
      <dgm:prSet phldrT="[Text]"/>
      <dgm:spPr/>
      <dgm:t>
        <a:bodyPr/>
        <a:lstStyle/>
        <a:p>
          <a:r>
            <a:rPr lang="en-GB" dirty="0" smtClean="0"/>
            <a:t>Start of Trading</a:t>
          </a:r>
          <a:endParaRPr lang="en-GB" dirty="0"/>
        </a:p>
      </dgm:t>
    </dgm:pt>
    <dgm:pt modelId="{C7A1939F-3252-4BBC-ABC9-77741ABC123D}" type="parTrans" cxnId="{75606B7F-D093-4033-A0B2-446A40AFE87A}">
      <dgm:prSet/>
      <dgm:spPr/>
      <dgm:t>
        <a:bodyPr/>
        <a:lstStyle/>
        <a:p>
          <a:endParaRPr lang="en-GB"/>
        </a:p>
      </dgm:t>
    </dgm:pt>
    <dgm:pt modelId="{C81D9367-5A50-4061-8C2B-16E81F1D6B20}" type="sibTrans" cxnId="{75606B7F-D093-4033-A0B2-446A40AFE87A}">
      <dgm:prSet/>
      <dgm:spPr/>
      <dgm:t>
        <a:bodyPr/>
        <a:lstStyle/>
        <a:p>
          <a:endParaRPr lang="en-GB"/>
        </a:p>
      </dgm:t>
    </dgm:pt>
    <dgm:pt modelId="{2A09B619-9417-45ED-AB21-2B20E777913C}" type="pres">
      <dgm:prSet presAssocID="{734786B0-423F-47B4-A6E2-0866D0A3576A}" presName="Name0" presStyleCnt="0">
        <dgm:presLayoutVars>
          <dgm:dir/>
          <dgm:resizeHandles val="exact"/>
        </dgm:presLayoutVars>
      </dgm:prSet>
      <dgm:spPr/>
    </dgm:pt>
    <dgm:pt modelId="{D355D082-1144-4BCD-BFF5-FBE580CA92DB}" type="pres">
      <dgm:prSet presAssocID="{B68EAE40-C674-4E00-A492-9C69FB6F77EC}" presName="node" presStyleLbl="node1" presStyleIdx="0" presStyleCnt="3">
        <dgm:presLayoutVars>
          <dgm:bulletEnabled val="1"/>
        </dgm:presLayoutVars>
      </dgm:prSet>
      <dgm:spPr/>
      <dgm:t>
        <a:bodyPr/>
        <a:lstStyle/>
        <a:p>
          <a:endParaRPr lang="en-GB"/>
        </a:p>
      </dgm:t>
    </dgm:pt>
    <dgm:pt modelId="{240726BD-995E-4DA1-BB2D-EA970D4265B3}" type="pres">
      <dgm:prSet presAssocID="{8BF4FB14-C7AC-4F2B-ABE1-19C55A2C136D}" presName="sibTrans" presStyleLbl="sibTrans2D1" presStyleIdx="0" presStyleCnt="2"/>
      <dgm:spPr/>
      <dgm:t>
        <a:bodyPr/>
        <a:lstStyle/>
        <a:p>
          <a:endParaRPr lang="en-GB"/>
        </a:p>
      </dgm:t>
    </dgm:pt>
    <dgm:pt modelId="{3772A623-C626-4198-8630-D412751E1B2B}" type="pres">
      <dgm:prSet presAssocID="{8BF4FB14-C7AC-4F2B-ABE1-19C55A2C136D}" presName="connectorText" presStyleLbl="sibTrans2D1" presStyleIdx="0" presStyleCnt="2"/>
      <dgm:spPr/>
      <dgm:t>
        <a:bodyPr/>
        <a:lstStyle/>
        <a:p>
          <a:endParaRPr lang="en-GB"/>
        </a:p>
      </dgm:t>
    </dgm:pt>
    <dgm:pt modelId="{417647BE-67C3-4EEB-AABA-1FF767682716}" type="pres">
      <dgm:prSet presAssocID="{70B6ECE1-DB57-42AF-B97C-D255D471F6D3}" presName="node" presStyleLbl="node1" presStyleIdx="1" presStyleCnt="3">
        <dgm:presLayoutVars>
          <dgm:bulletEnabled val="1"/>
        </dgm:presLayoutVars>
      </dgm:prSet>
      <dgm:spPr/>
      <dgm:t>
        <a:bodyPr/>
        <a:lstStyle/>
        <a:p>
          <a:endParaRPr lang="en-GB"/>
        </a:p>
      </dgm:t>
    </dgm:pt>
    <dgm:pt modelId="{82C6663E-70AD-4C1E-B193-D06A72420999}" type="pres">
      <dgm:prSet presAssocID="{DC88341F-C971-4039-82F4-E91D00D109A7}" presName="sibTrans" presStyleLbl="sibTrans2D1" presStyleIdx="1" presStyleCnt="2"/>
      <dgm:spPr/>
      <dgm:t>
        <a:bodyPr/>
        <a:lstStyle/>
        <a:p>
          <a:endParaRPr lang="en-GB"/>
        </a:p>
      </dgm:t>
    </dgm:pt>
    <dgm:pt modelId="{A0DEFEB4-D5C9-494D-B06C-9C022F09D57A}" type="pres">
      <dgm:prSet presAssocID="{DC88341F-C971-4039-82F4-E91D00D109A7}" presName="connectorText" presStyleLbl="sibTrans2D1" presStyleIdx="1" presStyleCnt="2"/>
      <dgm:spPr/>
      <dgm:t>
        <a:bodyPr/>
        <a:lstStyle/>
        <a:p>
          <a:endParaRPr lang="en-GB"/>
        </a:p>
      </dgm:t>
    </dgm:pt>
    <dgm:pt modelId="{04AB63BE-726A-4539-9D27-2552C55023A0}" type="pres">
      <dgm:prSet presAssocID="{7E00DC50-D057-493B-B9D2-D63EEC35F22B}" presName="node" presStyleLbl="node1" presStyleIdx="2" presStyleCnt="3">
        <dgm:presLayoutVars>
          <dgm:bulletEnabled val="1"/>
        </dgm:presLayoutVars>
      </dgm:prSet>
      <dgm:spPr/>
      <dgm:t>
        <a:bodyPr/>
        <a:lstStyle/>
        <a:p>
          <a:endParaRPr lang="en-GB"/>
        </a:p>
      </dgm:t>
    </dgm:pt>
  </dgm:ptLst>
  <dgm:cxnLst>
    <dgm:cxn modelId="{C587A39E-1FF3-4839-B5AF-988EE53BE064}" type="presOf" srcId="{DC88341F-C971-4039-82F4-E91D00D109A7}" destId="{A0DEFEB4-D5C9-494D-B06C-9C022F09D57A}" srcOrd="1" destOrd="0" presId="urn:microsoft.com/office/officeart/2005/8/layout/process1"/>
    <dgm:cxn modelId="{0A0FC8A5-5C06-4FD3-BAD2-5A5206B66839}" type="presOf" srcId="{B68EAE40-C674-4E00-A492-9C69FB6F77EC}" destId="{D355D082-1144-4BCD-BFF5-FBE580CA92DB}" srcOrd="0" destOrd="0" presId="urn:microsoft.com/office/officeart/2005/8/layout/process1"/>
    <dgm:cxn modelId="{EEDE6491-5230-4143-99D7-19BA846C6763}" srcId="{734786B0-423F-47B4-A6E2-0866D0A3576A}" destId="{70B6ECE1-DB57-42AF-B97C-D255D471F6D3}" srcOrd="1" destOrd="0" parTransId="{AE689D0D-A9EC-474D-AB14-8CDB2B0B5E78}" sibTransId="{DC88341F-C971-4039-82F4-E91D00D109A7}"/>
    <dgm:cxn modelId="{75606B7F-D093-4033-A0B2-446A40AFE87A}" srcId="{734786B0-423F-47B4-A6E2-0866D0A3576A}" destId="{7E00DC50-D057-493B-B9D2-D63EEC35F22B}" srcOrd="2" destOrd="0" parTransId="{C7A1939F-3252-4BBC-ABC9-77741ABC123D}" sibTransId="{C81D9367-5A50-4061-8C2B-16E81F1D6B20}"/>
    <dgm:cxn modelId="{18BFA36E-DAE8-4C02-8A16-0E562701AA2B}" srcId="{734786B0-423F-47B4-A6E2-0866D0A3576A}" destId="{B68EAE40-C674-4E00-A492-9C69FB6F77EC}" srcOrd="0" destOrd="0" parTransId="{7172463A-1212-4481-BB8B-31E8CD82A2F0}" sibTransId="{8BF4FB14-C7AC-4F2B-ABE1-19C55A2C136D}"/>
    <dgm:cxn modelId="{E552B5CC-4F84-48FC-AFF6-49EF67096F2A}" type="presOf" srcId="{734786B0-423F-47B4-A6E2-0866D0A3576A}" destId="{2A09B619-9417-45ED-AB21-2B20E777913C}" srcOrd="0" destOrd="0" presId="urn:microsoft.com/office/officeart/2005/8/layout/process1"/>
    <dgm:cxn modelId="{E495EA79-8622-473E-810E-48A639CE313B}" type="presOf" srcId="{8BF4FB14-C7AC-4F2B-ABE1-19C55A2C136D}" destId="{240726BD-995E-4DA1-BB2D-EA970D4265B3}" srcOrd="0" destOrd="0" presId="urn:microsoft.com/office/officeart/2005/8/layout/process1"/>
    <dgm:cxn modelId="{B789AFAD-2807-48A4-BC09-D656FFAC92CD}" type="presOf" srcId="{70B6ECE1-DB57-42AF-B97C-D255D471F6D3}" destId="{417647BE-67C3-4EEB-AABA-1FF767682716}" srcOrd="0" destOrd="0" presId="urn:microsoft.com/office/officeart/2005/8/layout/process1"/>
    <dgm:cxn modelId="{1D34F06F-A21F-425C-8810-2A18BCEF3CED}" type="presOf" srcId="{7E00DC50-D057-493B-B9D2-D63EEC35F22B}" destId="{04AB63BE-726A-4539-9D27-2552C55023A0}" srcOrd="0" destOrd="0" presId="urn:microsoft.com/office/officeart/2005/8/layout/process1"/>
    <dgm:cxn modelId="{48AABADC-B7E3-44BE-8D1A-B2CB2A973550}" type="presOf" srcId="{DC88341F-C971-4039-82F4-E91D00D109A7}" destId="{82C6663E-70AD-4C1E-B193-D06A72420999}" srcOrd="0" destOrd="0" presId="urn:microsoft.com/office/officeart/2005/8/layout/process1"/>
    <dgm:cxn modelId="{A05BB6F6-3C36-4FF5-BED1-2EBA2B6B41EE}" type="presOf" srcId="{8BF4FB14-C7AC-4F2B-ABE1-19C55A2C136D}" destId="{3772A623-C626-4198-8630-D412751E1B2B}" srcOrd="1" destOrd="0" presId="urn:microsoft.com/office/officeart/2005/8/layout/process1"/>
    <dgm:cxn modelId="{68A0C9C7-3CF9-48F1-88A4-289465E9A6C5}" type="presParOf" srcId="{2A09B619-9417-45ED-AB21-2B20E777913C}" destId="{D355D082-1144-4BCD-BFF5-FBE580CA92DB}" srcOrd="0" destOrd="0" presId="urn:microsoft.com/office/officeart/2005/8/layout/process1"/>
    <dgm:cxn modelId="{7FFA891A-6180-43D9-8936-B23D2476CCDB}" type="presParOf" srcId="{2A09B619-9417-45ED-AB21-2B20E777913C}" destId="{240726BD-995E-4DA1-BB2D-EA970D4265B3}" srcOrd="1" destOrd="0" presId="urn:microsoft.com/office/officeart/2005/8/layout/process1"/>
    <dgm:cxn modelId="{A9920C1D-8207-41BC-811B-E76E2537F83F}" type="presParOf" srcId="{240726BD-995E-4DA1-BB2D-EA970D4265B3}" destId="{3772A623-C626-4198-8630-D412751E1B2B}" srcOrd="0" destOrd="0" presId="urn:microsoft.com/office/officeart/2005/8/layout/process1"/>
    <dgm:cxn modelId="{F3A18780-72EA-45F9-AFAF-831C3B3C232B}" type="presParOf" srcId="{2A09B619-9417-45ED-AB21-2B20E777913C}" destId="{417647BE-67C3-4EEB-AABA-1FF767682716}" srcOrd="2" destOrd="0" presId="urn:microsoft.com/office/officeart/2005/8/layout/process1"/>
    <dgm:cxn modelId="{78506E6A-A046-4104-9137-46AB792DC8CF}" type="presParOf" srcId="{2A09B619-9417-45ED-AB21-2B20E777913C}" destId="{82C6663E-70AD-4C1E-B193-D06A72420999}" srcOrd="3" destOrd="0" presId="urn:microsoft.com/office/officeart/2005/8/layout/process1"/>
    <dgm:cxn modelId="{E4C3F55C-1625-4825-ACAA-67554830A7BE}" type="presParOf" srcId="{82C6663E-70AD-4C1E-B193-D06A72420999}" destId="{A0DEFEB4-D5C9-494D-B06C-9C022F09D57A}" srcOrd="0" destOrd="0" presId="urn:microsoft.com/office/officeart/2005/8/layout/process1"/>
    <dgm:cxn modelId="{F7A32CEA-91BE-48A4-B3E4-C883710D4DD3}" type="presParOf" srcId="{2A09B619-9417-45ED-AB21-2B20E777913C}" destId="{04AB63BE-726A-4539-9D27-2552C55023A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B13778-038B-4DB7-8A31-3413064564E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175B995B-1060-45BF-8BB7-56C461C0DA58}">
      <dgm:prSet phldrT="[Text]"/>
      <dgm:spPr/>
      <dgm:t>
        <a:bodyPr/>
        <a:lstStyle/>
        <a:p>
          <a:r>
            <a:rPr lang="en-GB" dirty="0" smtClean="0"/>
            <a:t>Research ideas</a:t>
          </a:r>
          <a:endParaRPr lang="en-GB" dirty="0"/>
        </a:p>
      </dgm:t>
    </dgm:pt>
    <dgm:pt modelId="{F5AF07F3-B095-4D75-A8D4-40A56C3A7E88}" type="parTrans" cxnId="{1052EBA1-3072-41D9-9B11-A24DDD983333}">
      <dgm:prSet/>
      <dgm:spPr/>
      <dgm:t>
        <a:bodyPr/>
        <a:lstStyle/>
        <a:p>
          <a:endParaRPr lang="en-GB"/>
        </a:p>
      </dgm:t>
    </dgm:pt>
    <dgm:pt modelId="{44DF67F5-053B-44AB-943A-B3D952A95D77}" type="sibTrans" cxnId="{1052EBA1-3072-41D9-9B11-A24DDD983333}">
      <dgm:prSet/>
      <dgm:spPr/>
      <dgm:t>
        <a:bodyPr/>
        <a:lstStyle/>
        <a:p>
          <a:endParaRPr lang="en-GB"/>
        </a:p>
      </dgm:t>
    </dgm:pt>
    <dgm:pt modelId="{16ED4D3B-6CE0-4002-A27F-5CDD1C60B19B}">
      <dgm:prSet phldrT="[Text]"/>
      <dgm:spPr/>
      <dgm:t>
        <a:bodyPr/>
        <a:lstStyle/>
        <a:p>
          <a:r>
            <a:rPr lang="en-GB" dirty="0" smtClean="0"/>
            <a:t>Aims</a:t>
          </a:r>
        </a:p>
        <a:p>
          <a:r>
            <a:rPr lang="en-GB" dirty="0" smtClean="0"/>
            <a:t>Product service</a:t>
          </a:r>
          <a:endParaRPr lang="en-GB" dirty="0"/>
        </a:p>
      </dgm:t>
    </dgm:pt>
    <dgm:pt modelId="{3FC7DE6B-CD46-46D6-B1D8-F2868C1F99CF}" type="parTrans" cxnId="{A43148D0-4EF0-42F3-AEE1-A69FC054947A}">
      <dgm:prSet/>
      <dgm:spPr/>
      <dgm:t>
        <a:bodyPr/>
        <a:lstStyle/>
        <a:p>
          <a:endParaRPr lang="en-GB"/>
        </a:p>
      </dgm:t>
    </dgm:pt>
    <dgm:pt modelId="{353F2EC4-29F5-4832-AD9A-91D568178D0A}" type="sibTrans" cxnId="{A43148D0-4EF0-42F3-AEE1-A69FC054947A}">
      <dgm:prSet/>
      <dgm:spPr/>
      <dgm:t>
        <a:bodyPr/>
        <a:lstStyle/>
        <a:p>
          <a:endParaRPr lang="en-GB"/>
        </a:p>
      </dgm:t>
    </dgm:pt>
    <dgm:pt modelId="{3E75159E-30E4-4C10-B739-E961A4CD6B56}">
      <dgm:prSet phldrT="[Text]"/>
      <dgm:spPr/>
      <dgm:t>
        <a:bodyPr/>
        <a:lstStyle/>
        <a:p>
          <a:r>
            <a:rPr lang="en-GB" dirty="0" smtClean="0"/>
            <a:t>Communication</a:t>
          </a:r>
        </a:p>
        <a:p>
          <a:r>
            <a:rPr lang="en-GB" dirty="0" smtClean="0"/>
            <a:t>&amp; Promotion</a:t>
          </a:r>
          <a:endParaRPr lang="en-GB" dirty="0"/>
        </a:p>
      </dgm:t>
    </dgm:pt>
    <dgm:pt modelId="{F8D4018D-76A5-4E9B-BB66-42E18AA0BCDF}" type="parTrans" cxnId="{380755D4-F64E-49D0-B71C-B72126A2C397}">
      <dgm:prSet/>
      <dgm:spPr/>
      <dgm:t>
        <a:bodyPr/>
        <a:lstStyle/>
        <a:p>
          <a:endParaRPr lang="en-GB"/>
        </a:p>
      </dgm:t>
    </dgm:pt>
    <dgm:pt modelId="{32DFFDA1-4514-4EB8-AD38-D533D50F1C2D}" type="sibTrans" cxnId="{380755D4-F64E-49D0-B71C-B72126A2C397}">
      <dgm:prSet/>
      <dgm:spPr/>
      <dgm:t>
        <a:bodyPr/>
        <a:lstStyle/>
        <a:p>
          <a:endParaRPr lang="en-GB"/>
        </a:p>
      </dgm:t>
    </dgm:pt>
    <dgm:pt modelId="{BA7D0EEB-B133-411A-8EE1-0D38126E7810}">
      <dgm:prSet phldrT="[Text]"/>
      <dgm:spPr/>
      <dgm:t>
        <a:bodyPr/>
        <a:lstStyle/>
        <a:p>
          <a:r>
            <a:rPr lang="en-GB" dirty="0" smtClean="0"/>
            <a:t>Resources</a:t>
          </a:r>
          <a:endParaRPr lang="en-GB" dirty="0"/>
        </a:p>
      </dgm:t>
    </dgm:pt>
    <dgm:pt modelId="{5CDB03C7-7CDE-4617-BB53-6B0C61954017}" type="parTrans" cxnId="{820049AC-E9FC-4FDC-8309-CE4DB7D1FDF0}">
      <dgm:prSet/>
      <dgm:spPr/>
      <dgm:t>
        <a:bodyPr/>
        <a:lstStyle/>
        <a:p>
          <a:endParaRPr lang="en-GB"/>
        </a:p>
      </dgm:t>
    </dgm:pt>
    <dgm:pt modelId="{9644A9B5-2202-47F6-9ABE-2FDC8AEBBDFD}" type="sibTrans" cxnId="{820049AC-E9FC-4FDC-8309-CE4DB7D1FDF0}">
      <dgm:prSet/>
      <dgm:spPr/>
      <dgm:t>
        <a:bodyPr/>
        <a:lstStyle/>
        <a:p>
          <a:endParaRPr lang="en-GB"/>
        </a:p>
      </dgm:t>
    </dgm:pt>
    <dgm:pt modelId="{B6FB91B2-1E31-4C52-A609-B28D0588D3CC}">
      <dgm:prSet phldrT="[Text]"/>
      <dgm:spPr/>
      <dgm:t>
        <a:bodyPr/>
        <a:lstStyle/>
        <a:p>
          <a:r>
            <a:rPr lang="en-GB" dirty="0" smtClean="0"/>
            <a:t>Sources of Support</a:t>
          </a:r>
          <a:endParaRPr lang="en-GB" dirty="0"/>
        </a:p>
      </dgm:t>
    </dgm:pt>
    <dgm:pt modelId="{E0DFF3F0-6ABC-4B78-9A06-89D8009528D0}" type="parTrans" cxnId="{E7FF04C4-7F6A-4A61-B7CE-FE214E0D9F03}">
      <dgm:prSet/>
      <dgm:spPr/>
      <dgm:t>
        <a:bodyPr/>
        <a:lstStyle/>
        <a:p>
          <a:endParaRPr lang="en-GB"/>
        </a:p>
      </dgm:t>
    </dgm:pt>
    <dgm:pt modelId="{4E76308B-CC7C-4ADE-8D61-EC084B4EE73A}" type="sibTrans" cxnId="{E7FF04C4-7F6A-4A61-B7CE-FE214E0D9F03}">
      <dgm:prSet/>
      <dgm:spPr/>
      <dgm:t>
        <a:bodyPr/>
        <a:lstStyle/>
        <a:p>
          <a:endParaRPr lang="en-GB"/>
        </a:p>
      </dgm:t>
    </dgm:pt>
    <dgm:pt modelId="{8B557A46-A550-4680-B2E3-41B0DCDC90AD}">
      <dgm:prSet phldrT="[Text]"/>
      <dgm:spPr/>
      <dgm:t>
        <a:bodyPr/>
        <a:lstStyle/>
        <a:p>
          <a:r>
            <a:rPr lang="en-GB" dirty="0" smtClean="0"/>
            <a:t>Assess risk</a:t>
          </a:r>
          <a:endParaRPr lang="en-GB" dirty="0"/>
        </a:p>
      </dgm:t>
    </dgm:pt>
    <dgm:pt modelId="{ACFD05B8-F7B6-42BC-A0AD-11FD54971C0F}" type="parTrans" cxnId="{7DDCC05C-AF2F-406A-8B25-9AC333A1FAB2}">
      <dgm:prSet/>
      <dgm:spPr/>
      <dgm:t>
        <a:bodyPr/>
        <a:lstStyle/>
        <a:p>
          <a:endParaRPr lang="en-GB"/>
        </a:p>
      </dgm:t>
    </dgm:pt>
    <dgm:pt modelId="{490394CA-D126-46C6-B2BE-A379F791D225}" type="sibTrans" cxnId="{7DDCC05C-AF2F-406A-8B25-9AC333A1FAB2}">
      <dgm:prSet/>
      <dgm:spPr/>
      <dgm:t>
        <a:bodyPr/>
        <a:lstStyle/>
        <a:p>
          <a:endParaRPr lang="en-GB"/>
        </a:p>
      </dgm:t>
    </dgm:pt>
    <dgm:pt modelId="{0A7DF76C-94E8-4001-9B53-12CA43651FF5}">
      <dgm:prSet phldrT="[Text]"/>
      <dgm:spPr/>
      <dgm:t>
        <a:bodyPr/>
        <a:lstStyle/>
        <a:p>
          <a:r>
            <a:rPr lang="en-GB" dirty="0" smtClean="0"/>
            <a:t> Funding &amp; Advice</a:t>
          </a:r>
          <a:endParaRPr lang="en-GB" dirty="0"/>
        </a:p>
      </dgm:t>
    </dgm:pt>
    <dgm:pt modelId="{90624F42-B99E-45F0-A3FC-FEDD69096847}" type="parTrans" cxnId="{8F154162-9B8C-49C3-923C-EB1A60320D74}">
      <dgm:prSet/>
      <dgm:spPr/>
      <dgm:t>
        <a:bodyPr/>
        <a:lstStyle/>
        <a:p>
          <a:endParaRPr lang="en-GB"/>
        </a:p>
      </dgm:t>
    </dgm:pt>
    <dgm:pt modelId="{5519E21A-A56C-440F-A961-AD95B8FB3C43}" type="sibTrans" cxnId="{8F154162-9B8C-49C3-923C-EB1A60320D74}">
      <dgm:prSet/>
      <dgm:spPr/>
      <dgm:t>
        <a:bodyPr/>
        <a:lstStyle/>
        <a:p>
          <a:endParaRPr lang="en-GB"/>
        </a:p>
      </dgm:t>
    </dgm:pt>
    <dgm:pt modelId="{DCDA0AA0-C22C-4AE1-B142-E66C207BF719}">
      <dgm:prSet phldrT="[Text]"/>
      <dgm:spPr/>
      <dgm:t>
        <a:bodyPr/>
        <a:lstStyle/>
        <a:p>
          <a:r>
            <a:rPr lang="en-GB" dirty="0" smtClean="0"/>
            <a:t>Find Premises</a:t>
          </a:r>
          <a:endParaRPr lang="en-GB" dirty="0"/>
        </a:p>
      </dgm:t>
    </dgm:pt>
    <dgm:pt modelId="{BDB78B16-5EEB-414A-8925-C35426374C54}" type="parTrans" cxnId="{CD70E925-9ADC-4ED1-9564-34221458B8B4}">
      <dgm:prSet/>
      <dgm:spPr/>
      <dgm:t>
        <a:bodyPr/>
        <a:lstStyle/>
        <a:p>
          <a:endParaRPr lang="en-GB"/>
        </a:p>
      </dgm:t>
    </dgm:pt>
    <dgm:pt modelId="{1792560A-19BB-4DC4-A4AF-BE75B48EAD85}" type="sibTrans" cxnId="{CD70E925-9ADC-4ED1-9564-34221458B8B4}">
      <dgm:prSet/>
      <dgm:spPr/>
      <dgm:t>
        <a:bodyPr/>
        <a:lstStyle/>
        <a:p>
          <a:endParaRPr lang="en-GB"/>
        </a:p>
      </dgm:t>
    </dgm:pt>
    <dgm:pt modelId="{51E4403F-C2D0-48F0-B09E-89662DC318A9}">
      <dgm:prSet phldrT="[Text]"/>
      <dgm:spPr/>
      <dgm:t>
        <a:bodyPr/>
        <a:lstStyle/>
        <a:p>
          <a:r>
            <a:rPr lang="en-GB" dirty="0" smtClean="0"/>
            <a:t>Resources</a:t>
          </a:r>
          <a:endParaRPr lang="en-GB" dirty="0"/>
        </a:p>
      </dgm:t>
    </dgm:pt>
    <dgm:pt modelId="{4FDEE7E9-7B6A-492A-91B8-17BEAB254EDE}" type="parTrans" cxnId="{3F38B2E0-D792-4FFB-8BE5-8F11ED20AA7B}">
      <dgm:prSet/>
      <dgm:spPr/>
      <dgm:t>
        <a:bodyPr/>
        <a:lstStyle/>
        <a:p>
          <a:endParaRPr lang="en-GB"/>
        </a:p>
      </dgm:t>
    </dgm:pt>
    <dgm:pt modelId="{333C974E-8C4E-472D-8FD4-00E217EA3F41}" type="sibTrans" cxnId="{3F38B2E0-D792-4FFB-8BE5-8F11ED20AA7B}">
      <dgm:prSet/>
      <dgm:spPr/>
      <dgm:t>
        <a:bodyPr/>
        <a:lstStyle/>
        <a:p>
          <a:endParaRPr lang="en-GB"/>
        </a:p>
      </dgm:t>
    </dgm:pt>
    <dgm:pt modelId="{05C50EDD-8D69-467B-A98B-7535B362DD26}">
      <dgm:prSet phldrT="[Text]"/>
      <dgm:spPr/>
      <dgm:t>
        <a:bodyPr/>
        <a:lstStyle/>
        <a:p>
          <a:r>
            <a:rPr lang="en-GB" dirty="0" smtClean="0"/>
            <a:t>Staff</a:t>
          </a:r>
          <a:endParaRPr lang="en-GB" dirty="0"/>
        </a:p>
      </dgm:t>
    </dgm:pt>
    <dgm:pt modelId="{F162208A-37E4-43D7-9A2E-671FD357BEBD}" type="parTrans" cxnId="{DD7E2B32-6E21-4725-9DDA-92DA1E3DF68E}">
      <dgm:prSet/>
      <dgm:spPr/>
      <dgm:t>
        <a:bodyPr/>
        <a:lstStyle/>
        <a:p>
          <a:endParaRPr lang="en-GB"/>
        </a:p>
      </dgm:t>
    </dgm:pt>
    <dgm:pt modelId="{59C3C90C-178D-4EBE-9ABA-952529826336}" type="sibTrans" cxnId="{DD7E2B32-6E21-4725-9DDA-92DA1E3DF68E}">
      <dgm:prSet/>
      <dgm:spPr/>
      <dgm:t>
        <a:bodyPr/>
        <a:lstStyle/>
        <a:p>
          <a:endParaRPr lang="en-GB"/>
        </a:p>
      </dgm:t>
    </dgm:pt>
    <dgm:pt modelId="{E145D0F7-D8B7-4D8A-8020-E7D26AE0BFB9}">
      <dgm:prSet phldrT="[Text]"/>
      <dgm:spPr/>
      <dgm:t>
        <a:bodyPr/>
        <a:lstStyle/>
        <a:p>
          <a:r>
            <a:rPr lang="en-GB" dirty="0" smtClean="0"/>
            <a:t>Promotion/Marketing</a:t>
          </a:r>
          <a:endParaRPr lang="en-GB" dirty="0"/>
        </a:p>
      </dgm:t>
    </dgm:pt>
    <dgm:pt modelId="{1058F91A-D175-443A-85C1-ACE94888DB92}" type="parTrans" cxnId="{374E0AE9-5929-4A5C-9B59-9231F7A62BF2}">
      <dgm:prSet/>
      <dgm:spPr/>
      <dgm:t>
        <a:bodyPr/>
        <a:lstStyle/>
        <a:p>
          <a:endParaRPr lang="en-GB"/>
        </a:p>
      </dgm:t>
    </dgm:pt>
    <dgm:pt modelId="{01086622-9275-4E24-A460-3D9D5FB52D6D}" type="sibTrans" cxnId="{374E0AE9-5929-4A5C-9B59-9231F7A62BF2}">
      <dgm:prSet/>
      <dgm:spPr/>
      <dgm:t>
        <a:bodyPr/>
        <a:lstStyle/>
        <a:p>
          <a:endParaRPr lang="en-GB"/>
        </a:p>
      </dgm:t>
    </dgm:pt>
    <dgm:pt modelId="{4FA61105-B72E-4CF7-B324-F2EE2A2B612A}">
      <dgm:prSet phldrT="[Text]"/>
      <dgm:spPr/>
      <dgm:t>
        <a:bodyPr/>
        <a:lstStyle/>
        <a:p>
          <a:r>
            <a:rPr lang="en-GB" dirty="0" smtClean="0"/>
            <a:t>Begin Trading</a:t>
          </a:r>
          <a:endParaRPr lang="en-GB" dirty="0"/>
        </a:p>
      </dgm:t>
    </dgm:pt>
    <dgm:pt modelId="{307217E6-D555-4CCB-88EE-E777D0DB61CD}" type="parTrans" cxnId="{673236FB-3E36-41C6-8D37-FD472ADFC19A}">
      <dgm:prSet/>
      <dgm:spPr/>
      <dgm:t>
        <a:bodyPr/>
        <a:lstStyle/>
        <a:p>
          <a:endParaRPr lang="en-GB"/>
        </a:p>
      </dgm:t>
    </dgm:pt>
    <dgm:pt modelId="{8FBAA7E2-06A5-49F8-8367-1A5D28969D46}" type="sibTrans" cxnId="{673236FB-3E36-41C6-8D37-FD472ADFC19A}">
      <dgm:prSet/>
      <dgm:spPr/>
      <dgm:t>
        <a:bodyPr/>
        <a:lstStyle/>
        <a:p>
          <a:endParaRPr lang="en-GB"/>
        </a:p>
      </dgm:t>
    </dgm:pt>
    <dgm:pt modelId="{0F0CF6C2-E737-4365-8B55-FF926D2A5A6D}" type="pres">
      <dgm:prSet presAssocID="{36B13778-038B-4DB7-8A31-3413064564EC}" presName="Name0" presStyleCnt="0">
        <dgm:presLayoutVars>
          <dgm:dir/>
          <dgm:resizeHandles val="exact"/>
        </dgm:presLayoutVars>
      </dgm:prSet>
      <dgm:spPr/>
      <dgm:t>
        <a:bodyPr/>
        <a:lstStyle/>
        <a:p>
          <a:endParaRPr lang="en-GB"/>
        </a:p>
      </dgm:t>
    </dgm:pt>
    <dgm:pt modelId="{84F8EE9D-A82C-41C7-8C6E-2807C7FA7E63}" type="pres">
      <dgm:prSet presAssocID="{175B995B-1060-45BF-8BB7-56C461C0DA58}" presName="Name5" presStyleLbl="vennNode1" presStyleIdx="0" presStyleCnt="12">
        <dgm:presLayoutVars>
          <dgm:bulletEnabled val="1"/>
        </dgm:presLayoutVars>
      </dgm:prSet>
      <dgm:spPr/>
      <dgm:t>
        <a:bodyPr/>
        <a:lstStyle/>
        <a:p>
          <a:endParaRPr lang="en-GB"/>
        </a:p>
      </dgm:t>
    </dgm:pt>
    <dgm:pt modelId="{298044B2-B25F-4C95-BA42-02A23E479C18}" type="pres">
      <dgm:prSet presAssocID="{44DF67F5-053B-44AB-943A-B3D952A95D77}" presName="space" presStyleCnt="0"/>
      <dgm:spPr/>
    </dgm:pt>
    <dgm:pt modelId="{6507176B-DC33-4A4E-8AEB-7192035DE728}" type="pres">
      <dgm:prSet presAssocID="{16ED4D3B-6CE0-4002-A27F-5CDD1C60B19B}" presName="Name5" presStyleLbl="vennNode1" presStyleIdx="1" presStyleCnt="12">
        <dgm:presLayoutVars>
          <dgm:bulletEnabled val="1"/>
        </dgm:presLayoutVars>
      </dgm:prSet>
      <dgm:spPr/>
      <dgm:t>
        <a:bodyPr/>
        <a:lstStyle/>
        <a:p>
          <a:endParaRPr lang="en-GB"/>
        </a:p>
      </dgm:t>
    </dgm:pt>
    <dgm:pt modelId="{1DFD699E-94ED-40C1-8197-5444A047D31F}" type="pres">
      <dgm:prSet presAssocID="{353F2EC4-29F5-4832-AD9A-91D568178D0A}" presName="space" presStyleCnt="0"/>
      <dgm:spPr/>
    </dgm:pt>
    <dgm:pt modelId="{05A5C61A-FF30-46F0-87B4-8A4349E5666A}" type="pres">
      <dgm:prSet presAssocID="{3E75159E-30E4-4C10-B739-E961A4CD6B56}" presName="Name5" presStyleLbl="vennNode1" presStyleIdx="2" presStyleCnt="12">
        <dgm:presLayoutVars>
          <dgm:bulletEnabled val="1"/>
        </dgm:presLayoutVars>
      </dgm:prSet>
      <dgm:spPr/>
      <dgm:t>
        <a:bodyPr/>
        <a:lstStyle/>
        <a:p>
          <a:endParaRPr lang="en-GB"/>
        </a:p>
      </dgm:t>
    </dgm:pt>
    <dgm:pt modelId="{A3CC95E5-A4F3-402D-A32E-F7ACFD170C0C}" type="pres">
      <dgm:prSet presAssocID="{32DFFDA1-4514-4EB8-AD38-D533D50F1C2D}" presName="space" presStyleCnt="0"/>
      <dgm:spPr/>
    </dgm:pt>
    <dgm:pt modelId="{B0F6589E-D1E4-431C-AAEB-F5F294946C0F}" type="pres">
      <dgm:prSet presAssocID="{BA7D0EEB-B133-411A-8EE1-0D38126E7810}" presName="Name5" presStyleLbl="vennNode1" presStyleIdx="3" presStyleCnt="12">
        <dgm:presLayoutVars>
          <dgm:bulletEnabled val="1"/>
        </dgm:presLayoutVars>
      </dgm:prSet>
      <dgm:spPr/>
      <dgm:t>
        <a:bodyPr/>
        <a:lstStyle/>
        <a:p>
          <a:endParaRPr lang="en-GB"/>
        </a:p>
      </dgm:t>
    </dgm:pt>
    <dgm:pt modelId="{9FA792B3-9559-475F-8AE9-52A14F8D5313}" type="pres">
      <dgm:prSet presAssocID="{9644A9B5-2202-47F6-9ABE-2FDC8AEBBDFD}" presName="space" presStyleCnt="0"/>
      <dgm:spPr/>
    </dgm:pt>
    <dgm:pt modelId="{34B6BE6D-FDF9-4001-8A47-1ECFF8F94861}" type="pres">
      <dgm:prSet presAssocID="{B6FB91B2-1E31-4C52-A609-B28D0588D3CC}" presName="Name5" presStyleLbl="vennNode1" presStyleIdx="4" presStyleCnt="12">
        <dgm:presLayoutVars>
          <dgm:bulletEnabled val="1"/>
        </dgm:presLayoutVars>
      </dgm:prSet>
      <dgm:spPr/>
      <dgm:t>
        <a:bodyPr/>
        <a:lstStyle/>
        <a:p>
          <a:endParaRPr lang="en-GB"/>
        </a:p>
      </dgm:t>
    </dgm:pt>
    <dgm:pt modelId="{DC9BE6A0-2DE0-480B-9FDF-76954B6C3633}" type="pres">
      <dgm:prSet presAssocID="{4E76308B-CC7C-4ADE-8D61-EC084B4EE73A}" presName="space" presStyleCnt="0"/>
      <dgm:spPr/>
    </dgm:pt>
    <dgm:pt modelId="{87848BB6-B50D-4B90-BFC5-9B7542B333B4}" type="pres">
      <dgm:prSet presAssocID="{8B557A46-A550-4680-B2E3-41B0DCDC90AD}" presName="Name5" presStyleLbl="vennNode1" presStyleIdx="5" presStyleCnt="12">
        <dgm:presLayoutVars>
          <dgm:bulletEnabled val="1"/>
        </dgm:presLayoutVars>
      </dgm:prSet>
      <dgm:spPr/>
      <dgm:t>
        <a:bodyPr/>
        <a:lstStyle/>
        <a:p>
          <a:endParaRPr lang="en-GB"/>
        </a:p>
      </dgm:t>
    </dgm:pt>
    <dgm:pt modelId="{310B15CA-000A-4AF0-9BF1-B693F2537024}" type="pres">
      <dgm:prSet presAssocID="{490394CA-D126-46C6-B2BE-A379F791D225}" presName="space" presStyleCnt="0"/>
      <dgm:spPr/>
    </dgm:pt>
    <dgm:pt modelId="{BE4299BB-5021-4360-9FA0-2D5A860CBC3B}" type="pres">
      <dgm:prSet presAssocID="{0A7DF76C-94E8-4001-9B53-12CA43651FF5}" presName="Name5" presStyleLbl="vennNode1" presStyleIdx="6" presStyleCnt="12">
        <dgm:presLayoutVars>
          <dgm:bulletEnabled val="1"/>
        </dgm:presLayoutVars>
      </dgm:prSet>
      <dgm:spPr/>
      <dgm:t>
        <a:bodyPr/>
        <a:lstStyle/>
        <a:p>
          <a:endParaRPr lang="en-GB"/>
        </a:p>
      </dgm:t>
    </dgm:pt>
    <dgm:pt modelId="{50A26E0B-0174-47E5-ACEA-32B8E4EE0AEC}" type="pres">
      <dgm:prSet presAssocID="{5519E21A-A56C-440F-A961-AD95B8FB3C43}" presName="space" presStyleCnt="0"/>
      <dgm:spPr/>
    </dgm:pt>
    <dgm:pt modelId="{8FC2280D-ABD9-4EEC-B546-BD44DC5819A1}" type="pres">
      <dgm:prSet presAssocID="{DCDA0AA0-C22C-4AE1-B142-E66C207BF719}" presName="Name5" presStyleLbl="vennNode1" presStyleIdx="7" presStyleCnt="12">
        <dgm:presLayoutVars>
          <dgm:bulletEnabled val="1"/>
        </dgm:presLayoutVars>
      </dgm:prSet>
      <dgm:spPr/>
      <dgm:t>
        <a:bodyPr/>
        <a:lstStyle/>
        <a:p>
          <a:endParaRPr lang="en-GB"/>
        </a:p>
      </dgm:t>
    </dgm:pt>
    <dgm:pt modelId="{DFC24ADD-3D12-46A2-BACB-BB33E89DAE44}" type="pres">
      <dgm:prSet presAssocID="{1792560A-19BB-4DC4-A4AF-BE75B48EAD85}" presName="space" presStyleCnt="0"/>
      <dgm:spPr/>
    </dgm:pt>
    <dgm:pt modelId="{555E2502-5A39-45D9-879E-100F93B15254}" type="pres">
      <dgm:prSet presAssocID="{51E4403F-C2D0-48F0-B09E-89662DC318A9}" presName="Name5" presStyleLbl="vennNode1" presStyleIdx="8" presStyleCnt="12">
        <dgm:presLayoutVars>
          <dgm:bulletEnabled val="1"/>
        </dgm:presLayoutVars>
      </dgm:prSet>
      <dgm:spPr/>
      <dgm:t>
        <a:bodyPr/>
        <a:lstStyle/>
        <a:p>
          <a:endParaRPr lang="en-GB"/>
        </a:p>
      </dgm:t>
    </dgm:pt>
    <dgm:pt modelId="{5CA5970D-4B2B-4C26-8444-BC2FA82C6E01}" type="pres">
      <dgm:prSet presAssocID="{333C974E-8C4E-472D-8FD4-00E217EA3F41}" presName="space" presStyleCnt="0"/>
      <dgm:spPr/>
    </dgm:pt>
    <dgm:pt modelId="{115D8E98-516A-47B2-B537-3147FF69DC89}" type="pres">
      <dgm:prSet presAssocID="{05C50EDD-8D69-467B-A98B-7535B362DD26}" presName="Name5" presStyleLbl="vennNode1" presStyleIdx="9" presStyleCnt="12">
        <dgm:presLayoutVars>
          <dgm:bulletEnabled val="1"/>
        </dgm:presLayoutVars>
      </dgm:prSet>
      <dgm:spPr/>
      <dgm:t>
        <a:bodyPr/>
        <a:lstStyle/>
        <a:p>
          <a:endParaRPr lang="en-GB"/>
        </a:p>
      </dgm:t>
    </dgm:pt>
    <dgm:pt modelId="{4068E8C4-96CC-4CBB-A999-EFBD14704BCD}" type="pres">
      <dgm:prSet presAssocID="{59C3C90C-178D-4EBE-9ABA-952529826336}" presName="space" presStyleCnt="0"/>
      <dgm:spPr/>
    </dgm:pt>
    <dgm:pt modelId="{18387175-0BC2-4F46-8B5A-2D669D138770}" type="pres">
      <dgm:prSet presAssocID="{E145D0F7-D8B7-4D8A-8020-E7D26AE0BFB9}" presName="Name5" presStyleLbl="vennNode1" presStyleIdx="10" presStyleCnt="12">
        <dgm:presLayoutVars>
          <dgm:bulletEnabled val="1"/>
        </dgm:presLayoutVars>
      </dgm:prSet>
      <dgm:spPr/>
      <dgm:t>
        <a:bodyPr/>
        <a:lstStyle/>
        <a:p>
          <a:endParaRPr lang="en-GB"/>
        </a:p>
      </dgm:t>
    </dgm:pt>
    <dgm:pt modelId="{31C237EE-6234-4037-9D10-42BA29819088}" type="pres">
      <dgm:prSet presAssocID="{01086622-9275-4E24-A460-3D9D5FB52D6D}" presName="space" presStyleCnt="0"/>
      <dgm:spPr/>
    </dgm:pt>
    <dgm:pt modelId="{5C302F28-62CE-4C25-9A96-116223D7509F}" type="pres">
      <dgm:prSet presAssocID="{4FA61105-B72E-4CF7-B324-F2EE2A2B612A}" presName="Name5" presStyleLbl="vennNode1" presStyleIdx="11" presStyleCnt="12">
        <dgm:presLayoutVars>
          <dgm:bulletEnabled val="1"/>
        </dgm:presLayoutVars>
      </dgm:prSet>
      <dgm:spPr/>
      <dgm:t>
        <a:bodyPr/>
        <a:lstStyle/>
        <a:p>
          <a:endParaRPr lang="en-GB"/>
        </a:p>
      </dgm:t>
    </dgm:pt>
  </dgm:ptLst>
  <dgm:cxnLst>
    <dgm:cxn modelId="{1052EBA1-3072-41D9-9B11-A24DDD983333}" srcId="{36B13778-038B-4DB7-8A31-3413064564EC}" destId="{175B995B-1060-45BF-8BB7-56C461C0DA58}" srcOrd="0" destOrd="0" parTransId="{F5AF07F3-B095-4D75-A8D4-40A56C3A7E88}" sibTransId="{44DF67F5-053B-44AB-943A-B3D952A95D77}"/>
    <dgm:cxn modelId="{28610FA3-79B2-456B-B1CE-AA08C467CF91}" type="presOf" srcId="{B6FB91B2-1E31-4C52-A609-B28D0588D3CC}" destId="{34B6BE6D-FDF9-4001-8A47-1ECFF8F94861}" srcOrd="0" destOrd="0" presId="urn:microsoft.com/office/officeart/2005/8/layout/venn3"/>
    <dgm:cxn modelId="{4ABBA806-3F18-4671-A70A-BA6303EB1870}" type="presOf" srcId="{8B557A46-A550-4680-B2E3-41B0DCDC90AD}" destId="{87848BB6-B50D-4B90-BFC5-9B7542B333B4}" srcOrd="0" destOrd="0" presId="urn:microsoft.com/office/officeart/2005/8/layout/venn3"/>
    <dgm:cxn modelId="{B7F067E5-BE1F-4A41-9BAE-576D0C7BA6BD}" type="presOf" srcId="{E145D0F7-D8B7-4D8A-8020-E7D26AE0BFB9}" destId="{18387175-0BC2-4F46-8B5A-2D669D138770}" srcOrd="0" destOrd="0" presId="urn:microsoft.com/office/officeart/2005/8/layout/venn3"/>
    <dgm:cxn modelId="{F29D4F9C-8C58-46B9-96AB-B961454F6299}" type="presOf" srcId="{3E75159E-30E4-4C10-B739-E961A4CD6B56}" destId="{05A5C61A-FF30-46F0-87B4-8A4349E5666A}" srcOrd="0" destOrd="0" presId="urn:microsoft.com/office/officeart/2005/8/layout/venn3"/>
    <dgm:cxn modelId="{79432D21-0CF5-4D76-ABA2-418E4CC3DC0A}" type="presOf" srcId="{36B13778-038B-4DB7-8A31-3413064564EC}" destId="{0F0CF6C2-E737-4365-8B55-FF926D2A5A6D}" srcOrd="0" destOrd="0" presId="urn:microsoft.com/office/officeart/2005/8/layout/venn3"/>
    <dgm:cxn modelId="{932FBEE7-AC68-4354-96C0-A2F9BF4756A7}" type="presOf" srcId="{0A7DF76C-94E8-4001-9B53-12CA43651FF5}" destId="{BE4299BB-5021-4360-9FA0-2D5A860CBC3B}" srcOrd="0" destOrd="0" presId="urn:microsoft.com/office/officeart/2005/8/layout/venn3"/>
    <dgm:cxn modelId="{8F154162-9B8C-49C3-923C-EB1A60320D74}" srcId="{36B13778-038B-4DB7-8A31-3413064564EC}" destId="{0A7DF76C-94E8-4001-9B53-12CA43651FF5}" srcOrd="6" destOrd="0" parTransId="{90624F42-B99E-45F0-A3FC-FEDD69096847}" sibTransId="{5519E21A-A56C-440F-A961-AD95B8FB3C43}"/>
    <dgm:cxn modelId="{D1EAA6A5-99B3-44F6-BBFB-ED3E98C123DA}" type="presOf" srcId="{51E4403F-C2D0-48F0-B09E-89662DC318A9}" destId="{555E2502-5A39-45D9-879E-100F93B15254}" srcOrd="0" destOrd="0" presId="urn:microsoft.com/office/officeart/2005/8/layout/venn3"/>
    <dgm:cxn modelId="{7E44434F-C76C-4CE0-B43B-0B9DC3F0A17C}" type="presOf" srcId="{175B995B-1060-45BF-8BB7-56C461C0DA58}" destId="{84F8EE9D-A82C-41C7-8C6E-2807C7FA7E63}" srcOrd="0" destOrd="0" presId="urn:microsoft.com/office/officeart/2005/8/layout/venn3"/>
    <dgm:cxn modelId="{673236FB-3E36-41C6-8D37-FD472ADFC19A}" srcId="{36B13778-038B-4DB7-8A31-3413064564EC}" destId="{4FA61105-B72E-4CF7-B324-F2EE2A2B612A}" srcOrd="11" destOrd="0" parTransId="{307217E6-D555-4CCB-88EE-E777D0DB61CD}" sibTransId="{8FBAA7E2-06A5-49F8-8367-1A5D28969D46}"/>
    <dgm:cxn modelId="{380755D4-F64E-49D0-B71C-B72126A2C397}" srcId="{36B13778-038B-4DB7-8A31-3413064564EC}" destId="{3E75159E-30E4-4C10-B739-E961A4CD6B56}" srcOrd="2" destOrd="0" parTransId="{F8D4018D-76A5-4E9B-BB66-42E18AA0BCDF}" sibTransId="{32DFFDA1-4514-4EB8-AD38-D533D50F1C2D}"/>
    <dgm:cxn modelId="{95579A85-5BC1-47F9-A9E6-A4C71947A999}" type="presOf" srcId="{4FA61105-B72E-4CF7-B324-F2EE2A2B612A}" destId="{5C302F28-62CE-4C25-9A96-116223D7509F}" srcOrd="0" destOrd="0" presId="urn:microsoft.com/office/officeart/2005/8/layout/venn3"/>
    <dgm:cxn modelId="{374E0AE9-5929-4A5C-9B59-9231F7A62BF2}" srcId="{36B13778-038B-4DB7-8A31-3413064564EC}" destId="{E145D0F7-D8B7-4D8A-8020-E7D26AE0BFB9}" srcOrd="10" destOrd="0" parTransId="{1058F91A-D175-443A-85C1-ACE94888DB92}" sibTransId="{01086622-9275-4E24-A460-3D9D5FB52D6D}"/>
    <dgm:cxn modelId="{A43148D0-4EF0-42F3-AEE1-A69FC054947A}" srcId="{36B13778-038B-4DB7-8A31-3413064564EC}" destId="{16ED4D3B-6CE0-4002-A27F-5CDD1C60B19B}" srcOrd="1" destOrd="0" parTransId="{3FC7DE6B-CD46-46D6-B1D8-F2868C1F99CF}" sibTransId="{353F2EC4-29F5-4832-AD9A-91D568178D0A}"/>
    <dgm:cxn modelId="{DD7E2B32-6E21-4725-9DDA-92DA1E3DF68E}" srcId="{36B13778-038B-4DB7-8A31-3413064564EC}" destId="{05C50EDD-8D69-467B-A98B-7535B362DD26}" srcOrd="9" destOrd="0" parTransId="{F162208A-37E4-43D7-9A2E-671FD357BEBD}" sibTransId="{59C3C90C-178D-4EBE-9ABA-952529826336}"/>
    <dgm:cxn modelId="{211F1A73-66A7-4CDF-ABFC-F20616E82F27}" type="presOf" srcId="{BA7D0EEB-B133-411A-8EE1-0D38126E7810}" destId="{B0F6589E-D1E4-431C-AAEB-F5F294946C0F}" srcOrd="0" destOrd="0" presId="urn:microsoft.com/office/officeart/2005/8/layout/venn3"/>
    <dgm:cxn modelId="{E7FF04C4-7F6A-4A61-B7CE-FE214E0D9F03}" srcId="{36B13778-038B-4DB7-8A31-3413064564EC}" destId="{B6FB91B2-1E31-4C52-A609-B28D0588D3CC}" srcOrd="4" destOrd="0" parTransId="{E0DFF3F0-6ABC-4B78-9A06-89D8009528D0}" sibTransId="{4E76308B-CC7C-4ADE-8D61-EC084B4EE73A}"/>
    <dgm:cxn modelId="{D030B317-8386-474D-8292-C98F18F597AC}" type="presOf" srcId="{05C50EDD-8D69-467B-A98B-7535B362DD26}" destId="{115D8E98-516A-47B2-B537-3147FF69DC89}" srcOrd="0" destOrd="0" presId="urn:microsoft.com/office/officeart/2005/8/layout/venn3"/>
    <dgm:cxn modelId="{2D596976-5AB9-4E71-BDB7-19DEC6BB165E}" type="presOf" srcId="{DCDA0AA0-C22C-4AE1-B142-E66C207BF719}" destId="{8FC2280D-ABD9-4EEC-B546-BD44DC5819A1}" srcOrd="0" destOrd="0" presId="urn:microsoft.com/office/officeart/2005/8/layout/venn3"/>
    <dgm:cxn modelId="{3F38B2E0-D792-4FFB-8BE5-8F11ED20AA7B}" srcId="{36B13778-038B-4DB7-8A31-3413064564EC}" destId="{51E4403F-C2D0-48F0-B09E-89662DC318A9}" srcOrd="8" destOrd="0" parTransId="{4FDEE7E9-7B6A-492A-91B8-17BEAB254EDE}" sibTransId="{333C974E-8C4E-472D-8FD4-00E217EA3F41}"/>
    <dgm:cxn modelId="{CD70E925-9ADC-4ED1-9564-34221458B8B4}" srcId="{36B13778-038B-4DB7-8A31-3413064564EC}" destId="{DCDA0AA0-C22C-4AE1-B142-E66C207BF719}" srcOrd="7" destOrd="0" parTransId="{BDB78B16-5EEB-414A-8925-C35426374C54}" sibTransId="{1792560A-19BB-4DC4-A4AF-BE75B48EAD85}"/>
    <dgm:cxn modelId="{820049AC-E9FC-4FDC-8309-CE4DB7D1FDF0}" srcId="{36B13778-038B-4DB7-8A31-3413064564EC}" destId="{BA7D0EEB-B133-411A-8EE1-0D38126E7810}" srcOrd="3" destOrd="0" parTransId="{5CDB03C7-7CDE-4617-BB53-6B0C61954017}" sibTransId="{9644A9B5-2202-47F6-9ABE-2FDC8AEBBDFD}"/>
    <dgm:cxn modelId="{BC1C120E-89BB-458C-9AA0-963EB05CC0B2}" type="presOf" srcId="{16ED4D3B-6CE0-4002-A27F-5CDD1C60B19B}" destId="{6507176B-DC33-4A4E-8AEB-7192035DE728}" srcOrd="0" destOrd="0" presId="urn:microsoft.com/office/officeart/2005/8/layout/venn3"/>
    <dgm:cxn modelId="{7DDCC05C-AF2F-406A-8B25-9AC333A1FAB2}" srcId="{36B13778-038B-4DB7-8A31-3413064564EC}" destId="{8B557A46-A550-4680-B2E3-41B0DCDC90AD}" srcOrd="5" destOrd="0" parTransId="{ACFD05B8-F7B6-42BC-A0AD-11FD54971C0F}" sibTransId="{490394CA-D126-46C6-B2BE-A379F791D225}"/>
    <dgm:cxn modelId="{092075E9-EB77-44DD-A9B3-4563DF51B7D7}" type="presParOf" srcId="{0F0CF6C2-E737-4365-8B55-FF926D2A5A6D}" destId="{84F8EE9D-A82C-41C7-8C6E-2807C7FA7E63}" srcOrd="0" destOrd="0" presId="urn:microsoft.com/office/officeart/2005/8/layout/venn3"/>
    <dgm:cxn modelId="{00F388FB-C46F-4FE2-9722-CAF2BDDC9E6F}" type="presParOf" srcId="{0F0CF6C2-E737-4365-8B55-FF926D2A5A6D}" destId="{298044B2-B25F-4C95-BA42-02A23E479C18}" srcOrd="1" destOrd="0" presId="urn:microsoft.com/office/officeart/2005/8/layout/venn3"/>
    <dgm:cxn modelId="{C6697514-5138-4187-8556-5CB59D48B136}" type="presParOf" srcId="{0F0CF6C2-E737-4365-8B55-FF926D2A5A6D}" destId="{6507176B-DC33-4A4E-8AEB-7192035DE728}" srcOrd="2" destOrd="0" presId="urn:microsoft.com/office/officeart/2005/8/layout/venn3"/>
    <dgm:cxn modelId="{0F6CB2D7-C356-4B11-8C81-3A63C4497129}" type="presParOf" srcId="{0F0CF6C2-E737-4365-8B55-FF926D2A5A6D}" destId="{1DFD699E-94ED-40C1-8197-5444A047D31F}" srcOrd="3" destOrd="0" presId="urn:microsoft.com/office/officeart/2005/8/layout/venn3"/>
    <dgm:cxn modelId="{117A050B-DC73-48DD-B972-7A8DCED4307F}" type="presParOf" srcId="{0F0CF6C2-E737-4365-8B55-FF926D2A5A6D}" destId="{05A5C61A-FF30-46F0-87B4-8A4349E5666A}" srcOrd="4" destOrd="0" presId="urn:microsoft.com/office/officeart/2005/8/layout/venn3"/>
    <dgm:cxn modelId="{842349A8-60A8-4FFE-BB46-242D4A4B3058}" type="presParOf" srcId="{0F0CF6C2-E737-4365-8B55-FF926D2A5A6D}" destId="{A3CC95E5-A4F3-402D-A32E-F7ACFD170C0C}" srcOrd="5" destOrd="0" presId="urn:microsoft.com/office/officeart/2005/8/layout/venn3"/>
    <dgm:cxn modelId="{A01EB191-4AFD-49D4-BBF8-147B493C9DD5}" type="presParOf" srcId="{0F0CF6C2-E737-4365-8B55-FF926D2A5A6D}" destId="{B0F6589E-D1E4-431C-AAEB-F5F294946C0F}" srcOrd="6" destOrd="0" presId="urn:microsoft.com/office/officeart/2005/8/layout/venn3"/>
    <dgm:cxn modelId="{EB244709-E44D-416E-B43B-74DE587FB2DB}" type="presParOf" srcId="{0F0CF6C2-E737-4365-8B55-FF926D2A5A6D}" destId="{9FA792B3-9559-475F-8AE9-52A14F8D5313}" srcOrd="7" destOrd="0" presId="urn:microsoft.com/office/officeart/2005/8/layout/venn3"/>
    <dgm:cxn modelId="{02A32D3A-83E1-464C-B9F1-364D7A7EE4A0}" type="presParOf" srcId="{0F0CF6C2-E737-4365-8B55-FF926D2A5A6D}" destId="{34B6BE6D-FDF9-4001-8A47-1ECFF8F94861}" srcOrd="8" destOrd="0" presId="urn:microsoft.com/office/officeart/2005/8/layout/venn3"/>
    <dgm:cxn modelId="{AA0ED098-5A5B-49D7-A2D2-388851CEED68}" type="presParOf" srcId="{0F0CF6C2-E737-4365-8B55-FF926D2A5A6D}" destId="{DC9BE6A0-2DE0-480B-9FDF-76954B6C3633}" srcOrd="9" destOrd="0" presId="urn:microsoft.com/office/officeart/2005/8/layout/venn3"/>
    <dgm:cxn modelId="{C586109A-3456-4522-A697-50F832996687}" type="presParOf" srcId="{0F0CF6C2-E737-4365-8B55-FF926D2A5A6D}" destId="{87848BB6-B50D-4B90-BFC5-9B7542B333B4}" srcOrd="10" destOrd="0" presId="urn:microsoft.com/office/officeart/2005/8/layout/venn3"/>
    <dgm:cxn modelId="{84162ECE-36CF-4A48-9E72-4DA1C5E4EAEA}" type="presParOf" srcId="{0F0CF6C2-E737-4365-8B55-FF926D2A5A6D}" destId="{310B15CA-000A-4AF0-9BF1-B693F2537024}" srcOrd="11" destOrd="0" presId="urn:microsoft.com/office/officeart/2005/8/layout/venn3"/>
    <dgm:cxn modelId="{8C26A951-9FAD-4812-8D77-56362FC60442}" type="presParOf" srcId="{0F0CF6C2-E737-4365-8B55-FF926D2A5A6D}" destId="{BE4299BB-5021-4360-9FA0-2D5A860CBC3B}" srcOrd="12" destOrd="0" presId="urn:microsoft.com/office/officeart/2005/8/layout/venn3"/>
    <dgm:cxn modelId="{D36E07AD-A43D-4A06-BCB5-E13B6EC1781C}" type="presParOf" srcId="{0F0CF6C2-E737-4365-8B55-FF926D2A5A6D}" destId="{50A26E0B-0174-47E5-ACEA-32B8E4EE0AEC}" srcOrd="13" destOrd="0" presId="urn:microsoft.com/office/officeart/2005/8/layout/venn3"/>
    <dgm:cxn modelId="{0D767050-3A14-4AF2-A600-86257BE571F2}" type="presParOf" srcId="{0F0CF6C2-E737-4365-8B55-FF926D2A5A6D}" destId="{8FC2280D-ABD9-4EEC-B546-BD44DC5819A1}" srcOrd="14" destOrd="0" presId="urn:microsoft.com/office/officeart/2005/8/layout/venn3"/>
    <dgm:cxn modelId="{6BD0AFCA-297B-416E-9FEF-96511654838D}" type="presParOf" srcId="{0F0CF6C2-E737-4365-8B55-FF926D2A5A6D}" destId="{DFC24ADD-3D12-46A2-BACB-BB33E89DAE44}" srcOrd="15" destOrd="0" presId="urn:microsoft.com/office/officeart/2005/8/layout/venn3"/>
    <dgm:cxn modelId="{36359712-DAFB-42D4-85C7-B31ACCE6820C}" type="presParOf" srcId="{0F0CF6C2-E737-4365-8B55-FF926D2A5A6D}" destId="{555E2502-5A39-45D9-879E-100F93B15254}" srcOrd="16" destOrd="0" presId="urn:microsoft.com/office/officeart/2005/8/layout/venn3"/>
    <dgm:cxn modelId="{98B6EB8F-0E82-43AD-8D38-61FDB8A8DDFE}" type="presParOf" srcId="{0F0CF6C2-E737-4365-8B55-FF926D2A5A6D}" destId="{5CA5970D-4B2B-4C26-8444-BC2FA82C6E01}" srcOrd="17" destOrd="0" presId="urn:microsoft.com/office/officeart/2005/8/layout/venn3"/>
    <dgm:cxn modelId="{D36DD153-0FCB-424A-8E98-C8D30EF3D64A}" type="presParOf" srcId="{0F0CF6C2-E737-4365-8B55-FF926D2A5A6D}" destId="{115D8E98-516A-47B2-B537-3147FF69DC89}" srcOrd="18" destOrd="0" presId="urn:microsoft.com/office/officeart/2005/8/layout/venn3"/>
    <dgm:cxn modelId="{D2A9DFE8-17E4-43B3-8645-F7FC7AFFD906}" type="presParOf" srcId="{0F0CF6C2-E737-4365-8B55-FF926D2A5A6D}" destId="{4068E8C4-96CC-4CBB-A999-EFBD14704BCD}" srcOrd="19" destOrd="0" presId="urn:microsoft.com/office/officeart/2005/8/layout/venn3"/>
    <dgm:cxn modelId="{E870500D-F9EA-498D-9E8A-7D75241EEA3F}" type="presParOf" srcId="{0F0CF6C2-E737-4365-8B55-FF926D2A5A6D}" destId="{18387175-0BC2-4F46-8B5A-2D669D138770}" srcOrd="20" destOrd="0" presId="urn:microsoft.com/office/officeart/2005/8/layout/venn3"/>
    <dgm:cxn modelId="{AF8FDFD6-A4B6-4649-B69A-3118F67A1098}" type="presParOf" srcId="{0F0CF6C2-E737-4365-8B55-FF926D2A5A6D}" destId="{31C237EE-6234-4037-9D10-42BA29819088}" srcOrd="21" destOrd="0" presId="urn:microsoft.com/office/officeart/2005/8/layout/venn3"/>
    <dgm:cxn modelId="{8A4BF2BE-FD32-4151-A820-67684088439A}" type="presParOf" srcId="{0F0CF6C2-E737-4365-8B55-FF926D2A5A6D}" destId="{5C302F28-62CE-4C25-9A96-116223D7509F}" srcOrd="2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12BCCE5-F582-474B-8878-3E86E972A7A3}"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387011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BCCE5-F582-474B-8878-3E86E972A7A3}"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12221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BCCE5-F582-474B-8878-3E86E972A7A3}"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242502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2BCCE5-F582-474B-8878-3E86E972A7A3}"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32312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BCCE5-F582-474B-8878-3E86E972A7A3}"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246186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2BCCE5-F582-474B-8878-3E86E972A7A3}"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408850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12BCCE5-F582-474B-8878-3E86E972A7A3}"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928691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12BCCE5-F582-474B-8878-3E86E972A7A3}"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3747081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BCCE5-F582-474B-8878-3E86E972A7A3}"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1027142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BCCE5-F582-474B-8878-3E86E972A7A3}"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14588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BCCE5-F582-474B-8878-3E86E972A7A3}"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83A3870-E817-4449-9715-401E2160F84D}" type="slidenum">
              <a:rPr lang="en-GB" smtClean="0"/>
              <a:t>‹#›</a:t>
            </a:fld>
            <a:endParaRPr lang="en-GB"/>
          </a:p>
        </p:txBody>
      </p:sp>
    </p:spTree>
    <p:extLst>
      <p:ext uri="{BB962C8B-B14F-4D97-AF65-F5344CB8AC3E}">
        <p14:creationId xmlns:p14="http://schemas.microsoft.com/office/powerpoint/2010/main" val="153400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BCCE5-F582-474B-8878-3E86E972A7A3}" type="datetimeFigureOut">
              <a:rPr lang="en-GB" smtClean="0"/>
              <a:t>16/03/2020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A3870-E817-4449-9715-401E2160F84D}" type="slidenum">
              <a:rPr lang="en-GB" smtClean="0"/>
              <a:t>‹#›</a:t>
            </a:fld>
            <a:endParaRPr lang="en-GB"/>
          </a:p>
        </p:txBody>
      </p:sp>
    </p:spTree>
    <p:extLst>
      <p:ext uri="{BB962C8B-B14F-4D97-AF65-F5344CB8AC3E}">
        <p14:creationId xmlns:p14="http://schemas.microsoft.com/office/powerpoint/2010/main" val="3652421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14" y="188640"/>
            <a:ext cx="11565924"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84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2"/>
            <a:ext cx="3997411" cy="461665"/>
          </a:xfrm>
          <a:prstGeom prst="rect">
            <a:avLst/>
          </a:prstGeom>
          <a:noFill/>
        </p:spPr>
        <p:txBody>
          <a:bodyPr wrap="square" rtlCol="0">
            <a:spAutoFit/>
          </a:bodyPr>
          <a:lstStyle/>
          <a:p>
            <a:r>
              <a:rPr lang="en-GB" sz="2400" u="sng" dirty="0"/>
              <a:t>Location and Premises</a:t>
            </a:r>
          </a:p>
        </p:txBody>
      </p:sp>
      <p:sp>
        <p:nvSpPr>
          <p:cNvPr id="5" name="TextBox 4"/>
          <p:cNvSpPr txBox="1"/>
          <p:nvPr/>
        </p:nvSpPr>
        <p:spPr>
          <a:xfrm>
            <a:off x="1524000" y="634661"/>
            <a:ext cx="9144000" cy="1569660"/>
          </a:xfrm>
          <a:prstGeom prst="rect">
            <a:avLst/>
          </a:prstGeom>
          <a:noFill/>
        </p:spPr>
        <p:txBody>
          <a:bodyPr wrap="square" rtlCol="0">
            <a:spAutoFit/>
          </a:bodyPr>
          <a:lstStyle/>
          <a:p>
            <a:r>
              <a:rPr lang="en-GB" sz="1600" dirty="0"/>
              <a:t>Originally I wanted to set up my business in </a:t>
            </a:r>
            <a:r>
              <a:rPr lang="en-GB" sz="1600" dirty="0" err="1"/>
              <a:t>Lostock</a:t>
            </a:r>
            <a:r>
              <a:rPr lang="en-GB" sz="1600" dirty="0"/>
              <a:t>, however there is a lack of interesting commercial properties in </a:t>
            </a:r>
            <a:r>
              <a:rPr lang="en-GB" sz="1600" dirty="0" err="1"/>
              <a:t>Lostock</a:t>
            </a:r>
            <a:r>
              <a:rPr lang="en-GB" sz="1600" dirty="0"/>
              <a:t>.</a:t>
            </a:r>
          </a:p>
          <a:p>
            <a:endParaRPr lang="en-GB" sz="1600" dirty="0"/>
          </a:p>
          <a:p>
            <a:r>
              <a:rPr lang="en-GB" sz="1600" dirty="0"/>
              <a:t>I have found this premises located in the central Bolton which may be even better than </a:t>
            </a:r>
            <a:r>
              <a:rPr lang="en-GB" sz="1600" dirty="0" err="1"/>
              <a:t>Lostock</a:t>
            </a:r>
            <a:r>
              <a:rPr lang="en-GB" sz="1600" dirty="0"/>
              <a:t> as there will be more people passing the restaurant. That means I can get more potential customers, which can help me to increase my sales. It is also really close to the Victoria square meaning people will be able to find it easily.</a:t>
            </a:r>
          </a:p>
        </p:txBody>
      </p:sp>
      <p:pic>
        <p:nvPicPr>
          <p:cNvPr id="6" name="Picture 5"/>
          <p:cNvPicPr>
            <a:picLocks noChangeAspect="1"/>
          </p:cNvPicPr>
          <p:nvPr/>
        </p:nvPicPr>
        <p:blipFill>
          <a:blip r:embed="rId2"/>
          <a:stretch>
            <a:fillRect/>
          </a:stretch>
        </p:blipFill>
        <p:spPr>
          <a:xfrm>
            <a:off x="1754198" y="2492897"/>
            <a:ext cx="3482579" cy="4019587"/>
          </a:xfrm>
          <a:prstGeom prst="rect">
            <a:avLst/>
          </a:prstGeom>
        </p:spPr>
      </p:pic>
      <p:sp>
        <p:nvSpPr>
          <p:cNvPr id="7" name="TextBox 6"/>
          <p:cNvSpPr txBox="1"/>
          <p:nvPr/>
        </p:nvSpPr>
        <p:spPr>
          <a:xfrm>
            <a:off x="5426123" y="2204322"/>
            <a:ext cx="5097162" cy="3139321"/>
          </a:xfrm>
          <a:prstGeom prst="rect">
            <a:avLst/>
          </a:prstGeom>
          <a:noFill/>
        </p:spPr>
        <p:txBody>
          <a:bodyPr wrap="square" rtlCol="0">
            <a:spAutoFit/>
          </a:bodyPr>
          <a:lstStyle/>
          <a:p>
            <a:r>
              <a:rPr lang="en-GB" dirty="0"/>
              <a:t>It costs £20,000 per annum, which equals to £1,666 per month. This is not a lot, meaning I will have more money to invest in the renovation of the interior of the premises.</a:t>
            </a:r>
          </a:p>
          <a:p>
            <a:endParaRPr lang="en-GB" dirty="0"/>
          </a:p>
          <a:p>
            <a:r>
              <a:rPr lang="en-GB" dirty="0"/>
              <a:t>Before I found this location, I found the premises in the vaults. Unfortunately the vaults are really expensive (£95,000 pa) and there are already established competitors which will not be beneficial for a new business like mine. Therefore I decided to choose this location instead.</a:t>
            </a:r>
          </a:p>
        </p:txBody>
      </p:sp>
      <p:sp>
        <p:nvSpPr>
          <p:cNvPr id="8" name="Rectangle 7"/>
          <p:cNvSpPr/>
          <p:nvPr/>
        </p:nvSpPr>
        <p:spPr>
          <a:xfrm>
            <a:off x="5426123" y="5628857"/>
            <a:ext cx="5097162" cy="1200329"/>
          </a:xfrm>
          <a:prstGeom prst="rect">
            <a:avLst/>
          </a:prstGeom>
        </p:spPr>
        <p:txBody>
          <a:bodyPr wrap="square">
            <a:spAutoFit/>
          </a:bodyPr>
          <a:lstStyle/>
          <a:p>
            <a:r>
              <a:rPr lang="en-GB" dirty="0"/>
              <a:t>https://www.primelocation.com/to-rent/commercial/details/45182041?search_identifier=4ed88e41b9a6331fccd97cb124a16003#ZVZqSamK4Dk8ej9a.97</a:t>
            </a:r>
          </a:p>
        </p:txBody>
      </p:sp>
    </p:spTree>
    <p:extLst>
      <p:ext uri="{BB962C8B-B14F-4D97-AF65-F5344CB8AC3E}">
        <p14:creationId xmlns:p14="http://schemas.microsoft.com/office/powerpoint/2010/main" val="169529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76" y="775551"/>
            <a:ext cx="6096000" cy="3539430"/>
          </a:xfrm>
          <a:prstGeom prst="rect">
            <a:avLst/>
          </a:prstGeom>
        </p:spPr>
        <p:txBody>
          <a:bodyPr>
            <a:spAutoFit/>
          </a:bodyPr>
          <a:lstStyle/>
          <a:p>
            <a:r>
              <a:rPr lang="en-GB" sz="2800" b="1" dirty="0"/>
              <a:t>2.4 Location/Premises</a:t>
            </a:r>
          </a:p>
          <a:p>
            <a:endParaRPr lang="en-GB" sz="2800" dirty="0"/>
          </a:p>
          <a:p>
            <a:r>
              <a:rPr lang="en-GB" sz="2800" b="1" dirty="0">
                <a:solidFill>
                  <a:srgbClr val="FF0000"/>
                </a:solidFill>
              </a:rPr>
              <a:t>2.5 Products/Services</a:t>
            </a:r>
          </a:p>
          <a:p>
            <a:r>
              <a:rPr lang="en-GB" sz="2800" b="1" dirty="0">
                <a:solidFill>
                  <a:srgbClr val="FF0000"/>
                </a:solidFill>
              </a:rPr>
              <a:t>Features/Costs/USP</a:t>
            </a:r>
          </a:p>
          <a:p>
            <a:endParaRPr lang="en-GB" sz="2800" dirty="0"/>
          </a:p>
          <a:p>
            <a:r>
              <a:rPr lang="en-GB" sz="2800" b="1" dirty="0"/>
              <a:t>2.6 Business Aims </a:t>
            </a:r>
          </a:p>
          <a:p>
            <a:pPr marL="457200" indent="-457200">
              <a:buFont typeface="Arial" panose="020B0604020202020204" pitchFamily="34" charset="0"/>
              <a:buChar char="•"/>
            </a:pPr>
            <a:r>
              <a:rPr lang="en-GB" sz="2800" b="1" dirty="0"/>
              <a:t>Financial Aims</a:t>
            </a:r>
          </a:p>
          <a:p>
            <a:pPr marL="457200" indent="-457200">
              <a:buFont typeface="Arial" panose="020B0604020202020204" pitchFamily="34" charset="0"/>
              <a:buChar char="•"/>
            </a:pPr>
            <a:r>
              <a:rPr lang="en-GB" sz="2800" b="1" dirty="0"/>
              <a:t>Non-Financial Aims</a:t>
            </a:r>
            <a:endParaRPr lang="en-GB" sz="2800" dirty="0"/>
          </a:p>
        </p:txBody>
      </p:sp>
    </p:spTree>
    <p:extLst>
      <p:ext uri="{BB962C8B-B14F-4D97-AF65-F5344CB8AC3E}">
        <p14:creationId xmlns:p14="http://schemas.microsoft.com/office/powerpoint/2010/main" val="63281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554" b="3739"/>
          <a:stretch/>
        </p:blipFill>
        <p:spPr bwMode="auto">
          <a:xfrm>
            <a:off x="1703512" y="260648"/>
            <a:ext cx="555680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466" y="1484784"/>
            <a:ext cx="848801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729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554" b="3739"/>
          <a:stretch/>
        </p:blipFill>
        <p:spPr bwMode="auto">
          <a:xfrm>
            <a:off x="1703512" y="260648"/>
            <a:ext cx="555680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217710"/>
            <a:ext cx="8064896" cy="4480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Vertical Scroll 2"/>
          <p:cNvSpPr/>
          <p:nvPr/>
        </p:nvSpPr>
        <p:spPr>
          <a:xfrm>
            <a:off x="7392144" y="260648"/>
            <a:ext cx="3096344" cy="2448272"/>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Consider:</a:t>
            </a:r>
          </a:p>
          <a:p>
            <a:pPr algn="ctr"/>
            <a:r>
              <a:rPr lang="en-GB" sz="2400" b="1" dirty="0"/>
              <a:t>START UP COSTS</a:t>
            </a:r>
          </a:p>
          <a:p>
            <a:pPr algn="ctr"/>
            <a:r>
              <a:rPr lang="en-GB" sz="2400" b="1" dirty="0"/>
              <a:t>RUNNING COSTS</a:t>
            </a:r>
          </a:p>
          <a:p>
            <a:pPr algn="ctr"/>
            <a:r>
              <a:rPr lang="en-GB" sz="2400" b="1" dirty="0"/>
              <a:t>FIXED COSTS</a:t>
            </a:r>
          </a:p>
          <a:p>
            <a:pPr algn="ctr"/>
            <a:r>
              <a:rPr lang="en-GB" sz="2400" b="1" dirty="0"/>
              <a:t>VARIABLE COSTS</a:t>
            </a:r>
          </a:p>
        </p:txBody>
      </p:sp>
    </p:spTree>
    <p:extLst>
      <p:ext uri="{BB962C8B-B14F-4D97-AF65-F5344CB8AC3E}">
        <p14:creationId xmlns:p14="http://schemas.microsoft.com/office/powerpoint/2010/main" val="11513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6" y="1850566"/>
            <a:ext cx="3767046" cy="273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554" b="3739"/>
          <a:stretch/>
        </p:blipFill>
        <p:spPr bwMode="auto">
          <a:xfrm>
            <a:off x="1703512" y="260648"/>
            <a:ext cx="555680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Vertical Scroll 2"/>
          <p:cNvSpPr/>
          <p:nvPr/>
        </p:nvSpPr>
        <p:spPr>
          <a:xfrm>
            <a:off x="6672064" y="116632"/>
            <a:ext cx="3816424" cy="2955198"/>
          </a:xfrm>
          <a:prstGeom prst="verticalScroll">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Consider:</a:t>
            </a:r>
          </a:p>
          <a:p>
            <a:pPr algn="ctr"/>
            <a:r>
              <a:rPr lang="en-GB" sz="2400" b="1" dirty="0"/>
              <a:t>START UP COSTS</a:t>
            </a:r>
          </a:p>
          <a:p>
            <a:pPr algn="ctr"/>
            <a:r>
              <a:rPr lang="en-GB" sz="2400" b="1" dirty="0"/>
              <a:t>RUNNING COSTS</a:t>
            </a:r>
          </a:p>
          <a:p>
            <a:pPr algn="ctr"/>
            <a:r>
              <a:rPr lang="en-GB" sz="2400" b="1" dirty="0"/>
              <a:t>FIXED COSTS</a:t>
            </a:r>
          </a:p>
          <a:p>
            <a:pPr algn="ctr"/>
            <a:r>
              <a:rPr lang="en-GB" sz="2400" b="1" dirty="0"/>
              <a:t>VARIABLE COSTS</a:t>
            </a:r>
          </a:p>
          <a:p>
            <a:pPr algn="ctr"/>
            <a:endParaRPr lang="en-GB" sz="2400" b="1" dirty="0"/>
          </a:p>
          <a:p>
            <a:pPr algn="ctr"/>
            <a:r>
              <a:rPr lang="en-GB" sz="2400" b="1" dirty="0"/>
              <a:t>SELLING PRICE (s)</a:t>
            </a:r>
          </a:p>
        </p:txBody>
      </p:sp>
      <p:sp>
        <p:nvSpPr>
          <p:cNvPr id="6" name="Vertical Scroll 5"/>
          <p:cNvSpPr/>
          <p:nvPr/>
        </p:nvSpPr>
        <p:spPr>
          <a:xfrm>
            <a:off x="1703512" y="2996952"/>
            <a:ext cx="8496944" cy="3672408"/>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Justify your choice of:</a:t>
            </a:r>
          </a:p>
          <a:p>
            <a:pPr algn="ctr"/>
            <a:r>
              <a:rPr lang="en-GB" sz="2400" b="1" u="sng" dirty="0">
                <a:solidFill>
                  <a:schemeClr val="tx1"/>
                </a:solidFill>
              </a:rPr>
              <a:t>Pricing Model</a:t>
            </a:r>
          </a:p>
          <a:p>
            <a:pPr algn="ctr"/>
            <a:r>
              <a:rPr lang="en-GB" sz="2400" b="1" dirty="0">
                <a:solidFill>
                  <a:schemeClr val="tx1"/>
                </a:solidFill>
              </a:rPr>
              <a:t>Cost-Plus Pricing - </a:t>
            </a:r>
            <a:r>
              <a:rPr lang="en-GB" sz="2400" dirty="0">
                <a:solidFill>
                  <a:schemeClr val="tx1"/>
                </a:solidFill>
              </a:rPr>
              <a:t>cost plus a percentage is added.</a:t>
            </a:r>
          </a:p>
          <a:p>
            <a:pPr algn="ctr"/>
            <a:r>
              <a:rPr lang="en-GB" sz="2400" b="1" dirty="0">
                <a:solidFill>
                  <a:schemeClr val="tx1"/>
                </a:solidFill>
              </a:rPr>
              <a:t>Competition based pricing </a:t>
            </a:r>
            <a:r>
              <a:rPr lang="en-GB" sz="2400" dirty="0">
                <a:solidFill>
                  <a:schemeClr val="tx1"/>
                </a:solidFill>
              </a:rPr>
              <a:t>– look at what competitors charge and set a similar price</a:t>
            </a:r>
          </a:p>
          <a:p>
            <a:pPr algn="ctr"/>
            <a:r>
              <a:rPr lang="en-GB" sz="2400" b="1" dirty="0">
                <a:solidFill>
                  <a:schemeClr val="tx1"/>
                </a:solidFill>
              </a:rPr>
              <a:t>Price Skimming </a:t>
            </a:r>
            <a:r>
              <a:rPr lang="en-GB" sz="2400" dirty="0">
                <a:solidFill>
                  <a:schemeClr val="tx1"/>
                </a:solidFill>
              </a:rPr>
              <a:t>– charge a high price and then drop it later.</a:t>
            </a:r>
          </a:p>
          <a:p>
            <a:pPr algn="ctr"/>
            <a:r>
              <a:rPr lang="en-GB" sz="2400" b="1" dirty="0">
                <a:solidFill>
                  <a:schemeClr val="tx1"/>
                </a:solidFill>
              </a:rPr>
              <a:t>Penetration pricing </a:t>
            </a:r>
            <a:r>
              <a:rPr lang="en-GB" sz="2400" dirty="0">
                <a:solidFill>
                  <a:schemeClr val="tx1"/>
                </a:solidFill>
              </a:rPr>
              <a:t>– charge a low price to start with and then increase it </a:t>
            </a:r>
          </a:p>
          <a:p>
            <a:pPr algn="ctr"/>
            <a:r>
              <a:rPr lang="en-GB" sz="2400" dirty="0">
                <a:solidFill>
                  <a:schemeClr val="tx1"/>
                </a:solidFill>
              </a:rPr>
              <a:t>(You can say why you rejected ideas too)</a:t>
            </a:r>
          </a:p>
          <a:p>
            <a:pPr algn="ctr"/>
            <a:endParaRPr lang="en-GB" sz="2400" b="1" dirty="0">
              <a:solidFill>
                <a:schemeClr val="tx1"/>
              </a:solidFill>
            </a:endParaRPr>
          </a:p>
        </p:txBody>
      </p:sp>
    </p:spTree>
    <p:extLst>
      <p:ext uri="{BB962C8B-B14F-4D97-AF65-F5344CB8AC3E}">
        <p14:creationId xmlns:p14="http://schemas.microsoft.com/office/powerpoint/2010/main" val="176911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76" y="775551"/>
            <a:ext cx="6096000" cy="4401205"/>
          </a:xfrm>
          <a:prstGeom prst="rect">
            <a:avLst/>
          </a:prstGeom>
        </p:spPr>
        <p:txBody>
          <a:bodyPr>
            <a:spAutoFit/>
          </a:bodyPr>
          <a:lstStyle/>
          <a:p>
            <a:r>
              <a:rPr lang="en-GB" sz="2800" b="1" dirty="0"/>
              <a:t>2.4 Location/Premises</a:t>
            </a:r>
          </a:p>
          <a:p>
            <a:endParaRPr lang="en-GB" sz="2800" dirty="0"/>
          </a:p>
          <a:p>
            <a:r>
              <a:rPr lang="en-GB" sz="2800" b="1" dirty="0"/>
              <a:t>2.5 Products/Services</a:t>
            </a:r>
          </a:p>
          <a:p>
            <a:r>
              <a:rPr lang="en-GB" sz="2800" b="1" dirty="0"/>
              <a:t>Features/Costs/USP</a:t>
            </a:r>
          </a:p>
          <a:p>
            <a:endParaRPr lang="en-GB" sz="2800" dirty="0"/>
          </a:p>
          <a:p>
            <a:r>
              <a:rPr lang="en-GB" sz="2800" b="1" dirty="0">
                <a:solidFill>
                  <a:srgbClr val="FF0000"/>
                </a:solidFill>
              </a:rPr>
              <a:t>2.6 Business </a:t>
            </a:r>
            <a:r>
              <a:rPr lang="en-GB" sz="2800" b="1" dirty="0" smtClean="0">
                <a:solidFill>
                  <a:srgbClr val="FF0000"/>
                </a:solidFill>
              </a:rPr>
              <a:t>Aims</a:t>
            </a:r>
          </a:p>
          <a:p>
            <a:r>
              <a:rPr lang="en-GB" sz="2800" b="1" dirty="0" smtClean="0">
                <a:solidFill>
                  <a:srgbClr val="FF0000"/>
                </a:solidFill>
              </a:rPr>
              <a:t> </a:t>
            </a:r>
            <a:endParaRPr lang="en-GB" sz="2800" b="1" dirty="0">
              <a:solidFill>
                <a:srgbClr val="FF0000"/>
              </a:solidFill>
            </a:endParaRPr>
          </a:p>
          <a:p>
            <a:r>
              <a:rPr lang="en-GB" sz="2800" b="1">
                <a:solidFill>
                  <a:srgbClr val="FF0000"/>
                </a:solidFill>
              </a:rPr>
              <a:t>Financial </a:t>
            </a:r>
            <a:r>
              <a:rPr lang="en-GB" sz="2800" b="1" smtClean="0">
                <a:solidFill>
                  <a:srgbClr val="FF0000"/>
                </a:solidFill>
              </a:rPr>
              <a:t>Aims</a:t>
            </a:r>
          </a:p>
          <a:p>
            <a:endParaRPr lang="en-GB" sz="2800" b="1" dirty="0">
              <a:solidFill>
                <a:srgbClr val="FF0000"/>
              </a:solidFill>
            </a:endParaRPr>
          </a:p>
          <a:p>
            <a:r>
              <a:rPr lang="en-GB" sz="2800" b="1" dirty="0">
                <a:solidFill>
                  <a:srgbClr val="FF0000"/>
                </a:solidFill>
              </a:rPr>
              <a:t>Non-Financial Aims</a:t>
            </a:r>
            <a:endParaRPr lang="en-GB" sz="2800" dirty="0">
              <a:solidFill>
                <a:srgbClr val="FF0000"/>
              </a:solidFill>
            </a:endParaRPr>
          </a:p>
        </p:txBody>
      </p:sp>
    </p:spTree>
    <p:extLst>
      <p:ext uri="{BB962C8B-B14F-4D97-AF65-F5344CB8AC3E}">
        <p14:creationId xmlns:p14="http://schemas.microsoft.com/office/powerpoint/2010/main" val="86013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1310" y="1772816"/>
            <a:ext cx="8229600" cy="2722314"/>
          </a:xfrm>
        </p:spPr>
        <p:txBody>
          <a:bodyPr>
            <a:normAutofit/>
          </a:bodyPr>
          <a:lstStyle/>
          <a:p>
            <a:r>
              <a:rPr lang="en-GB" dirty="0">
                <a:solidFill>
                  <a:srgbClr val="FF0000"/>
                </a:solidFill>
              </a:rPr>
              <a:t/>
            </a:r>
            <a:br>
              <a:rPr lang="en-GB" dirty="0">
                <a:solidFill>
                  <a:srgbClr val="FF0000"/>
                </a:solidFill>
              </a:rPr>
            </a:br>
            <a:r>
              <a:rPr lang="en-GB" dirty="0" smtClean="0">
                <a:solidFill>
                  <a:srgbClr val="FF0000"/>
                </a:solidFill>
              </a:rPr>
              <a:t>Aims &amp; Objectives</a:t>
            </a:r>
            <a:endParaRPr lang="en-GB" dirty="0">
              <a:solidFill>
                <a:srgbClr val="FF0000"/>
              </a:solidFill>
            </a:endParaRPr>
          </a:p>
        </p:txBody>
      </p:sp>
      <p:sp>
        <p:nvSpPr>
          <p:cNvPr id="4" name="Rectangle 3"/>
          <p:cNvSpPr/>
          <p:nvPr/>
        </p:nvSpPr>
        <p:spPr>
          <a:xfrm>
            <a:off x="2135560" y="4077073"/>
            <a:ext cx="7902277" cy="2462213"/>
          </a:xfrm>
          <a:prstGeom prst="rect">
            <a:avLst/>
          </a:prstGeom>
        </p:spPr>
        <p:txBody>
          <a:bodyPr wrap="square">
            <a:spAutoFit/>
          </a:bodyPr>
          <a:lstStyle/>
          <a:p>
            <a:pPr algn="ctr"/>
            <a:r>
              <a:rPr lang="en-US" sz="2400" b="1" dirty="0">
                <a:solidFill>
                  <a:srgbClr val="000000"/>
                </a:solidFill>
                <a:latin typeface="Comic Sans MS" panose="030F0702030302020204" pitchFamily="66" charset="0"/>
                <a:ea typeface="Calibri" panose="020F0502020204030204" pitchFamily="34" charset="0"/>
                <a:cs typeface="Humanist521BT-Light"/>
              </a:rPr>
              <a:t>Aims: the long-term visions or goals of a business.</a:t>
            </a:r>
          </a:p>
          <a:p>
            <a:pPr algn="ctr"/>
            <a:endParaRPr lang="en-US" sz="2400" b="1" dirty="0">
              <a:solidFill>
                <a:srgbClr val="000000"/>
              </a:solidFill>
              <a:latin typeface="Comic Sans MS" panose="030F0702030302020204" pitchFamily="66" charset="0"/>
              <a:ea typeface="Calibri" panose="020F0502020204030204" pitchFamily="34" charset="0"/>
              <a:cs typeface="Humanist521BT-Light"/>
            </a:endParaRPr>
          </a:p>
          <a:p>
            <a:pPr algn="ctr"/>
            <a:r>
              <a:rPr lang="en-US" sz="2400" b="1" dirty="0">
                <a:solidFill>
                  <a:srgbClr val="000000"/>
                </a:solidFill>
                <a:latin typeface="Comic Sans MS" panose="030F0702030302020204" pitchFamily="66" charset="0"/>
                <a:ea typeface="Calibri" panose="020F0502020204030204" pitchFamily="34" charset="0"/>
                <a:cs typeface="Humanist521BT-Light"/>
              </a:rPr>
              <a:t> </a:t>
            </a:r>
            <a:r>
              <a:rPr lang="en-US" sz="2400" b="1" dirty="0">
                <a:latin typeface="Comic Sans MS" panose="030F0702030302020204" pitchFamily="66" charset="0"/>
              </a:rPr>
              <a:t>Objectives: steps to help achieve the overall aims of a business. </a:t>
            </a:r>
            <a:endParaRPr lang="en-GB" sz="2400" b="1" dirty="0">
              <a:latin typeface="Comic Sans MS" panose="030F0702030302020204" pitchFamily="66" charset="0"/>
            </a:endParaRPr>
          </a:p>
          <a:p>
            <a:pPr algn="ctr"/>
            <a:r>
              <a:rPr lang="en-US" sz="2400" b="1" dirty="0">
                <a:latin typeface="Comic Sans MS" panose="030F0702030302020204" pitchFamily="66" charset="0"/>
              </a:rPr>
              <a:t> </a:t>
            </a:r>
            <a:endParaRPr lang="en-GB" sz="2400" b="1" dirty="0">
              <a:latin typeface="Comic Sans MS" panose="030F0702030302020204" pitchFamily="66" charset="0"/>
            </a:endParaRPr>
          </a:p>
          <a:p>
            <a:endParaRPr lang="en-GB" sz="1600" dirty="0">
              <a:latin typeface="Comic Sans MS" panose="030F0702030302020204" pitchFamily="66" charset="0"/>
              <a:ea typeface="Times New Roman" panose="02020603050405020304" pitchFamily="18" charset="0"/>
              <a:cs typeface="Times New Roman" panose="02020603050405020304" pitchFamily="18" charset="0"/>
            </a:endParaRPr>
          </a:p>
          <a:p>
            <a:r>
              <a:rPr lang="en-US" dirty="0">
                <a:solidFill>
                  <a:srgbClr val="000000"/>
                </a:solidFill>
                <a:latin typeface="Comic Sans MS" panose="030F0702030302020204" pitchFamily="66" charset="0"/>
                <a:ea typeface="Calibri" panose="020F0502020204030204" pitchFamily="34" charset="0"/>
                <a:cs typeface="Humanist521BT-Light"/>
              </a:rPr>
              <a:t> </a:t>
            </a:r>
            <a:endParaRPr lang="en-GB" sz="1600" dirty="0">
              <a:latin typeface="Comic Sans MS" panose="030F0702030302020204" pitchFamily="66" charset="0"/>
              <a:ea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412"/>
          <a:stretch/>
        </p:blipFill>
        <p:spPr bwMode="auto">
          <a:xfrm>
            <a:off x="1775520" y="188640"/>
            <a:ext cx="743565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71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91544" y="5301208"/>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make a profit.</a:t>
            </a:r>
          </a:p>
        </p:txBody>
      </p:sp>
      <p:sp>
        <p:nvSpPr>
          <p:cNvPr id="3" name="Rounded Rectangle 2"/>
          <p:cNvSpPr/>
          <p:nvPr/>
        </p:nvSpPr>
        <p:spPr>
          <a:xfrm>
            <a:off x="1991544" y="2404484"/>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keep within a budget.</a:t>
            </a:r>
          </a:p>
        </p:txBody>
      </p:sp>
      <p:sp>
        <p:nvSpPr>
          <p:cNvPr id="5" name="Rounded Rectangle 4"/>
          <p:cNvSpPr/>
          <p:nvPr/>
        </p:nvSpPr>
        <p:spPr>
          <a:xfrm>
            <a:off x="5015881" y="174471"/>
            <a:ext cx="2174239"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survive.</a:t>
            </a:r>
          </a:p>
        </p:txBody>
      </p:sp>
      <p:sp>
        <p:nvSpPr>
          <p:cNvPr id="9" name="Rounded Rectangle 8"/>
          <p:cNvSpPr/>
          <p:nvPr/>
        </p:nvSpPr>
        <p:spPr>
          <a:xfrm>
            <a:off x="1991544" y="3861048"/>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maximise sales and revenue</a:t>
            </a:r>
          </a:p>
        </p:txBody>
      </p:sp>
      <p:sp>
        <p:nvSpPr>
          <p:cNvPr id="13" name="Rounded Rectangle 12"/>
          <p:cNvSpPr/>
          <p:nvPr/>
        </p:nvSpPr>
        <p:spPr>
          <a:xfrm>
            <a:off x="7464152" y="3861048"/>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be environmentally friendly</a:t>
            </a:r>
          </a:p>
        </p:txBody>
      </p:sp>
      <p:sp>
        <p:nvSpPr>
          <p:cNvPr id="10" name="Rounded Rectangle 9"/>
          <p:cNvSpPr/>
          <p:nvPr/>
        </p:nvSpPr>
        <p:spPr>
          <a:xfrm>
            <a:off x="7473649" y="2263963"/>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offer customer satisfaction.</a:t>
            </a:r>
          </a:p>
        </p:txBody>
      </p:sp>
      <p:sp>
        <p:nvSpPr>
          <p:cNvPr id="11" name="Rounded Rectangle 10"/>
          <p:cNvSpPr/>
          <p:nvPr/>
        </p:nvSpPr>
        <p:spPr>
          <a:xfrm>
            <a:off x="7464152" y="5317767"/>
            <a:ext cx="2714644"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Aim to be socially aware.</a:t>
            </a:r>
          </a:p>
        </p:txBody>
      </p:sp>
      <p:sp>
        <p:nvSpPr>
          <p:cNvPr id="4" name="Rectangle 3"/>
          <p:cNvSpPr/>
          <p:nvPr/>
        </p:nvSpPr>
        <p:spPr>
          <a:xfrm>
            <a:off x="2156072" y="817413"/>
            <a:ext cx="2385589"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Financial </a:t>
            </a:r>
          </a:p>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aims</a:t>
            </a:r>
          </a:p>
        </p:txBody>
      </p:sp>
      <p:sp>
        <p:nvSpPr>
          <p:cNvPr id="12" name="Rectangle 11"/>
          <p:cNvSpPr/>
          <p:nvPr/>
        </p:nvSpPr>
        <p:spPr>
          <a:xfrm>
            <a:off x="7032104" y="603568"/>
            <a:ext cx="3851920"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Non-financial </a:t>
            </a:r>
          </a:p>
          <a:p>
            <a:pPr algn="ctr"/>
            <a:r>
              <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aims</a:t>
            </a:r>
          </a:p>
        </p:txBody>
      </p:sp>
      <p:sp>
        <p:nvSpPr>
          <p:cNvPr id="6" name="Vertical Scroll 5"/>
          <p:cNvSpPr/>
          <p:nvPr/>
        </p:nvSpPr>
        <p:spPr>
          <a:xfrm>
            <a:off x="5015880" y="1540689"/>
            <a:ext cx="2304256" cy="5062963"/>
          </a:xfrm>
          <a:prstGeom prst="verticalScroll">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Choose 3 aims</a:t>
            </a:r>
          </a:p>
          <a:p>
            <a:pPr algn="ctr"/>
            <a:endParaRPr lang="en-GB" sz="2400" dirty="0">
              <a:solidFill>
                <a:schemeClr val="bg1"/>
              </a:solidFill>
            </a:endParaRPr>
          </a:p>
          <a:p>
            <a:pPr algn="ctr"/>
            <a:r>
              <a:rPr lang="en-GB" sz="2400" dirty="0">
                <a:solidFill>
                  <a:schemeClr val="bg1"/>
                </a:solidFill>
              </a:rPr>
              <a:t>At least one must be from each group</a:t>
            </a:r>
          </a:p>
          <a:p>
            <a:pPr algn="ctr"/>
            <a:endParaRPr lang="en-GB" sz="2400" dirty="0">
              <a:solidFill>
                <a:schemeClr val="bg1"/>
              </a:solidFill>
            </a:endParaRPr>
          </a:p>
          <a:p>
            <a:pPr algn="ctr"/>
            <a:r>
              <a:rPr lang="en-GB" sz="2400" dirty="0">
                <a:solidFill>
                  <a:schemeClr val="bg1"/>
                </a:solidFill>
              </a:rPr>
              <a:t>Explain the aims of your enterprise</a:t>
            </a:r>
          </a:p>
        </p:txBody>
      </p:sp>
    </p:spTree>
    <p:extLst>
      <p:ext uri="{BB962C8B-B14F-4D97-AF65-F5344CB8AC3E}">
        <p14:creationId xmlns:p14="http://schemas.microsoft.com/office/powerpoint/2010/main" val="3015947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011" y="2465774"/>
            <a:ext cx="4129216" cy="1325563"/>
          </a:xfrm>
        </p:spPr>
        <p:txBody>
          <a:bodyPr/>
          <a:lstStyle/>
          <a:p>
            <a:r>
              <a:rPr lang="en-GB" dirty="0" smtClean="0"/>
              <a:t>Questionnaires</a:t>
            </a:r>
            <a:endParaRPr lang="en-GB" dirty="0"/>
          </a:p>
        </p:txBody>
      </p:sp>
    </p:spTree>
    <p:extLst>
      <p:ext uri="{BB962C8B-B14F-4D97-AF65-F5344CB8AC3E}">
        <p14:creationId xmlns:p14="http://schemas.microsoft.com/office/powerpoint/2010/main" val="1457783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273" y="251891"/>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Three </a:t>
            </a:r>
          </a:p>
          <a:p>
            <a:r>
              <a:rPr lang="en-GB" b="1" i="0" u="none" strike="noStrike" baseline="0" dirty="0" smtClean="0">
                <a:solidFill>
                  <a:srgbClr val="000000"/>
                </a:solidFill>
                <a:latin typeface="Arial" panose="020B0604020202020204" pitchFamily="34" charset="0"/>
              </a:rPr>
              <a:t>The Market &amp; Market </a:t>
            </a:r>
            <a:r>
              <a:rPr lang="en-GB" b="1" dirty="0">
                <a:solidFill>
                  <a:srgbClr val="000000"/>
                </a:solidFill>
                <a:latin typeface="Arial" panose="020B0604020202020204" pitchFamily="34" charset="0"/>
              </a:rPr>
              <a:t>R</a:t>
            </a:r>
            <a:r>
              <a:rPr lang="en-GB" b="1" i="0" u="none" strike="noStrike" baseline="0" dirty="0" smtClean="0">
                <a:solidFill>
                  <a:srgbClr val="000000"/>
                </a:solidFill>
                <a:latin typeface="Arial" panose="020B0604020202020204" pitchFamily="34" charset="0"/>
              </a:rPr>
              <a:t>esearch </a:t>
            </a:r>
            <a:endParaRPr lang="en-GB" dirty="0"/>
          </a:p>
        </p:txBody>
      </p:sp>
      <p:sp>
        <p:nvSpPr>
          <p:cNvPr id="3" name="Rectangle 2"/>
          <p:cNvSpPr/>
          <p:nvPr/>
        </p:nvSpPr>
        <p:spPr>
          <a:xfrm>
            <a:off x="363681" y="2069091"/>
            <a:ext cx="11648209" cy="3693319"/>
          </a:xfrm>
          <a:prstGeom prst="rect">
            <a:avLst/>
          </a:prstGeom>
        </p:spPr>
        <p:txBody>
          <a:bodyPr wrap="square">
            <a:spAutoFit/>
          </a:bodyPr>
          <a:lstStyle/>
          <a:p>
            <a:r>
              <a:rPr lang="en-GB" b="1" i="0" u="none" strike="noStrike" baseline="0" dirty="0" smtClean="0">
                <a:solidFill>
                  <a:srgbClr val="FF0000"/>
                </a:solidFill>
                <a:latin typeface="Arial" panose="020B0604020202020204" pitchFamily="34" charset="0"/>
              </a:rPr>
              <a:t>3.1 Who are your customers: </a:t>
            </a:r>
          </a:p>
          <a:p>
            <a:endParaRPr lang="en-GB" b="0" i="0" u="none" strike="noStrike" baseline="0" dirty="0" smtClean="0">
              <a:solidFill>
                <a:srgbClr val="FF0000"/>
              </a:solidFill>
              <a:latin typeface="Arial" panose="020B0604020202020204" pitchFamily="34" charset="0"/>
            </a:endParaRPr>
          </a:p>
          <a:p>
            <a:r>
              <a:rPr lang="en-GB" b="1" i="0" u="none" strike="noStrike" baseline="0" dirty="0" smtClean="0">
                <a:solidFill>
                  <a:srgbClr val="FF0000"/>
                </a:solidFill>
                <a:latin typeface="Arial" panose="020B0604020202020204" pitchFamily="34" charset="0"/>
              </a:rPr>
              <a:t>3.2 How will you sell your product? </a:t>
            </a:r>
          </a:p>
          <a:p>
            <a:endParaRPr lang="en-GB" b="0" i="0" u="none" strike="noStrike" baseline="0" dirty="0" smtClean="0">
              <a:solidFill>
                <a:srgbClr val="FF0000"/>
              </a:solidFill>
              <a:latin typeface="Arial" panose="020B0604020202020204" pitchFamily="34" charset="0"/>
            </a:endParaRPr>
          </a:p>
          <a:p>
            <a:r>
              <a:rPr lang="en-GB" b="1" i="0" u="none" strike="noStrike" baseline="0" dirty="0" smtClean="0">
                <a:solidFill>
                  <a:srgbClr val="FF0000"/>
                </a:solidFill>
                <a:latin typeface="Arial" panose="020B0604020202020204" pitchFamily="34" charset="0"/>
              </a:rPr>
              <a:t>3.3 Key findings from field research – customer questionnaires:</a:t>
            </a:r>
          </a:p>
          <a:p>
            <a:endParaRPr lang="en-GB" b="1" i="0" u="none" strike="noStrike" baseline="0" dirty="0" smtClean="0">
              <a:solidFill>
                <a:srgbClr val="FF0000"/>
              </a:solidFill>
              <a:latin typeface="Arial" panose="020B0604020202020204" pitchFamily="34" charset="0"/>
            </a:endParaRPr>
          </a:p>
          <a:p>
            <a:r>
              <a:rPr lang="en-GB" b="1" dirty="0" smtClean="0">
                <a:solidFill>
                  <a:srgbClr val="FF0000"/>
                </a:solidFill>
                <a:latin typeface="Arial" panose="020B0604020202020204" pitchFamily="34" charset="0"/>
              </a:rPr>
              <a:t>3.4 Target Market/Segments</a:t>
            </a:r>
          </a:p>
          <a:p>
            <a:endParaRPr lang="en-GB" b="1" dirty="0">
              <a:solidFill>
                <a:srgbClr val="FF0000"/>
              </a:solidFill>
              <a:latin typeface="Arial" panose="020B0604020202020204" pitchFamily="34" charset="0"/>
            </a:endParaRPr>
          </a:p>
          <a:p>
            <a:endParaRPr lang="en-GB" b="1" dirty="0" smtClean="0">
              <a:solidFill>
                <a:srgbClr val="FF0000"/>
              </a:solidFill>
              <a:latin typeface="Arial" panose="020B0604020202020204" pitchFamily="34" charset="0"/>
            </a:endParaRPr>
          </a:p>
          <a:p>
            <a:endParaRPr lang="en-GB" b="1" dirty="0" smtClean="0">
              <a:solidFill>
                <a:srgbClr val="FF0000"/>
              </a:solidFill>
              <a:latin typeface="Arial" panose="020B0604020202020204" pitchFamily="34" charset="0"/>
            </a:endParaRPr>
          </a:p>
          <a:p>
            <a:r>
              <a:rPr lang="en-GB" b="1" i="0" u="none" strike="noStrike" baseline="0" dirty="0" smtClean="0">
                <a:solidFill>
                  <a:srgbClr val="FF0000"/>
                </a:solidFill>
                <a:latin typeface="Arial" panose="020B0604020202020204" pitchFamily="34" charset="0"/>
              </a:rPr>
              <a:t>How</a:t>
            </a:r>
            <a:r>
              <a:rPr lang="en-GB" b="1" i="0" u="none" strike="noStrike" dirty="0" smtClean="0">
                <a:solidFill>
                  <a:srgbClr val="FF0000"/>
                </a:solidFill>
                <a:latin typeface="Arial" panose="020B0604020202020204" pitchFamily="34" charset="0"/>
              </a:rPr>
              <a:t> will you appeal to these customers?</a:t>
            </a:r>
          </a:p>
          <a:p>
            <a:endParaRPr lang="en-GB" b="1" i="0" u="none" strike="noStrike" dirty="0" smtClean="0">
              <a:solidFill>
                <a:srgbClr val="FF0000"/>
              </a:solidFill>
              <a:latin typeface="Arial" panose="020B0604020202020204" pitchFamily="34" charset="0"/>
            </a:endParaRPr>
          </a:p>
          <a:p>
            <a:r>
              <a:rPr lang="en-GB" b="1" baseline="0" dirty="0" smtClean="0">
                <a:solidFill>
                  <a:srgbClr val="FF0000"/>
                </a:solidFill>
                <a:latin typeface="Arial" panose="020B0604020202020204" pitchFamily="34" charset="0"/>
              </a:rPr>
              <a:t>How will</a:t>
            </a:r>
            <a:r>
              <a:rPr lang="en-GB" b="1" dirty="0" smtClean="0">
                <a:solidFill>
                  <a:srgbClr val="FF0000"/>
                </a:solidFill>
                <a:latin typeface="Arial" panose="020B0604020202020204" pitchFamily="34" charset="0"/>
              </a:rPr>
              <a:t> you establish sales and maintain loyalty?</a:t>
            </a:r>
            <a:endParaRPr lang="en-GB" b="0" i="0" u="none" strike="noStrike" baseline="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4078904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21" y="488881"/>
            <a:ext cx="11592360" cy="582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304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target market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736" y="177863"/>
            <a:ext cx="5107924" cy="32819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searchenginejournal.com/wp-content/uploads/2012/04/shutterstock_778695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218" y="194813"/>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87688" y="194812"/>
            <a:ext cx="3528392" cy="523220"/>
          </a:xfrm>
          <a:prstGeom prst="rect">
            <a:avLst/>
          </a:prstGeom>
          <a:noFill/>
        </p:spPr>
        <p:txBody>
          <a:bodyPr wrap="square" rtlCol="0">
            <a:spAutoFit/>
          </a:bodyPr>
          <a:lstStyle/>
          <a:p>
            <a:r>
              <a:rPr lang="en-GB" sz="2800" dirty="0">
                <a:solidFill>
                  <a:srgbClr val="FF0000"/>
                </a:solidFill>
              </a:rPr>
              <a:t>A</a:t>
            </a:r>
            <a:r>
              <a:rPr lang="en-GB" sz="2800" dirty="0">
                <a:solidFill>
                  <a:srgbClr val="00B0F0"/>
                </a:solidFill>
              </a:rPr>
              <a:t>c</a:t>
            </a:r>
            <a:r>
              <a:rPr lang="en-GB" sz="2800" dirty="0">
                <a:solidFill>
                  <a:srgbClr val="00B050"/>
                </a:solidFill>
              </a:rPr>
              <a:t>t</a:t>
            </a:r>
            <a:r>
              <a:rPr lang="en-GB" sz="2800" dirty="0">
                <a:solidFill>
                  <a:srgbClr val="00B0F0"/>
                </a:solidFill>
              </a:rPr>
              <a:t>i</a:t>
            </a:r>
            <a:r>
              <a:rPr lang="en-GB" sz="2800" dirty="0">
                <a:solidFill>
                  <a:srgbClr val="FF0000"/>
                </a:solidFill>
              </a:rPr>
              <a:t>v</a:t>
            </a:r>
            <a:r>
              <a:rPr lang="en-GB" sz="2800" dirty="0">
                <a:solidFill>
                  <a:srgbClr val="00B050"/>
                </a:solidFill>
              </a:rPr>
              <a:t>a</a:t>
            </a:r>
            <a:r>
              <a:rPr lang="en-GB" sz="2800" dirty="0">
                <a:solidFill>
                  <a:srgbClr val="00B0F0"/>
                </a:solidFill>
              </a:rPr>
              <a:t>t</a:t>
            </a:r>
            <a:r>
              <a:rPr lang="en-GB" sz="2800" dirty="0">
                <a:solidFill>
                  <a:srgbClr val="FF0000"/>
                </a:solidFill>
              </a:rPr>
              <a:t>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162" y="2204864"/>
            <a:ext cx="6235834" cy="38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mage result for target market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160" y="357301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94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41" y="1348320"/>
            <a:ext cx="8856214" cy="5315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loyaltyandretention.com/wp-content/uploads/2012/10/Communica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7528" y="332657"/>
            <a:ext cx="2216324" cy="14700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3852" y="51999"/>
            <a:ext cx="4896544" cy="1015663"/>
          </a:xfrm>
          <a:prstGeom prst="rect">
            <a:avLst/>
          </a:prstGeom>
          <a:noFill/>
        </p:spPr>
        <p:txBody>
          <a:bodyPr wrap="square" rtlCol="0">
            <a:spAutoFit/>
          </a:bodyPr>
          <a:lstStyle/>
          <a:p>
            <a:r>
              <a:rPr lang="en-GB" sz="6000" dirty="0">
                <a:solidFill>
                  <a:srgbClr val="FF0000"/>
                </a:solidFill>
              </a:rPr>
              <a:t>D</a:t>
            </a:r>
            <a:r>
              <a:rPr lang="en-GB" sz="6000" dirty="0">
                <a:solidFill>
                  <a:srgbClr val="00B0F0"/>
                </a:solidFill>
              </a:rPr>
              <a:t>e</a:t>
            </a:r>
            <a:r>
              <a:rPr lang="en-GB" sz="6000" dirty="0">
                <a:solidFill>
                  <a:srgbClr val="00B050"/>
                </a:solidFill>
              </a:rPr>
              <a:t>m</a:t>
            </a:r>
            <a:r>
              <a:rPr lang="en-GB" sz="6000" dirty="0">
                <a:solidFill>
                  <a:srgbClr val="FF00FF"/>
                </a:solidFill>
              </a:rPr>
              <a:t>o</a:t>
            </a:r>
            <a:r>
              <a:rPr lang="en-GB" sz="6000" dirty="0">
                <a:solidFill>
                  <a:srgbClr val="FF0000"/>
                </a:solidFill>
              </a:rPr>
              <a:t>n</a:t>
            </a:r>
            <a:r>
              <a:rPr lang="en-GB" sz="6000" dirty="0">
                <a:solidFill>
                  <a:srgbClr val="00B050"/>
                </a:solidFill>
              </a:rPr>
              <a:t>s</a:t>
            </a:r>
            <a:r>
              <a:rPr lang="en-GB" sz="6000" dirty="0">
                <a:solidFill>
                  <a:srgbClr val="FF0000"/>
                </a:solidFill>
              </a:rPr>
              <a:t>t</a:t>
            </a:r>
            <a:r>
              <a:rPr lang="en-GB" sz="6000" dirty="0">
                <a:solidFill>
                  <a:srgbClr val="00B0F0"/>
                </a:solidFill>
              </a:rPr>
              <a:t>r</a:t>
            </a:r>
            <a:r>
              <a:rPr lang="en-GB" sz="6000" dirty="0">
                <a:solidFill>
                  <a:srgbClr val="FF00FF"/>
                </a:solidFill>
              </a:rPr>
              <a:t>a</a:t>
            </a:r>
            <a:r>
              <a:rPr lang="en-GB" sz="6000" dirty="0">
                <a:solidFill>
                  <a:srgbClr val="00B050"/>
                </a:solidFill>
              </a:rPr>
              <a:t>t</a:t>
            </a:r>
            <a:r>
              <a:rPr lang="en-GB" sz="6000" dirty="0">
                <a:solidFill>
                  <a:srgbClr val="FF0000"/>
                </a:solidFill>
              </a:rPr>
              <a:t>e</a:t>
            </a:r>
          </a:p>
        </p:txBody>
      </p:sp>
      <p:sp>
        <p:nvSpPr>
          <p:cNvPr id="2" name="Oval 1"/>
          <p:cNvSpPr/>
          <p:nvPr/>
        </p:nvSpPr>
        <p:spPr>
          <a:xfrm>
            <a:off x="8112224" y="1226274"/>
            <a:ext cx="2304256" cy="2016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P80-81 will help you with this task</a:t>
            </a:r>
          </a:p>
        </p:txBody>
      </p:sp>
    </p:spTree>
    <p:extLst>
      <p:ext uri="{BB962C8B-B14F-4D97-AF65-F5344CB8AC3E}">
        <p14:creationId xmlns:p14="http://schemas.microsoft.com/office/powerpoint/2010/main" val="1336558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7059" y="1350791"/>
            <a:ext cx="8794803" cy="3108543"/>
          </a:xfrm>
          <a:prstGeom prst="rect">
            <a:avLst/>
          </a:prstGeom>
          <a:noFill/>
        </p:spPr>
        <p:txBody>
          <a:bodyPr wrap="square" rtlCol="0">
            <a:spAutoFit/>
          </a:bodyPr>
          <a:lstStyle/>
          <a:p>
            <a:r>
              <a:rPr lang="en-GB" sz="1400" dirty="0"/>
              <a:t>My target market would be customers in </a:t>
            </a:r>
            <a:r>
              <a:rPr lang="en-GB" sz="1400" dirty="0" err="1"/>
              <a:t>Horwich</a:t>
            </a:r>
            <a:r>
              <a:rPr lang="en-GB" sz="1400" dirty="0"/>
              <a:t> as it is a fun café that anyone can come, however during school time children wouldn’t be able to come and adults would be at work, so my target market then would be elderly people as I could make deals for them like afternoon teas where they can relax an take there time. However I can also make it children friendly by making deals and making it fun for them which will make the adults come as well. Mainly my target market can be anyone from young people to old people. The area that my business is located in is Horwich with is a good place and people there have got money to spend in my business. I will most likely aim the local area of Horwich as I won’t be selling online however I will be delivering across Horwich. Customers won’t be able to see or chose the products they want so they would have to come and see what products my business does and would be able to place an order and we would delivery to them. As we know from the map we could see that Horwich was a wealthy place which means people will have to be in group B-C as my business isn’t too expensive and isn’t to cheap, however also my target would be C-D classes just for the people who would want to have a snack in the café as it is fairly cheap. Also customers would want good products as they would want to spend their money something that is worth it. My customers will have a special interest in cakes and food from around the world as it is a international cake and café shop.     </a:t>
            </a:r>
          </a:p>
        </p:txBody>
      </p:sp>
      <p:sp>
        <p:nvSpPr>
          <p:cNvPr id="3" name="Rectangle 2"/>
          <p:cNvSpPr/>
          <p:nvPr/>
        </p:nvSpPr>
        <p:spPr>
          <a:xfrm>
            <a:off x="4474818" y="164754"/>
            <a:ext cx="3270704" cy="692497"/>
          </a:xfrm>
          <a:prstGeom prst="rect">
            <a:avLst/>
          </a:prstGeom>
          <a:noFill/>
        </p:spPr>
        <p:txBody>
          <a:bodyPr wrap="none" lIns="68580" tIns="34290" rIns="68580" bIns="34290">
            <a:spAutoFit/>
          </a:bodyPr>
          <a:lstStyle/>
          <a:p>
            <a:pPr algn="ctr"/>
            <a:r>
              <a:rPr lang="en-US" sz="4050" b="1" dirty="0">
                <a:ln w="22225">
                  <a:solidFill>
                    <a:schemeClr val="accent2"/>
                  </a:solidFill>
                  <a:prstDash val="solid"/>
                </a:ln>
                <a:solidFill>
                  <a:schemeClr val="accent2">
                    <a:lumMod val="40000"/>
                    <a:lumOff val="60000"/>
                  </a:schemeClr>
                </a:solidFill>
              </a:rPr>
              <a:t>Target Market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64129">
            <a:off x="1974458" y="4692477"/>
            <a:ext cx="2043113" cy="1028605"/>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25561">
            <a:off x="5029070" y="4637757"/>
            <a:ext cx="1813691" cy="120837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436666">
            <a:off x="7937340" y="4495365"/>
            <a:ext cx="1801020" cy="1350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4304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archenginejournal.com/wp-content/uploads/2012/04/shutterstock_77869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218" y="194813"/>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87688" y="194812"/>
            <a:ext cx="3528392" cy="523220"/>
          </a:xfrm>
          <a:prstGeom prst="rect">
            <a:avLst/>
          </a:prstGeom>
          <a:noFill/>
        </p:spPr>
        <p:txBody>
          <a:bodyPr wrap="square" rtlCol="0">
            <a:spAutoFit/>
          </a:bodyPr>
          <a:lstStyle/>
          <a:p>
            <a:r>
              <a:rPr lang="en-GB" sz="2800" dirty="0">
                <a:solidFill>
                  <a:srgbClr val="FF0000"/>
                </a:solidFill>
              </a:rPr>
              <a:t>A</a:t>
            </a:r>
            <a:r>
              <a:rPr lang="en-GB" sz="2800" dirty="0">
                <a:solidFill>
                  <a:srgbClr val="00B0F0"/>
                </a:solidFill>
              </a:rPr>
              <a:t>c</a:t>
            </a:r>
            <a:r>
              <a:rPr lang="en-GB" sz="2800" dirty="0">
                <a:solidFill>
                  <a:srgbClr val="00B050"/>
                </a:solidFill>
              </a:rPr>
              <a:t>t</a:t>
            </a:r>
            <a:r>
              <a:rPr lang="en-GB" sz="2800" dirty="0">
                <a:solidFill>
                  <a:srgbClr val="00B0F0"/>
                </a:solidFill>
              </a:rPr>
              <a:t>i</a:t>
            </a:r>
            <a:r>
              <a:rPr lang="en-GB" sz="2800" dirty="0">
                <a:solidFill>
                  <a:srgbClr val="FF0000"/>
                </a:solidFill>
              </a:rPr>
              <a:t>v</a:t>
            </a:r>
            <a:r>
              <a:rPr lang="en-GB" sz="2800" dirty="0">
                <a:solidFill>
                  <a:srgbClr val="00B050"/>
                </a:solidFill>
              </a:rPr>
              <a:t>a</a:t>
            </a:r>
            <a:r>
              <a:rPr lang="en-GB" sz="2800" dirty="0">
                <a:solidFill>
                  <a:srgbClr val="00B0F0"/>
                </a:solidFill>
              </a:rPr>
              <a:t>t</a:t>
            </a:r>
            <a:r>
              <a:rPr lang="en-GB" sz="2800" dirty="0">
                <a:solidFill>
                  <a:srgbClr val="FF0000"/>
                </a:solidFill>
              </a:rPr>
              <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551062"/>
            <a:ext cx="4887563" cy="390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6663082" y="433974"/>
            <a:ext cx="4911079" cy="2180490"/>
          </a:xfrm>
          <a:prstGeom prst="wedgeRectCallout">
            <a:avLst>
              <a:gd name="adj1" fmla="val -130777"/>
              <a:gd name="adj2" fmla="val 354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a:t>Segment</a:t>
            </a:r>
          </a:p>
          <a:p>
            <a:pPr algn="ctr"/>
            <a:r>
              <a:rPr lang="en-GB" sz="2400" dirty="0">
                <a:solidFill>
                  <a:srgbClr val="FFFF00"/>
                </a:solidFill>
              </a:rPr>
              <a:t>Demographic</a:t>
            </a:r>
            <a:r>
              <a:rPr lang="en-GB" sz="2400" dirty="0"/>
              <a:t>-age/culture</a:t>
            </a:r>
          </a:p>
          <a:p>
            <a:pPr algn="ctr"/>
            <a:r>
              <a:rPr lang="en-GB" sz="2400" dirty="0">
                <a:solidFill>
                  <a:srgbClr val="FFFF00"/>
                </a:solidFill>
              </a:rPr>
              <a:t>Geographic</a:t>
            </a:r>
            <a:r>
              <a:rPr lang="en-GB" sz="2400" dirty="0"/>
              <a:t>-area</a:t>
            </a:r>
          </a:p>
          <a:p>
            <a:pPr algn="ctr"/>
            <a:r>
              <a:rPr lang="en-GB" sz="2400" dirty="0">
                <a:solidFill>
                  <a:srgbClr val="FFFF00"/>
                </a:solidFill>
              </a:rPr>
              <a:t>Psychographic</a:t>
            </a:r>
            <a:r>
              <a:rPr lang="en-GB" sz="2400" dirty="0"/>
              <a:t>-personality/attitude</a:t>
            </a:r>
          </a:p>
          <a:p>
            <a:pPr algn="ctr"/>
            <a:r>
              <a:rPr lang="en-GB" sz="2400" dirty="0">
                <a:solidFill>
                  <a:srgbClr val="FFFF00"/>
                </a:solidFill>
              </a:rPr>
              <a:t>Behavioural</a:t>
            </a:r>
            <a:r>
              <a:rPr lang="en-GB" sz="2400" dirty="0"/>
              <a:t>-interests/needs</a:t>
            </a:r>
          </a:p>
        </p:txBody>
      </p:sp>
      <p:sp>
        <p:nvSpPr>
          <p:cNvPr id="5" name="Rectangular Callout 4"/>
          <p:cNvSpPr/>
          <p:nvPr/>
        </p:nvSpPr>
        <p:spPr>
          <a:xfrm>
            <a:off x="6456040" y="2924944"/>
            <a:ext cx="3960440" cy="792088"/>
          </a:xfrm>
          <a:prstGeom prst="wedgeRectCallout">
            <a:avLst>
              <a:gd name="adj1" fmla="val -72607"/>
              <a:gd name="adj2" fmla="val 3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Why will they like it?</a:t>
            </a:r>
          </a:p>
          <a:p>
            <a:pPr algn="ctr"/>
            <a:r>
              <a:rPr lang="en-GB" sz="2400" dirty="0"/>
              <a:t> How is it suited to them?</a:t>
            </a:r>
          </a:p>
        </p:txBody>
      </p:sp>
      <p:sp>
        <p:nvSpPr>
          <p:cNvPr id="7" name="Rectangular Callout 6"/>
          <p:cNvSpPr/>
          <p:nvPr/>
        </p:nvSpPr>
        <p:spPr>
          <a:xfrm>
            <a:off x="6723437" y="4077072"/>
            <a:ext cx="3960440" cy="1224136"/>
          </a:xfrm>
          <a:prstGeom prst="wedgeRectCallout">
            <a:avLst>
              <a:gd name="adj1" fmla="val -70158"/>
              <a:gd name="adj2" fmla="val -354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00"/>
                </a:solidFill>
              </a:rPr>
              <a:t>Physical</a:t>
            </a:r>
            <a:r>
              <a:rPr lang="en-GB" sz="2400" dirty="0"/>
              <a:t> market (shop)</a:t>
            </a:r>
          </a:p>
          <a:p>
            <a:pPr algn="ctr"/>
            <a:r>
              <a:rPr lang="en-GB" sz="2400" dirty="0">
                <a:solidFill>
                  <a:srgbClr val="FFFF00"/>
                </a:solidFill>
              </a:rPr>
              <a:t>Virtual </a:t>
            </a:r>
            <a:r>
              <a:rPr lang="en-GB" sz="2400" dirty="0"/>
              <a:t>market (on-line)</a:t>
            </a:r>
          </a:p>
          <a:p>
            <a:pPr algn="ctr"/>
            <a:r>
              <a:rPr lang="en-GB" sz="2400" dirty="0">
                <a:solidFill>
                  <a:srgbClr val="FFFF00"/>
                </a:solidFill>
              </a:rPr>
              <a:t>Mixed</a:t>
            </a:r>
            <a:r>
              <a:rPr lang="en-GB" sz="2400" dirty="0"/>
              <a:t> market (both)</a:t>
            </a:r>
          </a:p>
        </p:txBody>
      </p:sp>
      <p:sp>
        <p:nvSpPr>
          <p:cNvPr id="8" name="Rectangular Callout 7"/>
          <p:cNvSpPr/>
          <p:nvPr/>
        </p:nvSpPr>
        <p:spPr>
          <a:xfrm>
            <a:off x="1630218" y="5733256"/>
            <a:ext cx="8642246" cy="792088"/>
          </a:xfrm>
          <a:prstGeom prst="wedgeRectCallout">
            <a:avLst>
              <a:gd name="adj1" fmla="val -28879"/>
              <a:gd name="adj2" fmla="val -1473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How will you </a:t>
            </a:r>
            <a:r>
              <a:rPr lang="en-GB" sz="2400" dirty="0">
                <a:solidFill>
                  <a:srgbClr val="FFFF00"/>
                </a:solidFill>
              </a:rPr>
              <a:t>attract new customers</a:t>
            </a:r>
            <a:r>
              <a:rPr lang="en-GB" sz="2400" dirty="0"/>
              <a:t>?</a:t>
            </a:r>
          </a:p>
          <a:p>
            <a:pPr algn="ctr"/>
            <a:r>
              <a:rPr lang="en-GB" sz="2400" dirty="0"/>
              <a:t>How will you gain </a:t>
            </a:r>
            <a:r>
              <a:rPr lang="en-GB" sz="2400" dirty="0">
                <a:solidFill>
                  <a:srgbClr val="FFFF00"/>
                </a:solidFill>
              </a:rPr>
              <a:t>loyalty</a:t>
            </a:r>
            <a:r>
              <a:rPr lang="en-GB" sz="2400" dirty="0"/>
              <a:t> to maintain customers/get repeat sales?</a:t>
            </a:r>
          </a:p>
        </p:txBody>
      </p:sp>
    </p:spTree>
    <p:extLst>
      <p:ext uri="{BB962C8B-B14F-4D97-AF65-F5344CB8AC3E}">
        <p14:creationId xmlns:p14="http://schemas.microsoft.com/office/powerpoint/2010/main" val="268809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0881" y="90487"/>
            <a:ext cx="8998621" cy="6677025"/>
          </a:xfrm>
          <a:prstGeom prst="rect">
            <a:avLst/>
          </a:prstGeom>
        </p:spPr>
      </p:pic>
    </p:spTree>
    <p:extLst>
      <p:ext uri="{BB962C8B-B14F-4D97-AF65-F5344CB8AC3E}">
        <p14:creationId xmlns:p14="http://schemas.microsoft.com/office/powerpoint/2010/main" val="250076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52" y="92915"/>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Four </a:t>
            </a:r>
          </a:p>
          <a:p>
            <a:r>
              <a:rPr lang="en-GB" b="1" i="0" u="none" strike="noStrike" baseline="0" dirty="0" smtClean="0">
                <a:solidFill>
                  <a:srgbClr val="000000"/>
                </a:solidFill>
                <a:latin typeface="Arial" panose="020B0604020202020204" pitchFamily="34" charset="0"/>
              </a:rPr>
              <a:t>Marketing strategy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28814997"/>
              </p:ext>
            </p:extLst>
          </p:nvPr>
        </p:nvGraphicFramePr>
        <p:xfrm>
          <a:off x="453330" y="1543917"/>
          <a:ext cx="11050155" cy="3740113"/>
        </p:xfrm>
        <a:graphic>
          <a:graphicData uri="http://schemas.openxmlformats.org/drawingml/2006/table">
            <a:tbl>
              <a:tblPr firstRow="1" bandRow="1">
                <a:tableStyleId>{5940675A-B579-460E-94D1-54222C63F5DA}</a:tableStyleId>
              </a:tblPr>
              <a:tblGrid>
                <a:gridCol w="3228983"/>
                <a:gridCol w="4599990"/>
                <a:gridCol w="3221182"/>
              </a:tblGrid>
              <a:tr h="402553">
                <a:tc>
                  <a:txBody>
                    <a:bodyPr/>
                    <a:lstStyle/>
                    <a:p>
                      <a:pPr algn="ctr"/>
                      <a:r>
                        <a:rPr lang="en-GB" dirty="0" smtClean="0"/>
                        <a:t>Marketing Method</a:t>
                      </a:r>
                      <a:endParaRPr lang="en-GB" dirty="0"/>
                    </a:p>
                  </a:txBody>
                  <a:tcPr/>
                </a:tc>
                <a:tc>
                  <a:txBody>
                    <a:bodyPr/>
                    <a:lstStyle/>
                    <a:p>
                      <a:pPr algn="ctr"/>
                      <a:r>
                        <a:rPr lang="en-GB" dirty="0" smtClean="0"/>
                        <a:t>Reasons for Choice/How</a:t>
                      </a:r>
                      <a:r>
                        <a:rPr lang="en-GB" baseline="0" dirty="0" smtClean="0"/>
                        <a:t> effective will it be?</a:t>
                      </a:r>
                      <a:endParaRPr lang="en-GB" dirty="0"/>
                    </a:p>
                  </a:txBody>
                  <a:tcPr/>
                </a:tc>
                <a:tc>
                  <a:txBody>
                    <a:bodyPr/>
                    <a:lstStyle/>
                    <a:p>
                      <a:pPr algn="ctr"/>
                      <a:r>
                        <a:rPr lang="en-GB" dirty="0" smtClean="0"/>
                        <a:t>Cost</a:t>
                      </a:r>
                      <a:endParaRPr lang="en-GB" dirty="0"/>
                    </a:p>
                  </a:txBody>
                  <a:tcPr/>
                </a:tc>
              </a:tr>
              <a:tr h="370840">
                <a:tc>
                  <a:txBody>
                    <a:bodyPr/>
                    <a:lstStyle/>
                    <a:p>
                      <a:r>
                        <a:rPr lang="en-GB" dirty="0" smtClean="0"/>
                        <a:t>Social Media</a:t>
                      </a:r>
                      <a:endParaRPr lang="en-GB" dirty="0"/>
                    </a:p>
                  </a:txBody>
                  <a:tcPr/>
                </a:tc>
                <a:tc>
                  <a:txBody>
                    <a:bodyPr/>
                    <a:lstStyle/>
                    <a:p>
                      <a:endParaRPr lang="en-GB" dirty="0"/>
                    </a:p>
                  </a:txBody>
                  <a:tcPr/>
                </a:tc>
                <a:tc>
                  <a:txBody>
                    <a:bodyPr/>
                    <a:lstStyle/>
                    <a:p>
                      <a:endParaRPr lang="en-GB"/>
                    </a:p>
                  </a:txBody>
                  <a:tcPr/>
                </a:tc>
              </a:tr>
              <a:tr h="370840">
                <a:tc>
                  <a:txBody>
                    <a:bodyPr/>
                    <a:lstStyle/>
                    <a:p>
                      <a:r>
                        <a:rPr lang="en-GB" dirty="0" smtClean="0"/>
                        <a:t>Flyers</a:t>
                      </a:r>
                      <a:endParaRPr lang="en-GB" dirty="0"/>
                    </a:p>
                  </a:txBody>
                  <a:tcPr/>
                </a:tc>
                <a:tc>
                  <a:txBody>
                    <a:bodyPr/>
                    <a:lstStyle/>
                    <a:p>
                      <a:endParaRPr lang="en-GB" dirty="0"/>
                    </a:p>
                  </a:txBody>
                  <a:tcPr/>
                </a:tc>
                <a:tc>
                  <a:txBody>
                    <a:bodyPr/>
                    <a:lstStyle/>
                    <a:p>
                      <a:endParaRPr lang="en-GB"/>
                    </a:p>
                  </a:txBody>
                  <a:tcPr/>
                </a:tc>
              </a:tr>
              <a:tr h="370840">
                <a:tc>
                  <a:txBody>
                    <a:bodyPr/>
                    <a:lstStyle/>
                    <a:p>
                      <a:r>
                        <a:rPr lang="en-GB" dirty="0" smtClean="0"/>
                        <a:t>Bolton</a:t>
                      </a:r>
                      <a:r>
                        <a:rPr lang="en-GB" baseline="0" dirty="0" smtClean="0"/>
                        <a:t> News</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Ambient Promotion</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Direct Marketing (</a:t>
                      </a:r>
                      <a:r>
                        <a:rPr lang="en-GB" dirty="0" err="1" smtClean="0"/>
                        <a:t>e.mail</a:t>
                      </a:r>
                      <a:r>
                        <a:rPr lang="en-GB" dirty="0" smtClean="0"/>
                        <a:t>/post)</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Web page</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Radio</a:t>
                      </a:r>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solidFill>
                      <a:schemeClr val="bg1">
                        <a:lumMod val="75000"/>
                      </a:schemeClr>
                    </a:solidFill>
                  </a:tcPr>
                </a:tc>
                <a:tc>
                  <a:txBody>
                    <a:bodyPr/>
                    <a:lstStyle/>
                    <a:p>
                      <a:endParaRPr lang="en-GB" dirty="0"/>
                    </a:p>
                  </a:txBody>
                  <a:tcPr>
                    <a:solidFill>
                      <a:schemeClr val="bg1">
                        <a:lumMod val="75000"/>
                      </a:schemeClr>
                    </a:solidFill>
                  </a:tcPr>
                </a:tc>
                <a:tc>
                  <a:txBody>
                    <a:bodyPr/>
                    <a:lstStyle/>
                    <a:p>
                      <a:r>
                        <a:rPr lang="en-GB" dirty="0" smtClean="0"/>
                        <a:t>Total Cost =</a:t>
                      </a:r>
                      <a:endParaRPr lang="en-GB" dirty="0"/>
                    </a:p>
                  </a:txBody>
                  <a:tcPr/>
                </a:tc>
              </a:tr>
            </a:tbl>
          </a:graphicData>
        </a:graphic>
      </p:graphicFrame>
      <p:sp>
        <p:nvSpPr>
          <p:cNvPr id="5" name="TextBox 4"/>
          <p:cNvSpPr txBox="1"/>
          <p:nvPr/>
        </p:nvSpPr>
        <p:spPr>
          <a:xfrm>
            <a:off x="332884" y="5798314"/>
            <a:ext cx="6179127" cy="369332"/>
          </a:xfrm>
          <a:prstGeom prst="rect">
            <a:avLst/>
          </a:prstGeom>
          <a:noFill/>
        </p:spPr>
        <p:txBody>
          <a:bodyPr wrap="square" rtlCol="0">
            <a:spAutoFit/>
          </a:bodyPr>
          <a:lstStyle/>
          <a:p>
            <a:r>
              <a:rPr lang="en-GB" dirty="0" smtClean="0"/>
              <a:t>Create an example of a Promotional Material if you have time</a:t>
            </a:r>
            <a:endParaRPr lang="en-GB" dirty="0"/>
          </a:p>
        </p:txBody>
      </p:sp>
    </p:spTree>
    <p:extLst>
      <p:ext uri="{BB962C8B-B14F-4D97-AF65-F5344CB8AC3E}">
        <p14:creationId xmlns:p14="http://schemas.microsoft.com/office/powerpoint/2010/main" val="8897575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6606" y="208740"/>
            <a:ext cx="9559450" cy="6242715"/>
          </a:xfrm>
          <a:prstGeom prst="rect">
            <a:avLst/>
          </a:prstGeom>
        </p:spPr>
      </p:pic>
    </p:spTree>
    <p:extLst>
      <p:ext uri="{BB962C8B-B14F-4D97-AF65-F5344CB8AC3E}">
        <p14:creationId xmlns:p14="http://schemas.microsoft.com/office/powerpoint/2010/main" val="3351109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searchenginejournal.com/wp-content/uploads/2012/04/shutterstock_7786959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353" y="149772"/>
            <a:ext cx="1753886" cy="11365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86109" y="196150"/>
            <a:ext cx="3528392" cy="523220"/>
          </a:xfrm>
          <a:prstGeom prst="rect">
            <a:avLst/>
          </a:prstGeom>
          <a:noFill/>
        </p:spPr>
        <p:txBody>
          <a:bodyPr wrap="square" rtlCol="0">
            <a:spAutoFit/>
          </a:bodyPr>
          <a:lstStyle/>
          <a:p>
            <a:r>
              <a:rPr lang="en-GB" sz="2800" dirty="0">
                <a:solidFill>
                  <a:srgbClr val="FF0000"/>
                </a:solidFill>
              </a:rPr>
              <a:t>A</a:t>
            </a:r>
            <a:r>
              <a:rPr lang="en-GB" sz="2800" dirty="0">
                <a:solidFill>
                  <a:srgbClr val="00B0F0"/>
                </a:solidFill>
              </a:rPr>
              <a:t>c</a:t>
            </a:r>
            <a:r>
              <a:rPr lang="en-GB" sz="2800" dirty="0">
                <a:solidFill>
                  <a:srgbClr val="00B050"/>
                </a:solidFill>
              </a:rPr>
              <a:t>t</a:t>
            </a:r>
            <a:r>
              <a:rPr lang="en-GB" sz="2800" dirty="0">
                <a:solidFill>
                  <a:srgbClr val="00B0F0"/>
                </a:solidFill>
              </a:rPr>
              <a:t>i</a:t>
            </a:r>
            <a:r>
              <a:rPr lang="en-GB" sz="2800" dirty="0">
                <a:solidFill>
                  <a:srgbClr val="FF0000"/>
                </a:solidFill>
              </a:rPr>
              <a:t>v</a:t>
            </a:r>
            <a:r>
              <a:rPr lang="en-GB" sz="2800" dirty="0">
                <a:solidFill>
                  <a:srgbClr val="00B050"/>
                </a:solidFill>
              </a:rPr>
              <a:t>a</a:t>
            </a:r>
            <a:r>
              <a:rPr lang="en-GB" sz="2800" dirty="0">
                <a:solidFill>
                  <a:srgbClr val="00B0F0"/>
                </a:solidFill>
              </a:rPr>
              <a:t>t</a:t>
            </a:r>
            <a:r>
              <a:rPr lang="en-GB" sz="2800" dirty="0">
                <a:solidFill>
                  <a:srgbClr val="FF0000"/>
                </a:solidFill>
              </a:rPr>
              <a:t>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842" y="1556793"/>
            <a:ext cx="8627419" cy="3253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1447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18"/>
          <a:stretch/>
        </p:blipFill>
        <p:spPr bwMode="auto">
          <a:xfrm>
            <a:off x="709927" y="3002766"/>
            <a:ext cx="8646204" cy="349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025"/>
          <a:stretch/>
        </p:blipFill>
        <p:spPr bwMode="auto">
          <a:xfrm>
            <a:off x="235353" y="458065"/>
            <a:ext cx="4636167" cy="213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ular Callout 1"/>
          <p:cNvSpPr/>
          <p:nvPr/>
        </p:nvSpPr>
        <p:spPr>
          <a:xfrm>
            <a:off x="5502876" y="-7358"/>
            <a:ext cx="6270715" cy="3259922"/>
          </a:xfrm>
          <a:prstGeom prst="wedgeRectCallout">
            <a:avLst>
              <a:gd name="adj1" fmla="val -64830"/>
              <a:gd name="adj2" fmla="val 449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a:t>Methods of Communication</a:t>
            </a:r>
          </a:p>
          <a:p>
            <a:pPr algn="ctr"/>
            <a:endParaRPr lang="en-GB" sz="2400" dirty="0"/>
          </a:p>
          <a:p>
            <a:pPr algn="ctr"/>
            <a:r>
              <a:rPr lang="en-GB" sz="2400" dirty="0"/>
              <a:t>Which methods will you use?</a:t>
            </a:r>
          </a:p>
          <a:p>
            <a:pPr algn="ctr"/>
            <a:endParaRPr lang="en-GB" sz="2400" dirty="0"/>
          </a:p>
          <a:p>
            <a:pPr algn="ctr"/>
            <a:r>
              <a:rPr lang="en-GB" sz="2400" dirty="0"/>
              <a:t>Why do they suit your target market?</a:t>
            </a:r>
          </a:p>
          <a:p>
            <a:pPr algn="ctr"/>
            <a:endParaRPr lang="en-GB" sz="2400" dirty="0"/>
          </a:p>
          <a:p>
            <a:pPr algn="ctr"/>
            <a:r>
              <a:rPr lang="en-GB" sz="2400" dirty="0"/>
              <a:t>Are they cost effective?</a:t>
            </a:r>
          </a:p>
        </p:txBody>
      </p:sp>
    </p:spTree>
    <p:extLst>
      <p:ext uri="{BB962C8B-B14F-4D97-AF65-F5344CB8AC3E}">
        <p14:creationId xmlns:p14="http://schemas.microsoft.com/office/powerpoint/2010/main" val="950863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3" y="160506"/>
            <a:ext cx="3977604" cy="167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ular Callout 6"/>
          <p:cNvSpPr/>
          <p:nvPr/>
        </p:nvSpPr>
        <p:spPr>
          <a:xfrm>
            <a:off x="6355930" y="171218"/>
            <a:ext cx="4745896" cy="6354127"/>
          </a:xfrm>
          <a:prstGeom prst="wedgeRectCallout">
            <a:avLst>
              <a:gd name="adj1" fmla="val -49629"/>
              <a:gd name="adj2" fmla="val -28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u="sng" dirty="0"/>
              <a:t>Promotional Methods</a:t>
            </a:r>
          </a:p>
          <a:p>
            <a:pPr algn="ctr"/>
            <a:r>
              <a:rPr lang="en-GB" sz="2400" dirty="0"/>
              <a:t>Explain those you will you use:</a:t>
            </a:r>
          </a:p>
          <a:p>
            <a:pPr algn="ctr"/>
            <a:endParaRPr lang="en-GB" sz="2400" dirty="0"/>
          </a:p>
          <a:p>
            <a:pPr algn="ctr"/>
            <a:r>
              <a:rPr lang="en-GB" sz="2400" dirty="0"/>
              <a:t>Print: Leaflets, flyers, brochures, magazines, newspapers, vouchers</a:t>
            </a:r>
          </a:p>
          <a:p>
            <a:pPr algn="ctr"/>
            <a:endParaRPr lang="en-GB" sz="2400" dirty="0"/>
          </a:p>
          <a:p>
            <a:pPr algn="ctr"/>
            <a:r>
              <a:rPr lang="en-GB" sz="2400" dirty="0"/>
              <a:t>Ambient: Posters, billboards, vehicles</a:t>
            </a:r>
          </a:p>
          <a:p>
            <a:pPr algn="ctr"/>
            <a:endParaRPr lang="en-GB" sz="2400" dirty="0"/>
          </a:p>
          <a:p>
            <a:pPr algn="ctr"/>
            <a:r>
              <a:rPr lang="en-GB" sz="2400" dirty="0"/>
              <a:t>Digital: Social Media, website, text, </a:t>
            </a:r>
            <a:r>
              <a:rPr lang="en-GB" sz="2400" dirty="0" err="1"/>
              <a:t>e.mail</a:t>
            </a:r>
            <a:endParaRPr lang="en-GB" sz="2400" dirty="0"/>
          </a:p>
          <a:p>
            <a:pPr algn="ctr"/>
            <a:endParaRPr lang="en-GB" sz="2400" dirty="0"/>
          </a:p>
          <a:p>
            <a:pPr algn="ctr"/>
            <a:r>
              <a:rPr lang="en-GB" sz="2400" dirty="0"/>
              <a:t>Moving images/video: TV, cinema, You Tube </a:t>
            </a:r>
            <a:r>
              <a:rPr lang="en-GB" sz="2400" dirty="0" err="1"/>
              <a:t>e.t.c</a:t>
            </a:r>
            <a:endParaRPr lang="en-GB" sz="2400" dirty="0"/>
          </a:p>
          <a:p>
            <a:pPr algn="ctr"/>
            <a:endParaRPr lang="en-GB" sz="2400" dirty="0"/>
          </a:p>
          <a:p>
            <a:pPr algn="ctr"/>
            <a:r>
              <a:rPr lang="en-GB" sz="2400" dirty="0"/>
              <a:t>Audio: radio, Spotify </a:t>
            </a:r>
            <a:r>
              <a:rPr lang="en-GB" sz="2400" dirty="0" err="1"/>
              <a:t>e.t.c</a:t>
            </a:r>
            <a:endParaRPr lang="en-GB"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6348" y="1988840"/>
            <a:ext cx="3401540" cy="211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0703" y="4416663"/>
            <a:ext cx="5447929" cy="223224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u="sng" dirty="0"/>
          </a:p>
          <a:p>
            <a:pPr algn="ctr"/>
            <a:r>
              <a:rPr lang="en-GB" sz="2000" u="sng" dirty="0"/>
              <a:t>Challenge</a:t>
            </a:r>
          </a:p>
          <a:p>
            <a:pPr algn="ctr"/>
            <a:endParaRPr lang="en-GB" sz="2000" dirty="0"/>
          </a:p>
          <a:p>
            <a:pPr algn="ctr"/>
            <a:r>
              <a:rPr lang="en-GB" sz="2000" dirty="0"/>
              <a:t>If you can explain if  your choice of promotions  are cost effective.</a:t>
            </a:r>
          </a:p>
          <a:p>
            <a:pPr algn="ctr"/>
            <a:r>
              <a:rPr lang="en-GB" sz="2000" dirty="0"/>
              <a:t>Give reasons why </a:t>
            </a:r>
            <a:r>
              <a:rPr lang="en-GB" sz="2000" dirty="0" smtClean="0"/>
              <a:t>you </a:t>
            </a:r>
            <a:r>
              <a:rPr lang="en-GB" sz="2000" dirty="0"/>
              <a:t>neglected some methods.</a:t>
            </a:r>
          </a:p>
          <a:p>
            <a:pPr algn="ctr"/>
            <a:endParaRPr lang="en-GB" sz="2000" dirty="0"/>
          </a:p>
          <a:p>
            <a:pPr algn="ctr"/>
            <a:endParaRPr lang="en-GB" sz="2000" dirty="0"/>
          </a:p>
        </p:txBody>
      </p:sp>
    </p:spTree>
    <p:extLst>
      <p:ext uri="{BB962C8B-B14F-4D97-AF65-F5344CB8AC3E}">
        <p14:creationId xmlns:p14="http://schemas.microsoft.com/office/powerpoint/2010/main" val="190447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1" y="280336"/>
            <a:ext cx="11440390" cy="6186309"/>
          </a:xfrm>
          <a:prstGeom prst="rect">
            <a:avLst/>
          </a:prstGeom>
        </p:spPr>
        <p:txBody>
          <a:bodyPr wrap="square">
            <a:spAutoFit/>
          </a:bodyPr>
          <a:lstStyle/>
          <a:p>
            <a:r>
              <a:rPr lang="en-GB" sz="5400" dirty="0"/>
              <a:t>Business </a:t>
            </a:r>
            <a:r>
              <a:rPr lang="en-GB" sz="5400" dirty="0" smtClean="0"/>
              <a:t>Plan: Name: </a:t>
            </a:r>
          </a:p>
          <a:p>
            <a:r>
              <a:rPr lang="en-GB" sz="4400" b="0" i="0" u="none" strike="noStrike" baseline="0" dirty="0" smtClean="0">
                <a:solidFill>
                  <a:srgbClr val="000000"/>
                </a:solidFill>
                <a:latin typeface="Arial" panose="020B0604020202020204" pitchFamily="34" charset="0"/>
              </a:rPr>
              <a:t>Section one </a:t>
            </a:r>
          </a:p>
          <a:p>
            <a:r>
              <a:rPr lang="en-GB" b="1" i="0" u="none" strike="noStrike" baseline="0" dirty="0" smtClean="0">
                <a:solidFill>
                  <a:srgbClr val="000000"/>
                </a:solidFill>
                <a:latin typeface="Arial" panose="020B0604020202020204" pitchFamily="34" charset="0"/>
              </a:rPr>
              <a:t>Introduction to Business Ideas </a:t>
            </a: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Idea 1</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Research</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Pros</a:t>
            </a:r>
          </a:p>
          <a:p>
            <a:endParaRPr lang="en-GB" b="1" dirty="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r>
              <a:rPr lang="en-GB" b="1" dirty="0" smtClean="0">
                <a:solidFill>
                  <a:srgbClr val="000000"/>
                </a:solidFill>
                <a:latin typeface="Arial" panose="020B0604020202020204" pitchFamily="34" charset="0"/>
              </a:rPr>
              <a:t>Cons</a:t>
            </a:r>
            <a:endParaRPr lang="en-GB" b="0" i="0" u="none" strike="noStrike" baseline="0" dirty="0" smtClean="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3568230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81143"/>
            <a:ext cx="6096000" cy="1200329"/>
          </a:xfrm>
          <a:prstGeom prst="rect">
            <a:avLst/>
          </a:prstGeom>
        </p:spPr>
        <p:txBody>
          <a:bodyPr>
            <a:spAutoFit/>
          </a:bodyPr>
          <a:lstStyle/>
          <a:p>
            <a:r>
              <a:rPr lang="en-GB" sz="4400" b="0" i="0" u="none" strike="noStrike" baseline="0" dirty="0" smtClean="0">
                <a:solidFill>
                  <a:srgbClr val="000000"/>
                </a:solidFill>
                <a:latin typeface="Arial" panose="020B0604020202020204" pitchFamily="34" charset="0"/>
              </a:rPr>
              <a:t>Section Five </a:t>
            </a:r>
          </a:p>
          <a:p>
            <a:r>
              <a:rPr lang="en-GB" sz="2800" b="1" i="0" u="none" strike="noStrike" baseline="0" dirty="0" smtClean="0">
                <a:solidFill>
                  <a:srgbClr val="000000"/>
                </a:solidFill>
                <a:latin typeface="Arial" panose="020B0604020202020204" pitchFamily="34" charset="0"/>
              </a:rPr>
              <a:t>Competitors </a:t>
            </a:r>
            <a:endParaRPr lang="en-GB" sz="2800" dirty="0"/>
          </a:p>
        </p:txBody>
      </p:sp>
      <p:graphicFrame>
        <p:nvGraphicFramePr>
          <p:cNvPr id="3" name="Table 2"/>
          <p:cNvGraphicFramePr>
            <a:graphicFrameLocks noGrp="1"/>
          </p:cNvGraphicFramePr>
          <p:nvPr>
            <p:extLst>
              <p:ext uri="{D42A27DB-BD31-4B8C-83A1-F6EECF244321}">
                <p14:modId xmlns:p14="http://schemas.microsoft.com/office/powerpoint/2010/main" val="2941367377"/>
              </p:ext>
            </p:extLst>
          </p:nvPr>
        </p:nvGraphicFramePr>
        <p:xfrm>
          <a:off x="762000" y="1841884"/>
          <a:ext cx="10740735" cy="1752600"/>
        </p:xfrm>
        <a:graphic>
          <a:graphicData uri="http://schemas.openxmlformats.org/drawingml/2006/table">
            <a:tbl>
              <a:tblPr firstRow="1" bandRow="1">
                <a:tableStyleId>{5940675A-B579-460E-94D1-54222C63F5DA}</a:tableStyleId>
              </a:tblPr>
              <a:tblGrid>
                <a:gridCol w="2148147"/>
                <a:gridCol w="2148147"/>
                <a:gridCol w="2148147"/>
                <a:gridCol w="2148147"/>
                <a:gridCol w="2148147"/>
              </a:tblGrid>
              <a:tr h="370840">
                <a:tc>
                  <a:txBody>
                    <a:bodyPr/>
                    <a:lstStyle/>
                    <a:p>
                      <a:pPr algn="ctr"/>
                      <a:r>
                        <a:rPr lang="en-GB" b="1" i="0" u="none" strike="noStrike" baseline="0" dirty="0" smtClean="0">
                          <a:solidFill>
                            <a:srgbClr val="000000"/>
                          </a:solidFill>
                          <a:latin typeface="Arial" panose="020B0604020202020204" pitchFamily="34" charset="0"/>
                        </a:rPr>
                        <a:t>Name, location </a:t>
                      </a:r>
                      <a:endParaRPr lang="en-GB" b="0" i="0" u="none" strike="noStrike" baseline="0" dirty="0" smtClean="0">
                        <a:solidFill>
                          <a:srgbClr val="000000"/>
                        </a:solidFill>
                        <a:latin typeface="Arial" panose="020B0604020202020204" pitchFamily="34" charset="0"/>
                      </a:endParaRPr>
                    </a:p>
                    <a:p>
                      <a:pPr algn="ctr"/>
                      <a:r>
                        <a:rPr lang="en-GB" b="1" i="0" u="none" strike="noStrike" baseline="0" dirty="0" smtClean="0">
                          <a:solidFill>
                            <a:srgbClr val="000000"/>
                          </a:solidFill>
                          <a:latin typeface="Arial" panose="020B0604020202020204" pitchFamily="34" charset="0"/>
                        </a:rPr>
                        <a:t>and business size </a:t>
                      </a:r>
                      <a:endParaRPr lang="en-GB" dirty="0"/>
                    </a:p>
                  </a:txBody>
                  <a:tcPr/>
                </a:tc>
                <a:tc>
                  <a:txBody>
                    <a:bodyPr/>
                    <a:lstStyle/>
                    <a:p>
                      <a:pPr algn="ctr"/>
                      <a:r>
                        <a:rPr lang="en-GB" b="1" i="0" u="none" strike="noStrike" baseline="0" dirty="0" smtClean="0">
                          <a:solidFill>
                            <a:srgbClr val="000000"/>
                          </a:solidFill>
                          <a:latin typeface="Arial" panose="020B0604020202020204" pitchFamily="34" charset="0"/>
                        </a:rPr>
                        <a:t>Product/service</a:t>
                      </a:r>
                      <a:endParaRPr lang="en-GB" dirty="0"/>
                    </a:p>
                  </a:txBody>
                  <a:tcPr/>
                </a:tc>
                <a:tc>
                  <a:txBody>
                    <a:bodyPr/>
                    <a:lstStyle/>
                    <a:p>
                      <a:pPr algn="ctr"/>
                      <a:r>
                        <a:rPr lang="en-GB" b="1" i="0" u="none" strike="noStrike" baseline="0" dirty="0" smtClean="0">
                          <a:solidFill>
                            <a:srgbClr val="000000"/>
                          </a:solidFill>
                          <a:latin typeface="Arial" panose="020B0604020202020204" pitchFamily="34" charset="0"/>
                        </a:rPr>
                        <a:t>Prices</a:t>
                      </a:r>
                      <a:endParaRPr lang="en-GB" dirty="0"/>
                    </a:p>
                  </a:txBody>
                  <a:tcPr/>
                </a:tc>
                <a:tc>
                  <a:txBody>
                    <a:bodyPr/>
                    <a:lstStyle/>
                    <a:p>
                      <a:pPr algn="ctr"/>
                      <a:r>
                        <a:rPr lang="en-GB" b="1" i="0" u="none" strike="noStrike" baseline="0" dirty="0" smtClean="0">
                          <a:solidFill>
                            <a:srgbClr val="000000"/>
                          </a:solidFill>
                          <a:latin typeface="Arial" panose="020B0604020202020204" pitchFamily="34" charset="0"/>
                        </a:rPr>
                        <a:t>Strengths </a:t>
                      </a:r>
                      <a:endParaRPr lang="en-GB" dirty="0"/>
                    </a:p>
                  </a:txBody>
                  <a:tcPr/>
                </a:tc>
                <a:tc>
                  <a:txBody>
                    <a:bodyPr/>
                    <a:lstStyle/>
                    <a:p>
                      <a:pPr algn="ctr"/>
                      <a:r>
                        <a:rPr lang="en-GB" b="1" i="0" u="none" strike="noStrike" baseline="0" dirty="0" smtClean="0">
                          <a:solidFill>
                            <a:srgbClr val="000000"/>
                          </a:solidFill>
                          <a:latin typeface="Arial" panose="020B0604020202020204" pitchFamily="34" charset="0"/>
                        </a:rPr>
                        <a:t>Weaknesses </a:t>
                      </a:r>
                      <a:r>
                        <a:rPr lang="en-GB" b="0" i="0" u="none" strike="noStrike" baseline="0" dirty="0" smtClean="0">
                          <a:solidFill>
                            <a:srgbClr val="000000"/>
                          </a:solidFill>
                          <a:latin typeface="Arial" panose="020B0604020202020204" pitchFamily="34" charset="0"/>
                        </a:rPr>
                        <a:t>	</a:t>
                      </a:r>
                      <a:endParaRPr lang="en-GB" dirty="0"/>
                    </a:p>
                  </a:txBody>
                  <a:tcPr/>
                </a:tc>
              </a:tr>
              <a:tr h="370840">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370316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554" b="3739"/>
          <a:stretch/>
        </p:blipFill>
        <p:spPr bwMode="auto">
          <a:xfrm>
            <a:off x="1703512" y="260648"/>
            <a:ext cx="5556802"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Vertical Scroll 3"/>
          <p:cNvSpPr/>
          <p:nvPr/>
        </p:nvSpPr>
        <p:spPr>
          <a:xfrm>
            <a:off x="1703512" y="2996952"/>
            <a:ext cx="6984776" cy="3672408"/>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Explain the current competition:</a:t>
            </a:r>
          </a:p>
          <a:p>
            <a:pPr algn="ctr"/>
            <a:endParaRPr lang="en-GB" sz="2400" b="1" dirty="0">
              <a:solidFill>
                <a:schemeClr val="tx1"/>
              </a:solidFill>
            </a:endParaRPr>
          </a:p>
          <a:p>
            <a:pPr algn="ctr"/>
            <a:r>
              <a:rPr lang="en-GB" sz="2400" b="1" dirty="0">
                <a:solidFill>
                  <a:schemeClr val="tx1"/>
                </a:solidFill>
              </a:rPr>
              <a:t>Who are your main local competitors?</a:t>
            </a:r>
          </a:p>
          <a:p>
            <a:pPr algn="ctr"/>
            <a:r>
              <a:rPr lang="en-GB" sz="2400" b="1" dirty="0">
                <a:solidFill>
                  <a:schemeClr val="tx1"/>
                </a:solidFill>
              </a:rPr>
              <a:t>How are they similar/different?</a:t>
            </a:r>
          </a:p>
          <a:p>
            <a:pPr algn="ctr"/>
            <a:r>
              <a:rPr lang="en-GB" sz="2400" b="1" dirty="0">
                <a:solidFill>
                  <a:schemeClr val="tx1"/>
                </a:solidFill>
              </a:rPr>
              <a:t>What do you need to be aware of?</a:t>
            </a:r>
          </a:p>
          <a:p>
            <a:pPr algn="ctr"/>
            <a:r>
              <a:rPr lang="en-GB" sz="2400" b="1" dirty="0">
                <a:solidFill>
                  <a:schemeClr val="tx1"/>
                </a:solidFill>
              </a:rPr>
              <a:t>Are they a threat? Can you compete?</a:t>
            </a:r>
            <a:endParaRPr lang="en-GB" sz="2400" dirty="0">
              <a:solidFill>
                <a:schemeClr val="tx1"/>
              </a:solidFill>
            </a:endParaRPr>
          </a:p>
          <a:p>
            <a:pPr algn="ctr"/>
            <a:endParaRPr lang="en-GB" sz="2400" b="1" dirty="0">
              <a:solidFill>
                <a:schemeClr val="tx1"/>
              </a:solidFill>
            </a:endParaRPr>
          </a:p>
        </p:txBody>
      </p:sp>
      <p:pic>
        <p:nvPicPr>
          <p:cNvPr id="7170" name="Picture 2" descr="Image result for competitors"/>
          <p:cNvPicPr>
            <a:picLocks noChangeAspect="1" noChangeArrowheads="1"/>
          </p:cNvPicPr>
          <p:nvPr/>
        </p:nvPicPr>
        <p:blipFill rotWithShape="1">
          <a:blip r:embed="rId3">
            <a:extLst>
              <a:ext uri="{28A0092B-C50C-407E-A947-70E740481C1C}">
                <a14:useLocalDpi xmlns:a14="http://schemas.microsoft.com/office/drawing/2010/main" val="0"/>
              </a:ext>
            </a:extLst>
          </a:blip>
          <a:srcRect l="21112" r="43979"/>
          <a:stretch/>
        </p:blipFill>
        <p:spPr bwMode="auto">
          <a:xfrm>
            <a:off x="7536160" y="253692"/>
            <a:ext cx="2760992" cy="2462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13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284" y="193530"/>
            <a:ext cx="6878348" cy="5743575"/>
          </a:xfrm>
          <a:prstGeom prst="rect">
            <a:avLst/>
          </a:prstGeom>
        </p:spPr>
      </p:pic>
      <p:pic>
        <p:nvPicPr>
          <p:cNvPr id="3" name="Picture 2"/>
          <p:cNvPicPr>
            <a:picLocks noChangeAspect="1"/>
          </p:cNvPicPr>
          <p:nvPr/>
        </p:nvPicPr>
        <p:blipFill>
          <a:blip r:embed="rId3"/>
          <a:stretch>
            <a:fillRect/>
          </a:stretch>
        </p:blipFill>
        <p:spPr>
          <a:xfrm>
            <a:off x="7101320" y="3908714"/>
            <a:ext cx="4743450" cy="1866900"/>
          </a:xfrm>
          <a:prstGeom prst="rect">
            <a:avLst/>
          </a:prstGeom>
        </p:spPr>
      </p:pic>
    </p:spTree>
    <p:extLst>
      <p:ext uri="{BB962C8B-B14F-4D97-AF65-F5344CB8AC3E}">
        <p14:creationId xmlns:p14="http://schemas.microsoft.com/office/powerpoint/2010/main" val="228995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418146"/>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Six </a:t>
            </a:r>
          </a:p>
          <a:p>
            <a:r>
              <a:rPr lang="en-GB" b="1" i="0" u="none" strike="noStrike" baseline="0" dirty="0" smtClean="0">
                <a:solidFill>
                  <a:srgbClr val="000000"/>
                </a:solidFill>
                <a:latin typeface="Arial" panose="020B0604020202020204" pitchFamily="34" charset="0"/>
              </a:rPr>
              <a:t>Operations and logistics </a:t>
            </a:r>
            <a:endParaRPr lang="en-GB" dirty="0"/>
          </a:p>
        </p:txBody>
      </p:sp>
      <p:sp>
        <p:nvSpPr>
          <p:cNvPr id="3" name="Rectangle 2"/>
          <p:cNvSpPr/>
          <p:nvPr/>
        </p:nvSpPr>
        <p:spPr>
          <a:xfrm>
            <a:off x="367146" y="1753613"/>
            <a:ext cx="11585864" cy="1200329"/>
          </a:xfrm>
          <a:prstGeom prst="rect">
            <a:avLst/>
          </a:prstGeom>
        </p:spPr>
        <p:txBody>
          <a:bodyPr wrap="square">
            <a:spAutoFit/>
          </a:bodyPr>
          <a:lstStyle/>
          <a:p>
            <a:r>
              <a:rPr lang="en-GB" b="1" i="0" u="none" strike="noStrike" baseline="0" dirty="0" smtClean="0">
                <a:solidFill>
                  <a:srgbClr val="000000"/>
                </a:solidFill>
                <a:latin typeface="Arial" panose="020B0604020202020204" pitchFamily="34" charset="0"/>
              </a:rPr>
              <a:t>6.1 Production: </a:t>
            </a:r>
            <a:endParaRPr lang="en-GB" b="0" i="0" u="none" strike="noStrike" baseline="0" dirty="0" smtClean="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6.2 Timeline </a:t>
            </a:r>
            <a:endParaRPr lang="en-GB" b="0" i="0" u="none" strike="noStrike" baseline="0" dirty="0" smtClean="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6.3 Payment methods and terms: </a:t>
            </a:r>
            <a:endParaRPr lang="en-GB" b="0" i="0" u="none" strike="noStrike" baseline="0" dirty="0" smtClean="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6.4 Equipment </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86856836"/>
              </p:ext>
            </p:extLst>
          </p:nvPr>
        </p:nvGraphicFramePr>
        <p:xfrm>
          <a:off x="367148" y="3535602"/>
          <a:ext cx="11052460" cy="2595880"/>
        </p:xfrm>
        <a:graphic>
          <a:graphicData uri="http://schemas.openxmlformats.org/drawingml/2006/table">
            <a:tbl>
              <a:tblPr firstRow="1" bandRow="1">
                <a:tableStyleId>{5940675A-B579-460E-94D1-54222C63F5DA}</a:tableStyleId>
              </a:tblPr>
              <a:tblGrid>
                <a:gridCol w="2926770"/>
                <a:gridCol w="1494214"/>
                <a:gridCol w="1789313"/>
                <a:gridCol w="3314700"/>
                <a:gridCol w="1527463"/>
              </a:tblGrid>
              <a:tr h="370840">
                <a:tc>
                  <a:txBody>
                    <a:bodyPr/>
                    <a:lstStyle/>
                    <a:p>
                      <a:r>
                        <a:rPr lang="en-GB" dirty="0" smtClean="0"/>
                        <a:t>Item Required</a:t>
                      </a:r>
                      <a:endParaRPr lang="en-GB" dirty="0"/>
                    </a:p>
                  </a:txBody>
                  <a:tcPr/>
                </a:tc>
                <a:tc>
                  <a:txBody>
                    <a:bodyPr/>
                    <a:lstStyle/>
                    <a:p>
                      <a:r>
                        <a:rPr lang="en-GB" dirty="0" smtClean="0"/>
                        <a:t>New</a:t>
                      </a:r>
                      <a:endParaRPr lang="en-GB" dirty="0"/>
                    </a:p>
                  </a:txBody>
                  <a:tcPr/>
                </a:tc>
                <a:tc>
                  <a:txBody>
                    <a:bodyPr/>
                    <a:lstStyle/>
                    <a:p>
                      <a:r>
                        <a:rPr lang="en-GB" dirty="0" smtClean="0"/>
                        <a:t>Second hand</a:t>
                      </a:r>
                      <a:endParaRPr lang="en-GB" dirty="0"/>
                    </a:p>
                  </a:txBody>
                  <a:tcPr/>
                </a:tc>
                <a:tc>
                  <a:txBody>
                    <a:bodyPr/>
                    <a:lstStyle/>
                    <a:p>
                      <a:r>
                        <a:rPr lang="en-GB" dirty="0" smtClean="0"/>
                        <a:t>Purchased</a:t>
                      </a:r>
                      <a:r>
                        <a:rPr lang="en-GB" baseline="0" dirty="0" smtClean="0"/>
                        <a:t> from</a:t>
                      </a:r>
                      <a:endParaRPr lang="en-GB" dirty="0"/>
                    </a:p>
                  </a:txBody>
                  <a:tcPr/>
                </a:tc>
                <a:tc>
                  <a:txBody>
                    <a:bodyPr/>
                    <a:lstStyle/>
                    <a:p>
                      <a:r>
                        <a:rPr lang="en-GB" dirty="0" smtClean="0"/>
                        <a:t>Cost</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677277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001487"/>
            <a:ext cx="9144000" cy="5632311"/>
          </a:xfrm>
          <a:prstGeom prst="rect">
            <a:avLst/>
          </a:prstGeom>
          <a:noFill/>
        </p:spPr>
        <p:txBody>
          <a:bodyPr wrap="square" rtlCol="0">
            <a:spAutoFit/>
          </a:bodyPr>
          <a:lstStyle/>
          <a:p>
            <a:pPr marL="285750" indent="-285750">
              <a:buFont typeface="Arial" panose="020B0604020202020204" pitchFamily="34" charset="0"/>
              <a:buChar char="•"/>
            </a:pPr>
            <a:r>
              <a:rPr lang="en-GB" dirty="0"/>
              <a:t>Pans</a:t>
            </a:r>
          </a:p>
          <a:p>
            <a:pPr marL="285750" indent="-285750">
              <a:buFont typeface="Arial" panose="020B0604020202020204" pitchFamily="34" charset="0"/>
              <a:buChar char="•"/>
            </a:pPr>
            <a:r>
              <a:rPr lang="en-GB" dirty="0"/>
              <a:t>Dishes</a:t>
            </a:r>
          </a:p>
          <a:p>
            <a:pPr marL="285750" indent="-285750">
              <a:buFont typeface="Arial" panose="020B0604020202020204" pitchFamily="34" charset="0"/>
              <a:buChar char="•"/>
            </a:pPr>
            <a:r>
              <a:rPr lang="en-GB" dirty="0"/>
              <a:t>Tables</a:t>
            </a:r>
          </a:p>
          <a:p>
            <a:pPr marL="285750" indent="-285750">
              <a:buFont typeface="Arial" panose="020B0604020202020204" pitchFamily="34" charset="0"/>
              <a:buChar char="•"/>
            </a:pPr>
            <a:r>
              <a:rPr lang="en-GB" dirty="0"/>
              <a:t>Chairs</a:t>
            </a:r>
          </a:p>
          <a:p>
            <a:pPr marL="285750" indent="-285750">
              <a:buFont typeface="Arial" panose="020B0604020202020204" pitchFamily="34" charset="0"/>
              <a:buChar char="•"/>
            </a:pPr>
            <a:r>
              <a:rPr lang="en-GB" dirty="0"/>
              <a:t>Silverware</a:t>
            </a:r>
          </a:p>
          <a:p>
            <a:pPr marL="285750" indent="-285750">
              <a:buFont typeface="Arial" panose="020B0604020202020204" pitchFamily="34" charset="0"/>
              <a:buChar char="•"/>
            </a:pPr>
            <a:r>
              <a:rPr lang="en-GB" dirty="0"/>
              <a:t>Glassware</a:t>
            </a:r>
          </a:p>
          <a:p>
            <a:pPr marL="285750" indent="-285750">
              <a:buFont typeface="Arial" panose="020B0604020202020204" pitchFamily="34" charset="0"/>
              <a:buChar char="•"/>
            </a:pPr>
            <a:r>
              <a:rPr lang="en-GB" dirty="0"/>
              <a:t>Napkins</a:t>
            </a:r>
          </a:p>
          <a:p>
            <a:pPr marL="285750" indent="-285750">
              <a:buFont typeface="Arial" panose="020B0604020202020204" pitchFamily="34" charset="0"/>
              <a:buChar char="•"/>
            </a:pPr>
            <a:r>
              <a:rPr lang="en-GB" dirty="0"/>
              <a:t>Flooring</a:t>
            </a:r>
          </a:p>
          <a:p>
            <a:pPr marL="285750" indent="-285750">
              <a:buFont typeface="Arial" panose="020B0604020202020204" pitchFamily="34" charset="0"/>
              <a:buChar char="•"/>
            </a:pPr>
            <a:r>
              <a:rPr lang="en-GB" dirty="0"/>
              <a:t>Paints</a:t>
            </a:r>
          </a:p>
          <a:p>
            <a:pPr marL="285750" indent="-285750">
              <a:buFont typeface="Arial" panose="020B0604020202020204" pitchFamily="34" charset="0"/>
              <a:buChar char="•"/>
            </a:pPr>
            <a:r>
              <a:rPr lang="en-GB" dirty="0"/>
              <a:t>Oven</a:t>
            </a:r>
          </a:p>
          <a:p>
            <a:pPr marL="285750" indent="-285750">
              <a:buFont typeface="Arial" panose="020B0604020202020204" pitchFamily="34" charset="0"/>
              <a:buChar char="•"/>
            </a:pPr>
            <a:r>
              <a:rPr lang="en-GB" dirty="0"/>
              <a:t>Fridge</a:t>
            </a:r>
          </a:p>
          <a:p>
            <a:pPr marL="285750" indent="-285750">
              <a:buFont typeface="Arial" panose="020B0604020202020204" pitchFamily="34" charset="0"/>
              <a:buChar char="•"/>
            </a:pPr>
            <a:r>
              <a:rPr lang="en-GB" dirty="0"/>
              <a:t>Freezer</a:t>
            </a:r>
          </a:p>
          <a:p>
            <a:pPr marL="285750" indent="-285750">
              <a:buFont typeface="Arial" panose="020B0604020202020204" pitchFamily="34" charset="0"/>
              <a:buChar char="•"/>
            </a:pPr>
            <a:r>
              <a:rPr lang="en-GB" dirty="0"/>
              <a:t>Shelves</a:t>
            </a:r>
          </a:p>
          <a:p>
            <a:pPr marL="285750" indent="-285750">
              <a:buFont typeface="Arial" panose="020B0604020202020204" pitchFamily="34" charset="0"/>
              <a:buChar char="•"/>
            </a:pPr>
            <a:r>
              <a:rPr lang="en-GB" dirty="0"/>
              <a:t>Alcohol shelves</a:t>
            </a:r>
          </a:p>
          <a:p>
            <a:pPr marL="285750" indent="-285750">
              <a:buFont typeface="Arial" panose="020B0604020202020204" pitchFamily="34" charset="0"/>
              <a:buChar char="•"/>
            </a:pPr>
            <a:r>
              <a:rPr lang="en-GB" dirty="0"/>
              <a:t>Radio</a:t>
            </a:r>
          </a:p>
          <a:p>
            <a:pPr marL="285750" indent="-285750">
              <a:buFont typeface="Arial" panose="020B0604020202020204" pitchFamily="34" charset="0"/>
              <a:buChar char="•"/>
            </a:pPr>
            <a:r>
              <a:rPr lang="en-GB" dirty="0"/>
              <a:t>Fire extinguisher</a:t>
            </a:r>
          </a:p>
          <a:p>
            <a:pPr marL="285750" indent="-285750">
              <a:buFont typeface="Arial" panose="020B0604020202020204" pitchFamily="34" charset="0"/>
              <a:buChar char="•"/>
            </a:pPr>
            <a:r>
              <a:rPr lang="en-GB" dirty="0"/>
              <a:t>Blender</a:t>
            </a:r>
          </a:p>
          <a:p>
            <a:pPr marL="285750" indent="-285750">
              <a:buFont typeface="Arial" panose="020B0604020202020204" pitchFamily="34" charset="0"/>
              <a:buChar char="•"/>
            </a:pPr>
            <a:r>
              <a:rPr lang="en-GB" dirty="0"/>
              <a:t>Bar</a:t>
            </a:r>
          </a:p>
          <a:p>
            <a:pPr marL="285750" indent="-285750">
              <a:buFont typeface="Arial" panose="020B0604020202020204" pitchFamily="34" charset="0"/>
              <a:buChar char="•"/>
            </a:pPr>
            <a:r>
              <a:rPr lang="en-GB" dirty="0"/>
              <a:t>Bar stools </a:t>
            </a:r>
          </a:p>
          <a:p>
            <a:pPr marL="285750" indent="-285750">
              <a:buFont typeface="Arial" panose="020B0604020202020204" pitchFamily="34" charset="0"/>
              <a:buChar char="•"/>
            </a:pPr>
            <a:r>
              <a:rPr lang="en-GB" dirty="0"/>
              <a:t>Counter tops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7889" y="2276873"/>
            <a:ext cx="4723937" cy="4215919"/>
          </a:xfrm>
          <a:prstGeom prst="rect">
            <a:avLst/>
          </a:prstGeom>
        </p:spPr>
      </p:pic>
      <p:sp>
        <p:nvSpPr>
          <p:cNvPr id="4" name="Title 1"/>
          <p:cNvSpPr>
            <a:spLocks noGrp="1"/>
          </p:cNvSpPr>
          <p:nvPr>
            <p:ph type="title"/>
          </p:nvPr>
        </p:nvSpPr>
        <p:spPr>
          <a:xfrm>
            <a:off x="1623606" y="0"/>
            <a:ext cx="4021727" cy="722812"/>
          </a:xfrm>
        </p:spPr>
        <p:txBody>
          <a:bodyPr>
            <a:normAutofit/>
          </a:bodyPr>
          <a:lstStyle/>
          <a:p>
            <a:r>
              <a:rPr lang="en-GB" sz="3200" dirty="0"/>
              <a:t>List of resources</a:t>
            </a:r>
          </a:p>
        </p:txBody>
      </p:sp>
      <p:sp>
        <p:nvSpPr>
          <p:cNvPr id="3" name="Rectangle 2"/>
          <p:cNvSpPr/>
          <p:nvPr/>
        </p:nvSpPr>
        <p:spPr>
          <a:xfrm>
            <a:off x="5663952" y="404664"/>
            <a:ext cx="4536504"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Make a shopping list of all the resources you would need for your enterprise idea</a:t>
            </a:r>
          </a:p>
        </p:txBody>
      </p:sp>
    </p:spTree>
    <p:extLst>
      <p:ext uri="{BB962C8B-B14F-4D97-AF65-F5344CB8AC3E}">
        <p14:creationId xmlns:p14="http://schemas.microsoft.com/office/powerpoint/2010/main" val="4230926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2038082" cy="369332"/>
          </a:xfrm>
          <a:prstGeom prst="rect">
            <a:avLst/>
          </a:prstGeom>
          <a:noFill/>
        </p:spPr>
        <p:txBody>
          <a:bodyPr wrap="square" rtlCol="0">
            <a:spAutoFit/>
          </a:bodyPr>
          <a:lstStyle/>
          <a:p>
            <a:r>
              <a:rPr lang="en-GB" dirty="0"/>
              <a:t>Kitchen</a:t>
            </a:r>
          </a:p>
        </p:txBody>
      </p:sp>
      <p:pic>
        <p:nvPicPr>
          <p:cNvPr id="3" name="Picture 2"/>
          <p:cNvPicPr>
            <a:picLocks noChangeAspect="1"/>
          </p:cNvPicPr>
          <p:nvPr/>
        </p:nvPicPr>
        <p:blipFill>
          <a:blip r:embed="rId2"/>
          <a:stretch>
            <a:fillRect/>
          </a:stretch>
        </p:blipFill>
        <p:spPr>
          <a:xfrm>
            <a:off x="1600818" y="369334"/>
            <a:ext cx="3922529" cy="2609169"/>
          </a:xfrm>
          <a:prstGeom prst="rect">
            <a:avLst/>
          </a:prstGeom>
        </p:spPr>
      </p:pic>
      <p:sp>
        <p:nvSpPr>
          <p:cNvPr id="4" name="Rectangle 3"/>
          <p:cNvSpPr/>
          <p:nvPr/>
        </p:nvSpPr>
        <p:spPr>
          <a:xfrm>
            <a:off x="5781985" y="2204864"/>
            <a:ext cx="3775166" cy="523220"/>
          </a:xfrm>
          <a:prstGeom prst="rect">
            <a:avLst/>
          </a:prstGeom>
        </p:spPr>
        <p:txBody>
          <a:bodyPr wrap="square">
            <a:spAutoFit/>
          </a:bodyPr>
          <a:lstStyle/>
          <a:p>
            <a:r>
              <a:rPr lang="en-GB" sz="1400" dirty="0"/>
              <a:t>https://www.nisbets.co.uk/burco-cook-centre-5-burner-dual-fuel-range/dk949</a:t>
            </a:r>
          </a:p>
        </p:txBody>
      </p:sp>
      <p:pic>
        <p:nvPicPr>
          <p:cNvPr id="2" name="Picture 1"/>
          <p:cNvPicPr>
            <a:picLocks noChangeAspect="1"/>
          </p:cNvPicPr>
          <p:nvPr/>
        </p:nvPicPr>
        <p:blipFill>
          <a:blip r:embed="rId3"/>
          <a:stretch>
            <a:fillRect/>
          </a:stretch>
        </p:blipFill>
        <p:spPr>
          <a:xfrm>
            <a:off x="1524001" y="4028304"/>
            <a:ext cx="4257985" cy="2763955"/>
          </a:xfrm>
          <a:prstGeom prst="rect">
            <a:avLst/>
          </a:prstGeom>
        </p:spPr>
      </p:pic>
      <p:sp>
        <p:nvSpPr>
          <p:cNvPr id="6" name="TextBox 5"/>
          <p:cNvSpPr txBox="1"/>
          <p:nvPr/>
        </p:nvSpPr>
        <p:spPr>
          <a:xfrm>
            <a:off x="6096000" y="5029726"/>
            <a:ext cx="2551670" cy="738664"/>
          </a:xfrm>
          <a:prstGeom prst="rect">
            <a:avLst/>
          </a:prstGeom>
          <a:noFill/>
        </p:spPr>
        <p:txBody>
          <a:bodyPr wrap="square" rtlCol="0">
            <a:spAutoFit/>
          </a:bodyPr>
          <a:lstStyle/>
          <a:p>
            <a:r>
              <a:rPr lang="en-GB" sz="1400" dirty="0"/>
              <a:t>https://www.nisbets.co.uk/vogue-stainless-steel-sink-left-hand-bowl-1000x600mm/u901</a:t>
            </a:r>
          </a:p>
        </p:txBody>
      </p:sp>
      <p:pic>
        <p:nvPicPr>
          <p:cNvPr id="7" name="Picture 6"/>
          <p:cNvPicPr>
            <a:picLocks noChangeAspect="1"/>
          </p:cNvPicPr>
          <p:nvPr/>
        </p:nvPicPr>
        <p:blipFill>
          <a:blip r:embed="rId4"/>
          <a:stretch>
            <a:fillRect/>
          </a:stretch>
        </p:blipFill>
        <p:spPr>
          <a:xfrm>
            <a:off x="5717382" y="184668"/>
            <a:ext cx="4752911" cy="1926133"/>
          </a:xfrm>
          <a:prstGeom prst="rect">
            <a:avLst/>
          </a:prstGeom>
        </p:spPr>
      </p:pic>
    </p:spTree>
    <p:extLst>
      <p:ext uri="{BB962C8B-B14F-4D97-AF65-F5344CB8AC3E}">
        <p14:creationId xmlns:p14="http://schemas.microsoft.com/office/powerpoint/2010/main" val="171146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3864" y="3500202"/>
            <a:ext cx="5150423" cy="3239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3680"/>
          <a:stretch/>
        </p:blipFill>
        <p:spPr bwMode="auto">
          <a:xfrm>
            <a:off x="1707378" y="241086"/>
            <a:ext cx="8781110" cy="1490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2059391"/>
            <a:ext cx="3692625"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owchart: Alternate Process 3"/>
          <p:cNvSpPr/>
          <p:nvPr/>
        </p:nvSpPr>
        <p:spPr>
          <a:xfrm>
            <a:off x="3143672" y="3068960"/>
            <a:ext cx="2088232" cy="3528392"/>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Physical:</a:t>
            </a:r>
          </a:p>
          <a:p>
            <a:pPr algn="ctr"/>
            <a:r>
              <a:rPr lang="en-GB" sz="2400" dirty="0">
                <a:solidFill>
                  <a:schemeClr val="tx1"/>
                </a:solidFill>
              </a:rPr>
              <a:t>Location</a:t>
            </a:r>
          </a:p>
          <a:p>
            <a:pPr algn="ctr"/>
            <a:r>
              <a:rPr lang="en-GB" sz="2400" dirty="0">
                <a:solidFill>
                  <a:schemeClr val="tx1"/>
                </a:solidFill>
              </a:rPr>
              <a:t>Materials</a:t>
            </a:r>
          </a:p>
          <a:p>
            <a:pPr algn="ctr"/>
            <a:r>
              <a:rPr lang="en-GB" sz="2400" dirty="0">
                <a:solidFill>
                  <a:schemeClr val="tx1"/>
                </a:solidFill>
              </a:rPr>
              <a:t>Equipment</a:t>
            </a:r>
          </a:p>
          <a:p>
            <a:pPr algn="ctr"/>
            <a:r>
              <a:rPr lang="en-GB" sz="2400" dirty="0">
                <a:solidFill>
                  <a:schemeClr val="tx1"/>
                </a:solidFill>
              </a:rPr>
              <a:t>Fixtures &amp; Fittings</a:t>
            </a:r>
          </a:p>
          <a:p>
            <a:pPr algn="ctr"/>
            <a:r>
              <a:rPr lang="en-GB" sz="2400" dirty="0">
                <a:solidFill>
                  <a:schemeClr val="tx1"/>
                </a:solidFill>
              </a:rPr>
              <a:t>ICT</a:t>
            </a:r>
          </a:p>
          <a:p>
            <a:pPr algn="ctr"/>
            <a:r>
              <a:rPr lang="en-GB" sz="2400" dirty="0">
                <a:solidFill>
                  <a:schemeClr val="tx1"/>
                </a:solidFill>
              </a:rPr>
              <a:t>Stock</a:t>
            </a:r>
          </a:p>
        </p:txBody>
      </p:sp>
      <p:sp>
        <p:nvSpPr>
          <p:cNvPr id="10" name="Flowchart: Alternate Process 9"/>
          <p:cNvSpPr/>
          <p:nvPr/>
        </p:nvSpPr>
        <p:spPr>
          <a:xfrm>
            <a:off x="5384304" y="1801925"/>
            <a:ext cx="5076056" cy="1620149"/>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r>
              <a:rPr lang="en-GB" sz="2400" b="1" u="sng" dirty="0">
                <a:solidFill>
                  <a:schemeClr val="tx1"/>
                </a:solidFill>
              </a:rPr>
              <a:t>Human:</a:t>
            </a:r>
          </a:p>
          <a:p>
            <a:pPr algn="ctr"/>
            <a:r>
              <a:rPr lang="en-GB" sz="2400" dirty="0">
                <a:solidFill>
                  <a:schemeClr val="tx1"/>
                </a:solidFill>
              </a:rPr>
              <a:t>Micro enterprise: 1-10 employees</a:t>
            </a:r>
          </a:p>
          <a:p>
            <a:pPr algn="ctr"/>
            <a:r>
              <a:rPr lang="en-GB" sz="2400" dirty="0">
                <a:solidFill>
                  <a:schemeClr val="tx1"/>
                </a:solidFill>
              </a:rPr>
              <a:t>Small: 11-49 employees</a:t>
            </a:r>
          </a:p>
          <a:p>
            <a:pPr algn="ctr"/>
            <a:r>
              <a:rPr lang="en-GB" sz="2400" dirty="0">
                <a:solidFill>
                  <a:schemeClr val="tx1"/>
                </a:solidFill>
              </a:rPr>
              <a:t>Skills &amp; Qualifications</a:t>
            </a:r>
          </a:p>
          <a:p>
            <a:pPr algn="ctr"/>
            <a:endParaRPr lang="en-GB" sz="2400" dirty="0">
              <a:solidFill>
                <a:schemeClr val="tx1"/>
              </a:solidFill>
            </a:endParaRPr>
          </a:p>
        </p:txBody>
      </p:sp>
      <p:sp>
        <p:nvSpPr>
          <p:cNvPr id="11" name="Flowchart: Alternate Process 10"/>
          <p:cNvSpPr/>
          <p:nvPr/>
        </p:nvSpPr>
        <p:spPr>
          <a:xfrm>
            <a:off x="8472264" y="3861048"/>
            <a:ext cx="1800200" cy="2996951"/>
          </a:xfrm>
          <a:prstGeom prst="flowChartAlternateProcess">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a:p>
            <a:pPr algn="ctr"/>
            <a:r>
              <a:rPr lang="en-GB" sz="2400" b="1" u="sng" dirty="0">
                <a:solidFill>
                  <a:schemeClr val="tx1"/>
                </a:solidFill>
              </a:rPr>
              <a:t>Financial:</a:t>
            </a:r>
          </a:p>
          <a:p>
            <a:pPr algn="ctr"/>
            <a:r>
              <a:rPr lang="en-GB" sz="2400" dirty="0">
                <a:solidFill>
                  <a:schemeClr val="tx1"/>
                </a:solidFill>
              </a:rPr>
              <a:t>Start Up</a:t>
            </a:r>
          </a:p>
          <a:p>
            <a:pPr algn="ctr"/>
            <a:r>
              <a:rPr lang="en-GB" sz="2400" dirty="0">
                <a:solidFill>
                  <a:schemeClr val="tx1"/>
                </a:solidFill>
              </a:rPr>
              <a:t>Running</a:t>
            </a:r>
          </a:p>
          <a:p>
            <a:pPr algn="ctr"/>
            <a:r>
              <a:rPr lang="en-GB" sz="2400" dirty="0">
                <a:solidFill>
                  <a:schemeClr val="tx1"/>
                </a:solidFill>
              </a:rPr>
              <a:t>Fixed</a:t>
            </a:r>
          </a:p>
          <a:p>
            <a:pPr algn="ctr"/>
            <a:r>
              <a:rPr lang="en-GB" sz="2400" dirty="0">
                <a:solidFill>
                  <a:schemeClr val="tx1"/>
                </a:solidFill>
              </a:rPr>
              <a:t>Variable</a:t>
            </a:r>
          </a:p>
          <a:p>
            <a:pPr algn="ctr"/>
            <a:r>
              <a:rPr lang="en-GB" sz="2400" dirty="0">
                <a:solidFill>
                  <a:schemeClr val="tx1"/>
                </a:solidFill>
              </a:rPr>
              <a:t>Cost of Sales</a:t>
            </a:r>
          </a:p>
          <a:p>
            <a:pPr algn="ctr"/>
            <a:endParaRPr lang="en-GB" sz="2400" dirty="0">
              <a:solidFill>
                <a:schemeClr val="tx1"/>
              </a:solidFill>
            </a:endParaRPr>
          </a:p>
        </p:txBody>
      </p:sp>
    </p:spTree>
    <p:extLst>
      <p:ext uri="{BB962C8B-B14F-4D97-AF65-F5344CB8AC3E}">
        <p14:creationId xmlns:p14="http://schemas.microsoft.com/office/powerpoint/2010/main" val="37514663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262282"/>
            <a:ext cx="11384972" cy="923330"/>
          </a:xfrm>
          <a:prstGeom prst="rect">
            <a:avLst/>
          </a:prstGeom>
        </p:spPr>
        <p:txBody>
          <a:bodyPr wrap="square">
            <a:spAutoFit/>
          </a:bodyPr>
          <a:lstStyle/>
          <a:p>
            <a:r>
              <a:rPr lang="en-GB" sz="5400" b="0" i="0" u="none" strike="noStrike" baseline="0" dirty="0" smtClean="0">
                <a:solidFill>
                  <a:srgbClr val="000000"/>
                </a:solidFill>
                <a:latin typeface="Arial" panose="020B0604020202020204" pitchFamily="34" charset="0"/>
              </a:rPr>
              <a:t>Section Seven </a:t>
            </a:r>
            <a:r>
              <a:rPr lang="en-GB" b="1" i="0" u="none" strike="noStrike" baseline="0" dirty="0" smtClean="0">
                <a:solidFill>
                  <a:srgbClr val="000000"/>
                </a:solidFill>
                <a:latin typeface="Arial" panose="020B0604020202020204" pitchFamily="34" charset="0"/>
              </a:rPr>
              <a:t>Costs and pricing strategy </a:t>
            </a:r>
            <a:endParaRPr lang="en-GB" dirty="0"/>
          </a:p>
        </p:txBody>
      </p:sp>
      <p:sp>
        <p:nvSpPr>
          <p:cNvPr id="3" name="Rectangle 2"/>
          <p:cNvSpPr/>
          <p:nvPr/>
        </p:nvSpPr>
        <p:spPr>
          <a:xfrm>
            <a:off x="8783782" y="723947"/>
            <a:ext cx="1472045" cy="369332"/>
          </a:xfrm>
          <a:prstGeom prst="rect">
            <a:avLst/>
          </a:prstGeom>
        </p:spPr>
        <p:txBody>
          <a:bodyPr wrap="square">
            <a:spAutoFit/>
          </a:bodyPr>
          <a:lstStyle/>
          <a:p>
            <a:r>
              <a:rPr lang="en-GB" b="1" i="0" u="none" strike="noStrike" baseline="0" dirty="0" smtClean="0">
                <a:solidFill>
                  <a:srgbClr val="000000"/>
                </a:solidFill>
                <a:latin typeface="Arial" panose="020B0604020202020204" pitchFamily="34" charset="0"/>
              </a:rPr>
              <a:t>7.1 Costs </a:t>
            </a:r>
          </a:p>
        </p:txBody>
      </p:sp>
      <p:graphicFrame>
        <p:nvGraphicFramePr>
          <p:cNvPr id="6" name="Table 5"/>
          <p:cNvGraphicFramePr>
            <a:graphicFrameLocks noGrp="1"/>
          </p:cNvGraphicFramePr>
          <p:nvPr>
            <p:extLst>
              <p:ext uri="{D42A27DB-BD31-4B8C-83A1-F6EECF244321}">
                <p14:modId xmlns:p14="http://schemas.microsoft.com/office/powerpoint/2010/main" val="1303049415"/>
              </p:ext>
            </p:extLst>
          </p:nvPr>
        </p:nvGraphicFramePr>
        <p:xfrm>
          <a:off x="367146" y="1267692"/>
          <a:ext cx="11384973" cy="5424052"/>
        </p:xfrm>
        <a:graphic>
          <a:graphicData uri="http://schemas.openxmlformats.org/drawingml/2006/table">
            <a:tbl>
              <a:tblPr firstRow="1" bandRow="1">
                <a:tableStyleId>{5940675A-B579-460E-94D1-54222C63F5DA}</a:tableStyleId>
              </a:tblPr>
              <a:tblGrid>
                <a:gridCol w="3794991"/>
                <a:gridCol w="3794991"/>
                <a:gridCol w="3794991"/>
              </a:tblGrid>
              <a:tr h="405244">
                <a:tc>
                  <a:txBody>
                    <a:bodyPr/>
                    <a:lstStyle/>
                    <a:p>
                      <a:r>
                        <a:rPr lang="en-GB" dirty="0" smtClean="0"/>
                        <a:t>Costs</a:t>
                      </a:r>
                      <a:endParaRPr lang="en-GB" dirty="0"/>
                    </a:p>
                  </a:txBody>
                  <a:tcPr/>
                </a:tc>
                <a:tc>
                  <a:txBody>
                    <a:bodyPr/>
                    <a:lstStyle/>
                    <a:p>
                      <a:r>
                        <a:rPr lang="en-GB" dirty="0" smtClean="0"/>
                        <a:t>Where will you obtain these</a:t>
                      </a:r>
                      <a:endParaRPr lang="en-GB" dirty="0"/>
                    </a:p>
                  </a:txBody>
                  <a:tcPr/>
                </a:tc>
                <a:tc>
                  <a:txBody>
                    <a:bodyPr/>
                    <a:lstStyle/>
                    <a:p>
                      <a:r>
                        <a:rPr lang="en-GB" dirty="0" smtClean="0"/>
                        <a:t>Estimated</a:t>
                      </a:r>
                      <a:r>
                        <a:rPr lang="en-GB" baseline="0" dirty="0" smtClean="0"/>
                        <a:t> Costs</a:t>
                      </a:r>
                      <a:endParaRPr lang="en-GB" dirty="0"/>
                    </a:p>
                  </a:txBody>
                  <a:tcPr/>
                </a:tc>
              </a:tr>
              <a:tr h="1672936">
                <a:tc>
                  <a:txBody>
                    <a:bodyPr/>
                    <a:lstStyle/>
                    <a:p>
                      <a:r>
                        <a:rPr lang="en-GB" dirty="0" smtClean="0"/>
                        <a:t>Physical resources </a:t>
                      </a:r>
                      <a:endParaRPr lang="en-GB" dirty="0"/>
                    </a:p>
                  </a:txBody>
                  <a:tcPr/>
                </a:tc>
                <a:tc>
                  <a:txBody>
                    <a:bodyPr/>
                    <a:lstStyle/>
                    <a:p>
                      <a:endParaRPr lang="en-GB" dirty="0"/>
                    </a:p>
                  </a:txBody>
                  <a:tcPr/>
                </a:tc>
                <a:tc>
                  <a:txBody>
                    <a:bodyPr/>
                    <a:lstStyle/>
                    <a:p>
                      <a:endParaRPr lang="en-GB" dirty="0"/>
                    </a:p>
                  </a:txBody>
                  <a:tcPr/>
                </a:tc>
              </a:tr>
              <a:tr h="1672936">
                <a:tc>
                  <a:txBody>
                    <a:bodyPr/>
                    <a:lstStyle/>
                    <a:p>
                      <a:r>
                        <a:rPr lang="en-GB" dirty="0" smtClean="0"/>
                        <a:t>Financial Resources</a:t>
                      </a:r>
                      <a:endParaRPr lang="en-GB" dirty="0"/>
                    </a:p>
                  </a:txBody>
                  <a:tcPr/>
                </a:tc>
                <a:tc>
                  <a:txBody>
                    <a:bodyPr/>
                    <a:lstStyle/>
                    <a:p>
                      <a:endParaRPr lang="en-GB" dirty="0"/>
                    </a:p>
                  </a:txBody>
                  <a:tcPr/>
                </a:tc>
                <a:tc>
                  <a:txBody>
                    <a:bodyPr/>
                    <a:lstStyle/>
                    <a:p>
                      <a:endParaRPr lang="en-GB" dirty="0"/>
                    </a:p>
                  </a:txBody>
                  <a:tcPr/>
                </a:tc>
              </a:tr>
              <a:tr h="1672936">
                <a:tc>
                  <a:txBody>
                    <a:bodyPr/>
                    <a:lstStyle/>
                    <a:p>
                      <a:r>
                        <a:rPr lang="en-GB" dirty="0" smtClean="0"/>
                        <a:t>Human Resources</a:t>
                      </a:r>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942482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262282"/>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Seven </a:t>
            </a:r>
          </a:p>
          <a:p>
            <a:r>
              <a:rPr lang="en-GB" b="1" i="0" u="none" strike="noStrike" baseline="0" dirty="0" smtClean="0">
                <a:solidFill>
                  <a:srgbClr val="000000"/>
                </a:solidFill>
                <a:latin typeface="Arial" panose="020B0604020202020204" pitchFamily="34" charset="0"/>
              </a:rPr>
              <a:t>Costs and pricing strategy </a:t>
            </a:r>
            <a:endParaRPr lang="en-GB" dirty="0"/>
          </a:p>
        </p:txBody>
      </p:sp>
      <p:sp>
        <p:nvSpPr>
          <p:cNvPr id="3" name="Rectangle 2"/>
          <p:cNvSpPr/>
          <p:nvPr/>
        </p:nvSpPr>
        <p:spPr>
          <a:xfrm>
            <a:off x="367146" y="1675721"/>
            <a:ext cx="6096000" cy="369332"/>
          </a:xfrm>
          <a:prstGeom prst="rect">
            <a:avLst/>
          </a:prstGeom>
        </p:spPr>
        <p:txBody>
          <a:bodyPr>
            <a:spAutoFit/>
          </a:bodyPr>
          <a:lstStyle/>
          <a:p>
            <a:r>
              <a:rPr lang="en-GB" b="1" i="0" u="none" strike="noStrike" baseline="0" dirty="0" smtClean="0">
                <a:solidFill>
                  <a:srgbClr val="000000"/>
                </a:solidFill>
                <a:latin typeface="Arial" panose="020B0604020202020204" pitchFamily="34" charset="0"/>
              </a:rPr>
              <a:t>7.2 Start-up Costs &amp; Pricing </a:t>
            </a:r>
          </a:p>
        </p:txBody>
      </p:sp>
      <p:graphicFrame>
        <p:nvGraphicFramePr>
          <p:cNvPr id="4" name="Table 3"/>
          <p:cNvGraphicFramePr>
            <a:graphicFrameLocks noGrp="1"/>
          </p:cNvGraphicFramePr>
          <p:nvPr>
            <p:extLst>
              <p:ext uri="{D42A27DB-BD31-4B8C-83A1-F6EECF244321}">
                <p14:modId xmlns:p14="http://schemas.microsoft.com/office/powerpoint/2010/main" val="2623560686"/>
              </p:ext>
            </p:extLst>
          </p:nvPr>
        </p:nvGraphicFramePr>
        <p:xfrm>
          <a:off x="367146" y="2258163"/>
          <a:ext cx="6522027" cy="2966720"/>
        </p:xfrm>
        <a:graphic>
          <a:graphicData uri="http://schemas.openxmlformats.org/drawingml/2006/table">
            <a:tbl>
              <a:tblPr firstRow="1" bandRow="1">
                <a:tableStyleId>{5940675A-B579-460E-94D1-54222C63F5DA}</a:tableStyleId>
              </a:tblPr>
              <a:tblGrid>
                <a:gridCol w="3367628"/>
                <a:gridCol w="3154399"/>
              </a:tblGrid>
              <a:tr h="370840">
                <a:tc>
                  <a:txBody>
                    <a:bodyPr/>
                    <a:lstStyle/>
                    <a:p>
                      <a:r>
                        <a:rPr lang="en-GB" dirty="0" smtClean="0"/>
                        <a:t>Item</a:t>
                      </a:r>
                      <a:endParaRPr lang="en-GB" dirty="0"/>
                    </a:p>
                  </a:txBody>
                  <a:tcPr/>
                </a:tc>
                <a:tc>
                  <a:txBody>
                    <a:bodyPr/>
                    <a:lstStyle/>
                    <a:p>
                      <a:r>
                        <a:rPr lang="en-GB" dirty="0" smtClean="0"/>
                        <a:t>Cost</a:t>
                      </a:r>
                      <a:endParaRPr lang="en-GB" dirty="0"/>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r>
                        <a:rPr lang="en-GB" dirty="0" smtClean="0"/>
                        <a:t>Total Cost =</a:t>
                      </a:r>
                      <a:endParaRPr lang="en-GB"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7478131"/>
              </p:ext>
            </p:extLst>
          </p:nvPr>
        </p:nvGraphicFramePr>
        <p:xfrm>
          <a:off x="7450279" y="2236739"/>
          <a:ext cx="4208320" cy="1854200"/>
        </p:xfrm>
        <a:graphic>
          <a:graphicData uri="http://schemas.openxmlformats.org/drawingml/2006/table">
            <a:tbl>
              <a:tblPr firstRow="1" bandRow="1">
                <a:tableStyleId>{5940675A-B579-460E-94D1-54222C63F5DA}</a:tableStyleId>
              </a:tblPr>
              <a:tblGrid>
                <a:gridCol w="1052080"/>
                <a:gridCol w="1052080"/>
                <a:gridCol w="1052080"/>
                <a:gridCol w="1052080"/>
              </a:tblGrid>
              <a:tr h="370840">
                <a:tc>
                  <a:txBody>
                    <a:bodyPr/>
                    <a:lstStyle/>
                    <a:p>
                      <a:r>
                        <a:rPr lang="en-GB" dirty="0" smtClean="0"/>
                        <a:t>Item</a:t>
                      </a:r>
                      <a:endParaRPr lang="en-GB" dirty="0"/>
                    </a:p>
                  </a:txBody>
                  <a:tcPr/>
                </a:tc>
                <a:tc>
                  <a:txBody>
                    <a:bodyPr/>
                    <a:lstStyle/>
                    <a:p>
                      <a:r>
                        <a:rPr lang="en-GB" dirty="0" smtClean="0"/>
                        <a:t>Price</a:t>
                      </a:r>
                      <a:endParaRPr lang="en-GB" dirty="0"/>
                    </a:p>
                  </a:txBody>
                  <a:tcPr/>
                </a:tc>
                <a:tc>
                  <a:txBody>
                    <a:bodyPr/>
                    <a:lstStyle/>
                    <a:p>
                      <a:r>
                        <a:rPr lang="en-GB" dirty="0" smtClean="0"/>
                        <a:t>Quantity</a:t>
                      </a:r>
                      <a:endParaRPr lang="en-GB" dirty="0"/>
                    </a:p>
                  </a:txBody>
                  <a:tcPr/>
                </a:tc>
                <a:tc>
                  <a:txBody>
                    <a:bodyPr/>
                    <a:lstStyle/>
                    <a:p>
                      <a:r>
                        <a:rPr lang="en-GB" dirty="0" smtClean="0"/>
                        <a:t>Total</a:t>
                      </a:r>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2880308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8300" y="438150"/>
            <a:ext cx="8915400" cy="5981700"/>
          </a:xfrm>
          <a:prstGeom prst="rect">
            <a:avLst/>
          </a:prstGeom>
        </p:spPr>
      </p:pic>
    </p:spTree>
    <p:extLst>
      <p:ext uri="{BB962C8B-B14F-4D97-AF65-F5344CB8AC3E}">
        <p14:creationId xmlns:p14="http://schemas.microsoft.com/office/powerpoint/2010/main" val="1538613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1" y="280336"/>
            <a:ext cx="11440390" cy="4247317"/>
          </a:xfrm>
          <a:prstGeom prst="rect">
            <a:avLst/>
          </a:prstGeom>
        </p:spPr>
        <p:txBody>
          <a:bodyPr wrap="square">
            <a:spAutoFit/>
          </a:bodyPr>
          <a:lstStyle/>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Idea 2</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Research</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Pros</a:t>
            </a:r>
          </a:p>
          <a:p>
            <a:endParaRPr lang="en-GB" b="1" dirty="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r>
              <a:rPr lang="en-GB" b="1" dirty="0" smtClean="0">
                <a:solidFill>
                  <a:srgbClr val="000000"/>
                </a:solidFill>
                <a:latin typeface="Arial" panose="020B0604020202020204" pitchFamily="34" charset="0"/>
              </a:rPr>
              <a:t>Cons</a:t>
            </a:r>
            <a:endParaRPr lang="en-GB" b="0" i="0" u="none" strike="noStrike" baseline="0" dirty="0" smtClean="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2048150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262282"/>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Seven </a:t>
            </a:r>
          </a:p>
          <a:p>
            <a:r>
              <a:rPr lang="en-GB" b="1" i="0" u="none" strike="noStrike" baseline="0" dirty="0" smtClean="0">
                <a:solidFill>
                  <a:srgbClr val="000000"/>
                </a:solidFill>
                <a:latin typeface="Arial" panose="020B0604020202020204" pitchFamily="34" charset="0"/>
              </a:rPr>
              <a:t>Costs and pricing strategy </a:t>
            </a:r>
            <a:endParaRPr lang="en-GB" dirty="0"/>
          </a:p>
        </p:txBody>
      </p:sp>
      <p:sp>
        <p:nvSpPr>
          <p:cNvPr id="3" name="Rectangle 2"/>
          <p:cNvSpPr/>
          <p:nvPr/>
        </p:nvSpPr>
        <p:spPr>
          <a:xfrm>
            <a:off x="367146" y="1675721"/>
            <a:ext cx="6096000" cy="369332"/>
          </a:xfrm>
          <a:prstGeom prst="rect">
            <a:avLst/>
          </a:prstGeom>
        </p:spPr>
        <p:txBody>
          <a:bodyPr>
            <a:spAutoFit/>
          </a:bodyPr>
          <a:lstStyle/>
          <a:p>
            <a:r>
              <a:rPr lang="en-GB" b="1" i="0" u="none" strike="noStrike" baseline="0" dirty="0" smtClean="0">
                <a:solidFill>
                  <a:srgbClr val="000000"/>
                </a:solidFill>
                <a:latin typeface="Arial" panose="020B0604020202020204" pitchFamily="34" charset="0"/>
              </a:rPr>
              <a:t>7.3 Running Costs </a:t>
            </a:r>
          </a:p>
        </p:txBody>
      </p:sp>
      <p:graphicFrame>
        <p:nvGraphicFramePr>
          <p:cNvPr id="4" name="Table 3"/>
          <p:cNvGraphicFramePr>
            <a:graphicFrameLocks noGrp="1"/>
          </p:cNvGraphicFramePr>
          <p:nvPr>
            <p:extLst>
              <p:ext uri="{D42A27DB-BD31-4B8C-83A1-F6EECF244321}">
                <p14:modId xmlns:p14="http://schemas.microsoft.com/office/powerpoint/2010/main" val="684850731"/>
              </p:ext>
            </p:extLst>
          </p:nvPr>
        </p:nvGraphicFramePr>
        <p:xfrm>
          <a:off x="367146" y="2258163"/>
          <a:ext cx="8545946" cy="3235960"/>
        </p:xfrm>
        <a:graphic>
          <a:graphicData uri="http://schemas.openxmlformats.org/drawingml/2006/table">
            <a:tbl>
              <a:tblPr firstRow="1" bandRow="1">
                <a:tableStyleId>{5940675A-B579-460E-94D1-54222C63F5DA}</a:tableStyleId>
              </a:tblPr>
              <a:tblGrid>
                <a:gridCol w="4043024"/>
                <a:gridCol w="1500974"/>
                <a:gridCol w="1500974"/>
                <a:gridCol w="1500974"/>
              </a:tblGrid>
              <a:tr h="370840">
                <a:tc>
                  <a:txBody>
                    <a:bodyPr/>
                    <a:lstStyle/>
                    <a:p>
                      <a:r>
                        <a:rPr lang="en-GB" dirty="0" smtClean="0"/>
                        <a:t>Running</a:t>
                      </a:r>
                      <a:r>
                        <a:rPr lang="en-GB" baseline="0" dirty="0" smtClean="0"/>
                        <a:t> Cost</a:t>
                      </a:r>
                      <a:endParaRPr lang="en-GB" dirty="0"/>
                    </a:p>
                  </a:txBody>
                  <a:tcPr/>
                </a:tc>
                <a:tc>
                  <a:txBody>
                    <a:bodyPr/>
                    <a:lstStyle/>
                    <a:p>
                      <a:r>
                        <a:rPr lang="en-GB" dirty="0" smtClean="0"/>
                        <a:t>Cost</a:t>
                      </a:r>
                      <a:r>
                        <a:rPr lang="en-GB" baseline="0" dirty="0" smtClean="0"/>
                        <a:t> per unit</a:t>
                      </a:r>
                      <a:endParaRPr lang="en-GB" dirty="0"/>
                    </a:p>
                  </a:txBody>
                  <a:tcPr/>
                </a:tc>
                <a:tc>
                  <a:txBody>
                    <a:bodyPr/>
                    <a:lstStyle/>
                    <a:p>
                      <a:r>
                        <a:rPr lang="en-GB" dirty="0" smtClean="0"/>
                        <a:t>Quantity</a:t>
                      </a:r>
                      <a:endParaRPr lang="en-GB" dirty="0"/>
                    </a:p>
                  </a:txBody>
                  <a:tcPr/>
                </a:tc>
                <a:tc>
                  <a:txBody>
                    <a:bodyPr/>
                    <a:lstStyle/>
                    <a:p>
                      <a:r>
                        <a:rPr lang="en-GB" dirty="0" smtClean="0"/>
                        <a:t>Total</a:t>
                      </a:r>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Total Cost =</a:t>
                      </a:r>
                    </a:p>
                    <a:p>
                      <a:endParaRPr lang="en-GB" dirty="0"/>
                    </a:p>
                  </a:txBody>
                  <a:tcPr/>
                </a:tc>
                <a:tc>
                  <a:txBody>
                    <a:bodyPr/>
                    <a:lstStyle/>
                    <a:p>
                      <a:endParaRPr lang="en-GB" dirty="0"/>
                    </a:p>
                  </a:txBody>
                  <a:tcPr/>
                </a:tc>
              </a:tr>
            </a:tbl>
          </a:graphicData>
        </a:graphic>
      </p:graphicFrame>
      <p:sp>
        <p:nvSpPr>
          <p:cNvPr id="5" name="Rectangle 4"/>
          <p:cNvSpPr/>
          <p:nvPr/>
        </p:nvSpPr>
        <p:spPr>
          <a:xfrm>
            <a:off x="367146" y="5634243"/>
            <a:ext cx="1864613" cy="369332"/>
          </a:xfrm>
          <a:prstGeom prst="rect">
            <a:avLst/>
          </a:prstGeom>
        </p:spPr>
        <p:txBody>
          <a:bodyPr wrap="none">
            <a:spAutoFit/>
          </a:bodyPr>
          <a:lstStyle/>
          <a:p>
            <a:r>
              <a:rPr lang="en-GB" b="1" i="0" u="none" strike="noStrike" baseline="0" dirty="0" smtClean="0">
                <a:solidFill>
                  <a:srgbClr val="000000"/>
                </a:solidFill>
                <a:latin typeface="Arial" panose="020B0604020202020204" pitchFamily="34" charset="0"/>
              </a:rPr>
              <a:t>7.3 Break even </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89313548"/>
              </p:ext>
            </p:extLst>
          </p:nvPr>
        </p:nvGraphicFramePr>
        <p:xfrm>
          <a:off x="9227128" y="563201"/>
          <a:ext cx="2803236" cy="5868771"/>
        </p:xfrm>
        <a:graphic>
          <a:graphicData uri="http://schemas.openxmlformats.org/drawingml/2006/table">
            <a:tbl>
              <a:tblPr firstRow="1" bandRow="1">
                <a:tableStyleId>{5940675A-B579-460E-94D1-54222C63F5DA}</a:tableStyleId>
              </a:tblPr>
              <a:tblGrid>
                <a:gridCol w="2803236"/>
              </a:tblGrid>
              <a:tr h="1956257">
                <a:tc>
                  <a:txBody>
                    <a:bodyPr/>
                    <a:lstStyle/>
                    <a:p>
                      <a:r>
                        <a:rPr lang="en-GB" dirty="0" smtClean="0"/>
                        <a:t>Physical resources </a:t>
                      </a:r>
                      <a:endParaRPr lang="en-GB" dirty="0"/>
                    </a:p>
                  </a:txBody>
                  <a:tcPr/>
                </a:tc>
              </a:tr>
              <a:tr h="1956257">
                <a:tc>
                  <a:txBody>
                    <a:bodyPr/>
                    <a:lstStyle/>
                    <a:p>
                      <a:r>
                        <a:rPr lang="en-GB" dirty="0" smtClean="0"/>
                        <a:t>Financial Resources</a:t>
                      </a:r>
                      <a:endParaRPr lang="en-GB" dirty="0"/>
                    </a:p>
                  </a:txBody>
                  <a:tcPr/>
                </a:tc>
              </a:tr>
              <a:tr h="1956257">
                <a:tc>
                  <a:txBody>
                    <a:bodyPr/>
                    <a:lstStyle/>
                    <a:p>
                      <a:r>
                        <a:rPr lang="en-GB" dirty="0" smtClean="0"/>
                        <a:t>Human Resources</a:t>
                      </a:r>
                      <a:endParaRPr lang="en-GB" dirty="0"/>
                    </a:p>
                  </a:txBody>
                  <a:tcPr/>
                </a:tc>
              </a:tr>
            </a:tbl>
          </a:graphicData>
        </a:graphic>
      </p:graphicFrame>
    </p:spTree>
    <p:extLst>
      <p:ext uri="{BB962C8B-B14F-4D97-AF65-F5344CB8AC3E}">
        <p14:creationId xmlns:p14="http://schemas.microsoft.com/office/powerpoint/2010/main" val="25285478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157" y="255763"/>
            <a:ext cx="8947579" cy="622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702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31505" y="1052736"/>
          <a:ext cx="3877551" cy="3566160"/>
        </p:xfrm>
        <a:graphic>
          <a:graphicData uri="http://schemas.openxmlformats.org/drawingml/2006/table">
            <a:tbl>
              <a:tblPr firstRow="1" bandRow="1">
                <a:tableStyleId>{5C22544A-7EE6-4342-B048-85BDC9FD1C3A}</a:tableStyleId>
              </a:tblPr>
              <a:tblGrid>
                <a:gridCol w="1292517">
                  <a:extLst>
                    <a:ext uri="{9D8B030D-6E8A-4147-A177-3AD203B41FA5}">
                      <a16:colId xmlns:a16="http://schemas.microsoft.com/office/drawing/2014/main" xmlns="" val="20000"/>
                    </a:ext>
                  </a:extLst>
                </a:gridCol>
                <a:gridCol w="1292517">
                  <a:extLst>
                    <a:ext uri="{9D8B030D-6E8A-4147-A177-3AD203B41FA5}">
                      <a16:colId xmlns:a16="http://schemas.microsoft.com/office/drawing/2014/main" xmlns="" val="20001"/>
                    </a:ext>
                  </a:extLst>
                </a:gridCol>
                <a:gridCol w="1292517">
                  <a:extLst>
                    <a:ext uri="{9D8B030D-6E8A-4147-A177-3AD203B41FA5}">
                      <a16:colId xmlns:a16="http://schemas.microsoft.com/office/drawing/2014/main" xmlns="" val="20002"/>
                    </a:ext>
                  </a:extLst>
                </a:gridCol>
              </a:tblGrid>
              <a:tr h="356974">
                <a:tc>
                  <a:txBody>
                    <a:bodyPr/>
                    <a:lstStyle/>
                    <a:p>
                      <a:r>
                        <a:rPr lang="en-GB" dirty="0"/>
                        <a:t>Item</a:t>
                      </a:r>
                    </a:p>
                  </a:txBody>
                  <a:tcPr marL="68580" marR="68580"/>
                </a:tc>
                <a:tc>
                  <a:txBody>
                    <a:bodyPr/>
                    <a:lstStyle/>
                    <a:p>
                      <a:r>
                        <a:rPr lang="en-GB" dirty="0"/>
                        <a:t>Equation</a:t>
                      </a:r>
                    </a:p>
                  </a:txBody>
                  <a:tcPr marL="68580" marR="68580"/>
                </a:tc>
                <a:tc>
                  <a:txBody>
                    <a:bodyPr/>
                    <a:lstStyle/>
                    <a:p>
                      <a:r>
                        <a:rPr lang="en-GB" dirty="0"/>
                        <a:t>Price</a:t>
                      </a:r>
                    </a:p>
                  </a:txBody>
                  <a:tcPr marL="68580" marR="68580"/>
                </a:tc>
                <a:extLst>
                  <a:ext uri="{0D108BD9-81ED-4DB2-BD59-A6C34878D82A}">
                    <a16:rowId xmlns:a16="http://schemas.microsoft.com/office/drawing/2014/main" xmlns="" val="10000"/>
                  </a:ext>
                </a:extLst>
              </a:tr>
              <a:tr h="356974">
                <a:tc>
                  <a:txBody>
                    <a:bodyPr/>
                    <a:lstStyle/>
                    <a:p>
                      <a:r>
                        <a:rPr lang="en-GB" dirty="0"/>
                        <a:t>Tables</a:t>
                      </a:r>
                    </a:p>
                  </a:txBody>
                  <a:tcPr marL="68580" marR="68580"/>
                </a:tc>
                <a:tc>
                  <a:txBody>
                    <a:bodyPr/>
                    <a:lstStyle/>
                    <a:p>
                      <a:r>
                        <a:rPr lang="en-GB" dirty="0"/>
                        <a:t>£165</a:t>
                      </a:r>
                      <a:r>
                        <a:rPr lang="en-GB" baseline="0" dirty="0"/>
                        <a:t> x 7</a:t>
                      </a:r>
                      <a:endParaRPr lang="en-GB" dirty="0"/>
                    </a:p>
                  </a:txBody>
                  <a:tcPr marL="68580" marR="68580"/>
                </a:tc>
                <a:tc>
                  <a:txBody>
                    <a:bodyPr/>
                    <a:lstStyle/>
                    <a:p>
                      <a:r>
                        <a:rPr lang="en-GB" dirty="0"/>
                        <a:t>£1,155</a:t>
                      </a:r>
                    </a:p>
                  </a:txBody>
                  <a:tcPr marL="68580" marR="68580"/>
                </a:tc>
                <a:extLst>
                  <a:ext uri="{0D108BD9-81ED-4DB2-BD59-A6C34878D82A}">
                    <a16:rowId xmlns:a16="http://schemas.microsoft.com/office/drawing/2014/main" xmlns="" val="10001"/>
                  </a:ext>
                </a:extLst>
              </a:tr>
              <a:tr h="356974">
                <a:tc>
                  <a:txBody>
                    <a:bodyPr/>
                    <a:lstStyle/>
                    <a:p>
                      <a:r>
                        <a:rPr lang="en-GB" dirty="0"/>
                        <a:t>Chairs</a:t>
                      </a:r>
                    </a:p>
                  </a:txBody>
                  <a:tcPr marL="68580" marR="68580"/>
                </a:tc>
                <a:tc>
                  <a:txBody>
                    <a:bodyPr/>
                    <a:lstStyle/>
                    <a:p>
                      <a:r>
                        <a:rPr lang="en-GB" dirty="0"/>
                        <a:t>£37 x</a:t>
                      </a:r>
                      <a:r>
                        <a:rPr lang="en-GB" baseline="0" dirty="0"/>
                        <a:t> 36</a:t>
                      </a:r>
                      <a:endParaRPr lang="en-GB" dirty="0"/>
                    </a:p>
                  </a:txBody>
                  <a:tcPr marL="68580" marR="68580"/>
                </a:tc>
                <a:tc>
                  <a:txBody>
                    <a:bodyPr/>
                    <a:lstStyle/>
                    <a:p>
                      <a:r>
                        <a:rPr lang="en-GB" dirty="0"/>
                        <a:t>£1,332</a:t>
                      </a:r>
                    </a:p>
                  </a:txBody>
                  <a:tcPr marL="68580" marR="68580"/>
                </a:tc>
                <a:extLst>
                  <a:ext uri="{0D108BD9-81ED-4DB2-BD59-A6C34878D82A}">
                    <a16:rowId xmlns:a16="http://schemas.microsoft.com/office/drawing/2014/main" xmlns="" val="10002"/>
                  </a:ext>
                </a:extLst>
              </a:tr>
              <a:tr h="356974">
                <a:tc>
                  <a:txBody>
                    <a:bodyPr/>
                    <a:lstStyle/>
                    <a:p>
                      <a:r>
                        <a:rPr lang="en-GB" dirty="0"/>
                        <a:t>Oven</a:t>
                      </a:r>
                    </a:p>
                  </a:txBody>
                  <a:tcPr marL="68580" marR="68580"/>
                </a:tc>
                <a:tc>
                  <a:txBody>
                    <a:bodyPr/>
                    <a:lstStyle/>
                    <a:p>
                      <a:r>
                        <a:rPr lang="en-GB" dirty="0"/>
                        <a:t>£1,187.99 x 2</a:t>
                      </a:r>
                    </a:p>
                  </a:txBody>
                  <a:tcPr marL="68580" marR="68580"/>
                </a:tc>
                <a:tc>
                  <a:txBody>
                    <a:bodyPr/>
                    <a:lstStyle/>
                    <a:p>
                      <a:r>
                        <a:rPr lang="en-GB" dirty="0"/>
                        <a:t>£2,379.98</a:t>
                      </a:r>
                    </a:p>
                  </a:txBody>
                  <a:tcPr marL="68580" marR="68580"/>
                </a:tc>
                <a:extLst>
                  <a:ext uri="{0D108BD9-81ED-4DB2-BD59-A6C34878D82A}">
                    <a16:rowId xmlns:a16="http://schemas.microsoft.com/office/drawing/2014/main" xmlns="" val="10003"/>
                  </a:ext>
                </a:extLst>
              </a:tr>
              <a:tr h="356974">
                <a:tc>
                  <a:txBody>
                    <a:bodyPr/>
                    <a:lstStyle/>
                    <a:p>
                      <a:r>
                        <a:rPr lang="en-GB" dirty="0"/>
                        <a:t>Sink</a:t>
                      </a:r>
                    </a:p>
                  </a:txBody>
                  <a:tcPr marL="68580" marR="68580"/>
                </a:tc>
                <a:tc>
                  <a:txBody>
                    <a:bodyPr/>
                    <a:lstStyle/>
                    <a:p>
                      <a:r>
                        <a:rPr lang="en-GB" dirty="0"/>
                        <a:t>£289.99 x</a:t>
                      </a:r>
                      <a:r>
                        <a:rPr lang="en-GB" baseline="0" dirty="0"/>
                        <a:t> 2</a:t>
                      </a:r>
                      <a:endParaRPr lang="en-GB" dirty="0"/>
                    </a:p>
                  </a:txBody>
                  <a:tcPr marL="68580" marR="68580"/>
                </a:tc>
                <a:tc>
                  <a:txBody>
                    <a:bodyPr/>
                    <a:lstStyle/>
                    <a:p>
                      <a:r>
                        <a:rPr lang="en-GB" dirty="0"/>
                        <a:t>£579.98</a:t>
                      </a:r>
                    </a:p>
                  </a:txBody>
                  <a:tcPr marL="68580" marR="68580"/>
                </a:tc>
                <a:extLst>
                  <a:ext uri="{0D108BD9-81ED-4DB2-BD59-A6C34878D82A}">
                    <a16:rowId xmlns:a16="http://schemas.microsoft.com/office/drawing/2014/main" xmlns="" val="10004"/>
                  </a:ext>
                </a:extLst>
              </a:tr>
              <a:tr h="356974">
                <a:tc>
                  <a:txBody>
                    <a:bodyPr/>
                    <a:lstStyle/>
                    <a:p>
                      <a:r>
                        <a:rPr lang="en-GB" dirty="0"/>
                        <a:t>Fridge</a:t>
                      </a:r>
                    </a:p>
                  </a:txBody>
                  <a:tcPr marL="68580" marR="68580"/>
                </a:tc>
                <a:tc>
                  <a:txBody>
                    <a:bodyPr/>
                    <a:lstStyle/>
                    <a:p>
                      <a:r>
                        <a:rPr lang="en-GB" dirty="0"/>
                        <a:t>£1,078 x 1</a:t>
                      </a:r>
                    </a:p>
                  </a:txBody>
                  <a:tcPr marL="68580" marR="68580"/>
                </a:tc>
                <a:tc>
                  <a:txBody>
                    <a:bodyPr/>
                    <a:lstStyle/>
                    <a:p>
                      <a:r>
                        <a:rPr lang="en-GB" dirty="0"/>
                        <a:t>£1,078</a:t>
                      </a:r>
                    </a:p>
                  </a:txBody>
                  <a:tcPr marL="68580" marR="68580"/>
                </a:tc>
                <a:extLst>
                  <a:ext uri="{0D108BD9-81ED-4DB2-BD59-A6C34878D82A}">
                    <a16:rowId xmlns:a16="http://schemas.microsoft.com/office/drawing/2014/main" xmlns="" val="10005"/>
                  </a:ext>
                </a:extLst>
              </a:tr>
              <a:tr h="356974">
                <a:tc>
                  <a:txBody>
                    <a:bodyPr/>
                    <a:lstStyle/>
                    <a:p>
                      <a:r>
                        <a:rPr lang="en-GB" dirty="0"/>
                        <a:t>Plate sets</a:t>
                      </a:r>
                    </a:p>
                  </a:txBody>
                  <a:tcPr marL="68580" marR="68580"/>
                </a:tc>
                <a:tc>
                  <a:txBody>
                    <a:bodyPr/>
                    <a:lstStyle/>
                    <a:p>
                      <a:r>
                        <a:rPr lang="en-GB" dirty="0"/>
                        <a:t>£35 x 10</a:t>
                      </a:r>
                    </a:p>
                  </a:txBody>
                  <a:tcPr marL="68580" marR="68580"/>
                </a:tc>
                <a:tc>
                  <a:txBody>
                    <a:bodyPr/>
                    <a:lstStyle/>
                    <a:p>
                      <a:r>
                        <a:rPr lang="en-GB" dirty="0"/>
                        <a:t>£350</a:t>
                      </a:r>
                    </a:p>
                  </a:txBody>
                  <a:tcPr marL="68580" marR="68580"/>
                </a:tc>
                <a:extLst>
                  <a:ext uri="{0D108BD9-81ED-4DB2-BD59-A6C34878D82A}">
                    <a16:rowId xmlns:a16="http://schemas.microsoft.com/office/drawing/2014/main" xmlns="" val="10006"/>
                  </a:ext>
                </a:extLst>
              </a:tr>
              <a:tr h="356974">
                <a:tc>
                  <a:txBody>
                    <a:bodyPr/>
                    <a:lstStyle/>
                    <a:p>
                      <a:r>
                        <a:rPr lang="en-GB" dirty="0"/>
                        <a:t>Dip</a:t>
                      </a:r>
                      <a:r>
                        <a:rPr lang="en-GB" baseline="0" dirty="0"/>
                        <a:t> trays</a:t>
                      </a:r>
                      <a:endParaRPr lang="en-GB" dirty="0"/>
                    </a:p>
                  </a:txBody>
                  <a:tcPr marL="68580" marR="68580"/>
                </a:tc>
                <a:tc>
                  <a:txBody>
                    <a:bodyPr/>
                    <a:lstStyle/>
                    <a:p>
                      <a:r>
                        <a:rPr lang="en-GB" dirty="0"/>
                        <a:t>£6.99</a:t>
                      </a:r>
                      <a:r>
                        <a:rPr lang="en-GB" baseline="0" dirty="0"/>
                        <a:t> x 10</a:t>
                      </a:r>
                      <a:endParaRPr lang="en-GB" dirty="0"/>
                    </a:p>
                  </a:txBody>
                  <a:tcPr marL="68580" marR="68580"/>
                </a:tc>
                <a:tc>
                  <a:txBody>
                    <a:bodyPr/>
                    <a:lstStyle/>
                    <a:p>
                      <a:r>
                        <a:rPr lang="en-GB" dirty="0"/>
                        <a:t>£69.9</a:t>
                      </a:r>
                    </a:p>
                  </a:txBody>
                  <a:tcPr marL="68580" marR="68580"/>
                </a:tc>
                <a:extLst>
                  <a:ext uri="{0D108BD9-81ED-4DB2-BD59-A6C34878D82A}">
                    <a16:rowId xmlns:a16="http://schemas.microsoft.com/office/drawing/2014/main" xmlns="" val="10007"/>
                  </a:ext>
                </a:extLst>
              </a:tr>
              <a:tr h="356974">
                <a:tc>
                  <a:txBody>
                    <a:bodyPr/>
                    <a:lstStyle/>
                    <a:p>
                      <a:r>
                        <a:rPr lang="en-GB" dirty="0"/>
                        <a:t>Total</a:t>
                      </a:r>
                    </a:p>
                  </a:txBody>
                  <a:tcPr marL="68580" marR="68580"/>
                </a:tc>
                <a:tc>
                  <a:txBody>
                    <a:bodyPr/>
                    <a:lstStyle/>
                    <a:p>
                      <a:endParaRPr lang="en-GB" dirty="0"/>
                    </a:p>
                  </a:txBody>
                  <a:tcPr marL="68580" marR="68580"/>
                </a:tc>
                <a:tc>
                  <a:txBody>
                    <a:bodyPr/>
                    <a:lstStyle/>
                    <a:p>
                      <a:r>
                        <a:rPr lang="en-GB" dirty="0"/>
                        <a:t>£6944.86</a:t>
                      </a:r>
                    </a:p>
                  </a:txBody>
                  <a:tcPr marL="68580" marR="68580"/>
                </a:tc>
                <a:extLst>
                  <a:ext uri="{0D108BD9-81ED-4DB2-BD59-A6C34878D82A}">
                    <a16:rowId xmlns:a16="http://schemas.microsoft.com/office/drawing/2014/main" xmlns="" val="10008"/>
                  </a:ext>
                </a:extLst>
              </a:tr>
            </a:tbl>
          </a:graphicData>
        </a:graphic>
      </p:graphicFrame>
      <p:sp>
        <p:nvSpPr>
          <p:cNvPr id="5" name="TextBox 4"/>
          <p:cNvSpPr txBox="1"/>
          <p:nvPr/>
        </p:nvSpPr>
        <p:spPr>
          <a:xfrm>
            <a:off x="1703512" y="548680"/>
            <a:ext cx="1600200" cy="369332"/>
          </a:xfrm>
          <a:prstGeom prst="rect">
            <a:avLst/>
          </a:prstGeom>
          <a:noFill/>
        </p:spPr>
        <p:txBody>
          <a:bodyPr wrap="square" rtlCol="0">
            <a:spAutoFit/>
          </a:bodyPr>
          <a:lstStyle/>
          <a:p>
            <a:r>
              <a:rPr lang="en-GB" dirty="0"/>
              <a:t>Start-up costs</a:t>
            </a:r>
          </a:p>
        </p:txBody>
      </p:sp>
      <p:graphicFrame>
        <p:nvGraphicFramePr>
          <p:cNvPr id="7" name="Table 6"/>
          <p:cNvGraphicFramePr>
            <a:graphicFrameLocks noGrp="1"/>
          </p:cNvGraphicFramePr>
          <p:nvPr>
            <p:extLst/>
          </p:nvPr>
        </p:nvGraphicFramePr>
        <p:xfrm>
          <a:off x="6096000" y="1844824"/>
          <a:ext cx="4014712" cy="4145280"/>
        </p:xfrm>
        <a:graphic>
          <a:graphicData uri="http://schemas.openxmlformats.org/drawingml/2006/table">
            <a:tbl>
              <a:tblPr firstRow="1" bandRow="1">
                <a:tableStyleId>{5C22544A-7EE6-4342-B048-85BDC9FD1C3A}</a:tableStyleId>
              </a:tblPr>
              <a:tblGrid>
                <a:gridCol w="2007356">
                  <a:extLst>
                    <a:ext uri="{9D8B030D-6E8A-4147-A177-3AD203B41FA5}">
                      <a16:colId xmlns:a16="http://schemas.microsoft.com/office/drawing/2014/main" xmlns="" val="1839017247"/>
                    </a:ext>
                  </a:extLst>
                </a:gridCol>
                <a:gridCol w="2007356">
                  <a:extLst>
                    <a:ext uri="{9D8B030D-6E8A-4147-A177-3AD203B41FA5}">
                      <a16:colId xmlns:a16="http://schemas.microsoft.com/office/drawing/2014/main" xmlns="" val="4248519386"/>
                    </a:ext>
                  </a:extLst>
                </a:gridCol>
              </a:tblGrid>
              <a:tr h="370840">
                <a:tc>
                  <a:txBody>
                    <a:bodyPr/>
                    <a:lstStyle/>
                    <a:p>
                      <a:r>
                        <a:rPr lang="en-GB" dirty="0"/>
                        <a:t>Running</a:t>
                      </a:r>
                      <a:r>
                        <a:rPr lang="en-GB" baseline="0" dirty="0"/>
                        <a:t> (operating) costs</a:t>
                      </a:r>
                      <a:endParaRPr lang="en-GB" dirty="0"/>
                    </a:p>
                  </a:txBody>
                  <a:tcPr marL="68580" marR="68580"/>
                </a:tc>
                <a:tc>
                  <a:txBody>
                    <a:bodyPr/>
                    <a:lstStyle/>
                    <a:p>
                      <a:r>
                        <a:rPr lang="en-GB" dirty="0"/>
                        <a:t>Price</a:t>
                      </a:r>
                    </a:p>
                  </a:txBody>
                  <a:tcPr marL="68580" marR="68580"/>
                </a:tc>
                <a:extLst>
                  <a:ext uri="{0D108BD9-81ED-4DB2-BD59-A6C34878D82A}">
                    <a16:rowId xmlns:a16="http://schemas.microsoft.com/office/drawing/2014/main" xmlns="" val="3868298681"/>
                  </a:ext>
                </a:extLst>
              </a:tr>
              <a:tr h="370840">
                <a:tc>
                  <a:txBody>
                    <a:bodyPr/>
                    <a:lstStyle/>
                    <a:p>
                      <a:r>
                        <a:rPr lang="en-GB" dirty="0"/>
                        <a:t>Electricity</a:t>
                      </a:r>
                    </a:p>
                  </a:txBody>
                  <a:tcPr marL="68580" marR="68580"/>
                </a:tc>
                <a:tc>
                  <a:txBody>
                    <a:bodyPr/>
                    <a:lstStyle/>
                    <a:p>
                      <a:r>
                        <a:rPr lang="en-GB" dirty="0"/>
                        <a:t>£2,500 </a:t>
                      </a:r>
                      <a:r>
                        <a:rPr lang="en-GB"/>
                        <a:t>per month</a:t>
                      </a:r>
                      <a:endParaRPr lang="en-GB" dirty="0"/>
                    </a:p>
                  </a:txBody>
                  <a:tcPr marL="68580" marR="68580"/>
                </a:tc>
                <a:extLst>
                  <a:ext uri="{0D108BD9-81ED-4DB2-BD59-A6C34878D82A}">
                    <a16:rowId xmlns:a16="http://schemas.microsoft.com/office/drawing/2014/main" xmlns="" val="3362375278"/>
                  </a:ext>
                </a:extLst>
              </a:tr>
              <a:tr h="370840">
                <a:tc>
                  <a:txBody>
                    <a:bodyPr/>
                    <a:lstStyle/>
                    <a:p>
                      <a:r>
                        <a:rPr lang="en-GB" dirty="0"/>
                        <a:t>Water</a:t>
                      </a:r>
                    </a:p>
                  </a:txBody>
                  <a:tcPr marL="68580" marR="68580"/>
                </a:tc>
                <a:tc>
                  <a:txBody>
                    <a:bodyPr/>
                    <a:lstStyle/>
                    <a:p>
                      <a:r>
                        <a:rPr lang="en-GB" dirty="0"/>
                        <a:t>£2,500</a:t>
                      </a:r>
                      <a:r>
                        <a:rPr lang="en-GB" baseline="0" dirty="0"/>
                        <a:t> per month</a:t>
                      </a:r>
                      <a:endParaRPr lang="en-GB" dirty="0"/>
                    </a:p>
                  </a:txBody>
                  <a:tcPr marL="68580" marR="68580"/>
                </a:tc>
                <a:extLst>
                  <a:ext uri="{0D108BD9-81ED-4DB2-BD59-A6C34878D82A}">
                    <a16:rowId xmlns:a16="http://schemas.microsoft.com/office/drawing/2014/main" xmlns="" val="2095481912"/>
                  </a:ext>
                </a:extLst>
              </a:tr>
              <a:tr h="370840">
                <a:tc>
                  <a:txBody>
                    <a:bodyPr/>
                    <a:lstStyle/>
                    <a:p>
                      <a:r>
                        <a:rPr lang="en-GB" dirty="0"/>
                        <a:t>Stock</a:t>
                      </a:r>
                    </a:p>
                  </a:txBody>
                  <a:tcPr marL="68580" marR="68580"/>
                </a:tc>
                <a:tc>
                  <a:txBody>
                    <a:bodyPr/>
                    <a:lstStyle/>
                    <a:p>
                      <a:r>
                        <a:rPr lang="en-GB" dirty="0"/>
                        <a:t>£1,500</a:t>
                      </a:r>
                      <a:r>
                        <a:rPr lang="en-GB" baseline="0" dirty="0"/>
                        <a:t> per month</a:t>
                      </a:r>
                      <a:endParaRPr lang="en-GB" dirty="0"/>
                    </a:p>
                  </a:txBody>
                  <a:tcPr marL="68580" marR="68580"/>
                </a:tc>
                <a:extLst>
                  <a:ext uri="{0D108BD9-81ED-4DB2-BD59-A6C34878D82A}">
                    <a16:rowId xmlns:a16="http://schemas.microsoft.com/office/drawing/2014/main" xmlns="" val="3048307441"/>
                  </a:ext>
                </a:extLst>
              </a:tr>
              <a:tr h="370840">
                <a:tc>
                  <a:txBody>
                    <a:bodyPr/>
                    <a:lstStyle/>
                    <a:p>
                      <a:r>
                        <a:rPr lang="en-GB" dirty="0"/>
                        <a:t>Phone</a:t>
                      </a:r>
                    </a:p>
                  </a:txBody>
                  <a:tcPr marL="68580" marR="68580"/>
                </a:tc>
                <a:tc>
                  <a:txBody>
                    <a:bodyPr/>
                    <a:lstStyle/>
                    <a:p>
                      <a:r>
                        <a:rPr lang="en-GB" dirty="0"/>
                        <a:t>£28.49</a:t>
                      </a:r>
                      <a:r>
                        <a:rPr lang="en-GB" baseline="0" dirty="0"/>
                        <a:t> per month</a:t>
                      </a:r>
                      <a:endParaRPr lang="en-GB" dirty="0"/>
                    </a:p>
                  </a:txBody>
                  <a:tcPr marL="68580" marR="68580"/>
                </a:tc>
                <a:extLst>
                  <a:ext uri="{0D108BD9-81ED-4DB2-BD59-A6C34878D82A}">
                    <a16:rowId xmlns:a16="http://schemas.microsoft.com/office/drawing/2014/main" xmlns="" val="2753905633"/>
                  </a:ext>
                </a:extLst>
              </a:tr>
              <a:tr h="370840">
                <a:tc>
                  <a:txBody>
                    <a:bodyPr/>
                    <a:lstStyle/>
                    <a:p>
                      <a:r>
                        <a:rPr lang="en-GB" dirty="0"/>
                        <a:t>Internet</a:t>
                      </a:r>
                    </a:p>
                  </a:txBody>
                  <a:tcPr marL="68580" marR="68580"/>
                </a:tc>
                <a:tc>
                  <a:txBody>
                    <a:bodyPr/>
                    <a:lstStyle/>
                    <a:p>
                      <a:r>
                        <a:rPr lang="en-GB" dirty="0"/>
                        <a:t>£19.70 per month</a:t>
                      </a:r>
                    </a:p>
                  </a:txBody>
                  <a:tcPr marL="68580" marR="68580"/>
                </a:tc>
                <a:extLst>
                  <a:ext uri="{0D108BD9-81ED-4DB2-BD59-A6C34878D82A}">
                    <a16:rowId xmlns:a16="http://schemas.microsoft.com/office/drawing/2014/main" xmlns="" val="3801477242"/>
                  </a:ext>
                </a:extLst>
              </a:tr>
              <a:tr h="370840">
                <a:tc>
                  <a:txBody>
                    <a:bodyPr/>
                    <a:lstStyle/>
                    <a:p>
                      <a:r>
                        <a:rPr lang="en-GB" dirty="0"/>
                        <a:t>Fuel</a:t>
                      </a:r>
                    </a:p>
                  </a:txBody>
                  <a:tcPr marL="68580" marR="68580"/>
                </a:tc>
                <a:tc>
                  <a:txBody>
                    <a:bodyPr/>
                    <a:lstStyle/>
                    <a:p>
                      <a:r>
                        <a:rPr lang="en-GB" dirty="0"/>
                        <a:t>£2,800 per month</a:t>
                      </a:r>
                    </a:p>
                  </a:txBody>
                  <a:tcPr marL="68580" marR="68580"/>
                </a:tc>
                <a:extLst>
                  <a:ext uri="{0D108BD9-81ED-4DB2-BD59-A6C34878D82A}">
                    <a16:rowId xmlns:a16="http://schemas.microsoft.com/office/drawing/2014/main" xmlns="" val="1819226735"/>
                  </a:ext>
                </a:extLst>
              </a:tr>
              <a:tr h="370840">
                <a:tc>
                  <a:txBody>
                    <a:bodyPr/>
                    <a:lstStyle/>
                    <a:p>
                      <a:r>
                        <a:rPr lang="en-GB" dirty="0"/>
                        <a:t>Rent</a:t>
                      </a:r>
                    </a:p>
                  </a:txBody>
                  <a:tcPr marL="68580" marR="68580"/>
                </a:tc>
                <a:tc>
                  <a:txBody>
                    <a:bodyPr/>
                    <a:lstStyle/>
                    <a:p>
                      <a:r>
                        <a:rPr lang="en-GB" dirty="0"/>
                        <a:t>£20,000</a:t>
                      </a:r>
                      <a:r>
                        <a:rPr lang="en-GB" baseline="0" dirty="0"/>
                        <a:t> pa = 1666.67 per month</a:t>
                      </a:r>
                      <a:endParaRPr lang="en-GB" dirty="0"/>
                    </a:p>
                  </a:txBody>
                  <a:tcPr marL="68580" marR="68580"/>
                </a:tc>
                <a:extLst>
                  <a:ext uri="{0D108BD9-81ED-4DB2-BD59-A6C34878D82A}">
                    <a16:rowId xmlns:a16="http://schemas.microsoft.com/office/drawing/2014/main" xmlns="" val="3415897484"/>
                  </a:ext>
                </a:extLst>
              </a:tr>
              <a:tr h="370840">
                <a:tc>
                  <a:txBody>
                    <a:bodyPr/>
                    <a:lstStyle/>
                    <a:p>
                      <a:r>
                        <a:rPr lang="en-GB" dirty="0"/>
                        <a:t>Total</a:t>
                      </a:r>
                    </a:p>
                  </a:txBody>
                  <a:tcPr marL="68580" marR="68580"/>
                </a:tc>
                <a:tc>
                  <a:txBody>
                    <a:bodyPr/>
                    <a:lstStyle/>
                    <a:p>
                      <a:r>
                        <a:rPr lang="en-GB" dirty="0"/>
                        <a:t>£11084.86 per</a:t>
                      </a:r>
                      <a:r>
                        <a:rPr lang="en-GB" baseline="0" dirty="0"/>
                        <a:t> month</a:t>
                      </a:r>
                      <a:endParaRPr lang="en-GB" dirty="0"/>
                    </a:p>
                  </a:txBody>
                  <a:tcPr marL="68580" marR="68580"/>
                </a:tc>
                <a:extLst>
                  <a:ext uri="{0D108BD9-81ED-4DB2-BD59-A6C34878D82A}">
                    <a16:rowId xmlns:a16="http://schemas.microsoft.com/office/drawing/2014/main" xmlns="" val="3915716758"/>
                  </a:ext>
                </a:extLst>
              </a:tr>
            </a:tbl>
          </a:graphicData>
        </a:graphic>
      </p:graphicFrame>
    </p:spTree>
    <p:extLst>
      <p:ext uri="{BB962C8B-B14F-4D97-AF65-F5344CB8AC3E}">
        <p14:creationId xmlns:p14="http://schemas.microsoft.com/office/powerpoint/2010/main" val="151549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Wages/Salary</a:t>
            </a:r>
            <a:endParaRPr lang="en-GB" dirty="0"/>
          </a:p>
        </p:txBody>
      </p:sp>
      <p:pic>
        <p:nvPicPr>
          <p:cNvPr id="3" name="Picture 2"/>
          <p:cNvPicPr>
            <a:picLocks noChangeAspect="1"/>
          </p:cNvPicPr>
          <p:nvPr/>
        </p:nvPicPr>
        <p:blipFill>
          <a:blip r:embed="rId2"/>
          <a:stretch>
            <a:fillRect/>
          </a:stretch>
        </p:blipFill>
        <p:spPr>
          <a:xfrm>
            <a:off x="2062162" y="1676399"/>
            <a:ext cx="8067675" cy="4180703"/>
          </a:xfrm>
          <a:prstGeom prst="rect">
            <a:avLst/>
          </a:prstGeom>
        </p:spPr>
      </p:pic>
    </p:spTree>
    <p:extLst>
      <p:ext uri="{BB962C8B-B14F-4D97-AF65-F5344CB8AC3E}">
        <p14:creationId xmlns:p14="http://schemas.microsoft.com/office/powerpoint/2010/main" val="116125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17" y="157822"/>
            <a:ext cx="5670947" cy="6624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238" y="851586"/>
            <a:ext cx="576777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991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23606" y="0"/>
            <a:ext cx="4021727" cy="722812"/>
          </a:xfrm>
        </p:spPr>
        <p:txBody>
          <a:bodyPr>
            <a:normAutofit/>
          </a:bodyPr>
          <a:lstStyle/>
          <a:p>
            <a:r>
              <a:rPr lang="en-GB" sz="3200" dirty="0"/>
              <a:t>Employee’s</a:t>
            </a:r>
          </a:p>
        </p:txBody>
      </p:sp>
      <p:sp>
        <p:nvSpPr>
          <p:cNvPr id="5" name="TextBox 4"/>
          <p:cNvSpPr txBox="1"/>
          <p:nvPr/>
        </p:nvSpPr>
        <p:spPr>
          <a:xfrm>
            <a:off x="296562" y="692696"/>
            <a:ext cx="8103694" cy="5016758"/>
          </a:xfrm>
          <a:prstGeom prst="rect">
            <a:avLst/>
          </a:prstGeom>
          <a:noFill/>
        </p:spPr>
        <p:txBody>
          <a:bodyPr wrap="square" rtlCol="0">
            <a:spAutoFit/>
          </a:bodyPr>
          <a:lstStyle/>
          <a:p>
            <a:r>
              <a:rPr lang="en-GB" sz="1600" dirty="0"/>
              <a:t>My restaurant will be quite small therefore I will need a head chef, 3 cooks and two waiters. Both Chefs and cooks will need to be qualified in catering and hospitality and GCSE in English and Maths. Chefs and cooks need catering and hospitality to be able cook products that I will serve to people, they also need GSCE’s English and maths to be able to communicate with other team members and be able to measure out the ingredients needed for the recipe. My waiter will need to have GCSE’s in English and maths to be able to communicate with people. </a:t>
            </a:r>
          </a:p>
          <a:p>
            <a:endParaRPr lang="en-GB" sz="1600" dirty="0"/>
          </a:p>
          <a:p>
            <a:r>
              <a:rPr lang="en-GB" sz="1600" dirty="0"/>
              <a:t>The qualities that my staff will need is to be friendly and hardworking. One of my cooks will be an apprentice. That means they will be college students and I will have to pay them £3.50 per hour and for their college tuition, because they will have to attend the college for one day a week. I can also get the government funding as long as I pay 10% of the tuition.  </a:t>
            </a:r>
          </a:p>
          <a:p>
            <a:endParaRPr lang="en-GB" sz="1600" dirty="0"/>
          </a:p>
          <a:p>
            <a:r>
              <a:rPr lang="en-GB" sz="1600" dirty="0"/>
              <a:t>My head chef, waiter and one of the cooks will work full time, and other cook will work part time. Head chef will have to be older and more experienced, about 25 years old or over. That means I will have to pay them minimum of £7.50 per hour. My cooks will have to be around 21 years old so they can still get experience but I will be able save some money on their wage for few years, meaning I will have to pay them minimum of £7.05 per hour. My waiter will be around 18 to 20 because I will be able to teach them about the wines and different dishes, yet I will have to pay them minimum of £5.60 which is less than more experienced waiter. Also my staff will be able to get the pay rise when they are working hard enough.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259" y="2966718"/>
            <a:ext cx="2065439" cy="3244612"/>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364" y="890782"/>
            <a:ext cx="2775228" cy="146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6834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146" y="2226301"/>
            <a:ext cx="6096000" cy="1754326"/>
          </a:xfrm>
          <a:prstGeom prst="rect">
            <a:avLst/>
          </a:prstGeom>
        </p:spPr>
        <p:txBody>
          <a:bodyPr>
            <a:spAutoFit/>
          </a:bodyPr>
          <a:lstStyle/>
          <a:p>
            <a:r>
              <a:rPr lang="en-GB" b="0" i="0" u="none" strike="noStrike" baseline="0" dirty="0" smtClean="0">
                <a:solidFill>
                  <a:srgbClr val="000000"/>
                </a:solidFill>
                <a:latin typeface="Arial" panose="020B0604020202020204" pitchFamily="34" charset="0"/>
              </a:rPr>
              <a:t>Break-even Point =		</a:t>
            </a:r>
            <a:r>
              <a:rPr lang="en-GB" b="0" i="0" u="sng" strike="noStrike" baseline="0" dirty="0" smtClean="0">
                <a:solidFill>
                  <a:srgbClr val="000000"/>
                </a:solidFill>
                <a:latin typeface="Arial" panose="020B0604020202020204" pitchFamily="34" charset="0"/>
              </a:rPr>
              <a:t> fixed cost </a:t>
            </a:r>
          </a:p>
          <a:p>
            <a:r>
              <a:rPr lang="en-GB" b="0" i="0" u="none" strike="noStrike" baseline="0" dirty="0" smtClean="0">
                <a:solidFill>
                  <a:srgbClr val="000000"/>
                </a:solidFill>
                <a:latin typeface="Arial" panose="020B0604020202020204" pitchFamily="34" charset="0"/>
              </a:rPr>
              <a:t>			selling price- variable cost </a:t>
            </a:r>
          </a:p>
          <a:p>
            <a:r>
              <a:rPr lang="en-GB" b="0" i="0" u="none" strike="noStrike" baseline="0" dirty="0" smtClean="0">
                <a:solidFill>
                  <a:srgbClr val="000000"/>
                </a:solidFill>
                <a:latin typeface="Arial" panose="020B0604020202020204" pitchFamily="34" charset="0"/>
              </a:rPr>
              <a:t> </a:t>
            </a:r>
          </a:p>
          <a:p>
            <a:r>
              <a:rPr lang="en-GB" b="0" i="0" u="none" strike="noStrike" baseline="0" dirty="0" smtClean="0">
                <a:solidFill>
                  <a:srgbClr val="000000"/>
                </a:solidFill>
                <a:latin typeface="Arial" panose="020B0604020202020204" pitchFamily="34" charset="0"/>
              </a:rPr>
              <a:t>Break-even Point = </a:t>
            </a:r>
          </a:p>
          <a:p>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 </a:t>
            </a:r>
            <a:endParaRPr lang="en-GB" dirty="0"/>
          </a:p>
        </p:txBody>
      </p:sp>
      <p:sp>
        <p:nvSpPr>
          <p:cNvPr id="3" name="Rectangle 2"/>
          <p:cNvSpPr/>
          <p:nvPr/>
        </p:nvSpPr>
        <p:spPr>
          <a:xfrm>
            <a:off x="367146" y="1568642"/>
            <a:ext cx="1864613" cy="369332"/>
          </a:xfrm>
          <a:prstGeom prst="rect">
            <a:avLst/>
          </a:prstGeom>
        </p:spPr>
        <p:txBody>
          <a:bodyPr wrap="none">
            <a:spAutoFit/>
          </a:bodyPr>
          <a:lstStyle/>
          <a:p>
            <a:r>
              <a:rPr lang="en-GB" b="1" i="0" u="none" strike="noStrike" baseline="0" dirty="0" smtClean="0">
                <a:solidFill>
                  <a:srgbClr val="000000"/>
                </a:solidFill>
                <a:latin typeface="Arial" panose="020B0604020202020204" pitchFamily="34" charset="0"/>
              </a:rPr>
              <a:t>7.4 Break even </a:t>
            </a:r>
            <a:endParaRPr lang="en-GB" dirty="0"/>
          </a:p>
        </p:txBody>
      </p:sp>
      <p:sp>
        <p:nvSpPr>
          <p:cNvPr id="4" name="Rectangle 3"/>
          <p:cNvSpPr/>
          <p:nvPr/>
        </p:nvSpPr>
        <p:spPr>
          <a:xfrm>
            <a:off x="367146" y="262282"/>
            <a:ext cx="6096000" cy="1200329"/>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Seven </a:t>
            </a:r>
          </a:p>
          <a:p>
            <a:r>
              <a:rPr lang="en-GB" b="1" i="0" u="none" strike="noStrike" baseline="0" dirty="0" smtClean="0">
                <a:solidFill>
                  <a:srgbClr val="000000"/>
                </a:solidFill>
                <a:latin typeface="Arial" panose="020B0604020202020204" pitchFamily="34" charset="0"/>
              </a:rPr>
              <a:t>Costs and pricing strategy </a:t>
            </a:r>
            <a:endParaRPr lang="en-GB" dirty="0"/>
          </a:p>
        </p:txBody>
      </p:sp>
      <p:sp>
        <p:nvSpPr>
          <p:cNvPr id="5" name="Rectangle 4"/>
          <p:cNvSpPr/>
          <p:nvPr/>
        </p:nvSpPr>
        <p:spPr>
          <a:xfrm>
            <a:off x="367146" y="3918694"/>
            <a:ext cx="2698175" cy="369332"/>
          </a:xfrm>
          <a:prstGeom prst="rect">
            <a:avLst/>
          </a:prstGeom>
        </p:spPr>
        <p:txBody>
          <a:bodyPr wrap="none">
            <a:spAutoFit/>
          </a:bodyPr>
          <a:lstStyle/>
          <a:p>
            <a:r>
              <a:rPr lang="en-GB" b="1" i="0" u="none" strike="noStrike" baseline="0" dirty="0" smtClean="0">
                <a:solidFill>
                  <a:srgbClr val="000000"/>
                </a:solidFill>
                <a:latin typeface="Arial" panose="020B0604020202020204" pitchFamily="34" charset="0"/>
              </a:rPr>
              <a:t>7.5 Sources of finance </a:t>
            </a:r>
            <a:endParaRPr lang="en-GB" dirty="0"/>
          </a:p>
        </p:txBody>
      </p:sp>
    </p:spTree>
    <p:extLst>
      <p:ext uri="{BB962C8B-B14F-4D97-AF65-F5344CB8AC3E}">
        <p14:creationId xmlns:p14="http://schemas.microsoft.com/office/powerpoint/2010/main" val="3821945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25353"/>
            <a:ext cx="8748464" cy="666261"/>
          </a:xfrm>
        </p:spPr>
        <p:txBody>
          <a:bodyPr>
            <a:normAutofit fontScale="90000"/>
          </a:bodyPr>
          <a:lstStyle/>
          <a:p>
            <a:r>
              <a:rPr lang="en-GB" dirty="0" smtClean="0"/>
              <a:t>Sources of Financial Support</a:t>
            </a:r>
            <a:endParaRPr lang="en-GB" dirty="0"/>
          </a:p>
        </p:txBody>
      </p:sp>
      <p:graphicFrame>
        <p:nvGraphicFramePr>
          <p:cNvPr id="4" name="Diagram 3"/>
          <p:cNvGraphicFramePr/>
          <p:nvPr>
            <p:extLst/>
          </p:nvPr>
        </p:nvGraphicFramePr>
        <p:xfrm>
          <a:off x="1919536" y="1124744"/>
          <a:ext cx="8352928" cy="556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71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Finance </a:t>
            </a:r>
            <a:endParaRPr lang="en-GB" dirty="0"/>
          </a:p>
        </p:txBody>
      </p:sp>
      <p:sp>
        <p:nvSpPr>
          <p:cNvPr id="3" name="Content Placeholder 2"/>
          <p:cNvSpPr>
            <a:spLocks noGrp="1"/>
          </p:cNvSpPr>
          <p:nvPr>
            <p:ph idx="1"/>
          </p:nvPr>
        </p:nvSpPr>
        <p:spPr>
          <a:xfrm>
            <a:off x="2113541" y="2060849"/>
            <a:ext cx="8229600" cy="4525963"/>
          </a:xfrm>
        </p:spPr>
        <p:txBody>
          <a:bodyPr>
            <a:normAutofit fontScale="92500" lnSpcReduction="10000"/>
          </a:bodyPr>
          <a:lstStyle/>
          <a:p>
            <a:pPr marL="0" indent="0">
              <a:buNone/>
            </a:pPr>
            <a:r>
              <a:rPr lang="en-GB" sz="2400" dirty="0"/>
              <a:t>My money for the business will come partly from my partner as I am in a partnership for my business this means that I wont have to rely on myself and the bank only in order to get the business running. I will obviously need a loan from the bank however I wont need to borrow as much as I will not only have my own investments but the investments of my partner and hopefully my relatives in order to open my shop. </a:t>
            </a:r>
          </a:p>
          <a:p>
            <a:pPr marL="0" indent="0">
              <a:buNone/>
            </a:pPr>
            <a:r>
              <a:rPr lang="en-GB" sz="2400" dirty="0"/>
              <a:t>I will be renting my building at first (image and location on slide 8) however if I am doing well in my business after a couple of years I would think about buying the building so that I wont have to keep paying rent forever and so I have a choice about what happens to it which can be very beneficial for me. I will also have to buy any stock I have as I wont be able to create new books (or at least enough to sell in an independent business) and it’s the same with the writing equipment this will come from suppliers.</a:t>
            </a:r>
          </a:p>
        </p:txBody>
      </p:sp>
      <p:pic>
        <p:nvPicPr>
          <p:cNvPr id="4" name="Picture 3"/>
          <p:cNvPicPr>
            <a:picLocks noChangeAspect="1"/>
          </p:cNvPicPr>
          <p:nvPr/>
        </p:nvPicPr>
        <p:blipFill>
          <a:blip r:embed="rId2"/>
          <a:stretch>
            <a:fillRect/>
          </a:stretch>
        </p:blipFill>
        <p:spPr>
          <a:xfrm>
            <a:off x="10434417" y="5128257"/>
            <a:ext cx="992558" cy="1323410"/>
          </a:xfrm>
          <a:prstGeom prst="rect">
            <a:avLst/>
          </a:prstGeom>
        </p:spPr>
      </p:pic>
      <p:pic>
        <p:nvPicPr>
          <p:cNvPr id="5" name="Picture 4"/>
          <p:cNvPicPr>
            <a:picLocks noChangeAspect="1"/>
          </p:cNvPicPr>
          <p:nvPr/>
        </p:nvPicPr>
        <p:blipFill>
          <a:blip r:embed="rId3"/>
          <a:stretch>
            <a:fillRect/>
          </a:stretch>
        </p:blipFill>
        <p:spPr>
          <a:xfrm>
            <a:off x="9138273" y="365125"/>
            <a:ext cx="2592288" cy="1476504"/>
          </a:xfrm>
          <a:prstGeom prst="rect">
            <a:avLst/>
          </a:prstGeom>
        </p:spPr>
      </p:pic>
    </p:spTree>
    <p:extLst>
      <p:ext uri="{BB962C8B-B14F-4D97-AF65-F5344CB8AC3E}">
        <p14:creationId xmlns:p14="http://schemas.microsoft.com/office/powerpoint/2010/main" val="28410784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583641"/>
            <a:ext cx="8229600" cy="1143000"/>
          </a:xfrm>
        </p:spPr>
        <p:txBody>
          <a:bodyPr>
            <a:normAutofit fontScale="90000"/>
          </a:bodyPr>
          <a:lstStyle/>
          <a:p>
            <a:r>
              <a:rPr lang="en-GB" dirty="0" smtClean="0"/>
              <a:t>Sources of </a:t>
            </a:r>
            <a:br>
              <a:rPr lang="en-GB" dirty="0" smtClean="0"/>
            </a:br>
            <a:r>
              <a:rPr lang="en-GB" dirty="0" smtClean="0"/>
              <a:t>Financial Support</a:t>
            </a:r>
            <a:endParaRPr lang="en-GB" dirty="0"/>
          </a:p>
        </p:txBody>
      </p:sp>
      <p:sp>
        <p:nvSpPr>
          <p:cNvPr id="3" name="Content Placeholder 2"/>
          <p:cNvSpPr>
            <a:spLocks noGrp="1"/>
          </p:cNvSpPr>
          <p:nvPr>
            <p:ph idx="1"/>
          </p:nvPr>
        </p:nvSpPr>
        <p:spPr>
          <a:xfrm>
            <a:off x="659026" y="2174647"/>
            <a:ext cx="10519719" cy="3744685"/>
          </a:xfrm>
        </p:spPr>
        <p:txBody>
          <a:bodyPr>
            <a:noAutofit/>
          </a:bodyPr>
          <a:lstStyle/>
          <a:p>
            <a:pPr marL="0" indent="0">
              <a:buNone/>
            </a:pPr>
            <a:r>
              <a:rPr lang="en-GB" sz="1600" dirty="0"/>
              <a:t>One way that I could get financial support for my business is through using </a:t>
            </a:r>
            <a:r>
              <a:rPr lang="en-GB" sz="1600" dirty="0">
                <a:solidFill>
                  <a:srgbClr val="FF0000"/>
                </a:solidFill>
              </a:rPr>
              <a:t>a bank loan </a:t>
            </a:r>
            <a:r>
              <a:rPr lang="en-GB" sz="1600" dirty="0"/>
              <a:t>and making small repayments over a set period of time, many banks such as Santander and Barclays will lend up to £25,000 over a 5 year period to new businesses however other such as Lloyds bank will only loan up to £10,000 however you can have more time to pay it back if you wish, many banks will also offer business advice to start up businesses through a help and support page or by contacting them directly, partially in order to make sure that you don’t waste their money.</a:t>
            </a:r>
          </a:p>
          <a:p>
            <a:pPr marL="0" indent="0">
              <a:buNone/>
            </a:pPr>
            <a:r>
              <a:rPr lang="en-GB" sz="1600" dirty="0"/>
              <a:t>Another source of business support is through the </a:t>
            </a:r>
            <a:r>
              <a:rPr lang="en-GB" sz="1600" dirty="0">
                <a:solidFill>
                  <a:srgbClr val="FF0000"/>
                </a:solidFill>
              </a:rPr>
              <a:t>Princes Trust which is a scheme funded by Prince Charles </a:t>
            </a:r>
            <a:r>
              <a:rPr lang="en-GB" sz="1600" dirty="0"/>
              <a:t>in order to help young people (especially in deprived areas) start up new businesses, they give training courses to young people and instruct them on how to run a business independently in addition if your business idea is especially favourable they will lend you up to £7500 to help your business get started while this isn’t as much as what a bank offers you will have much less to pay back relieving young people of the pressure that banks sometimes cause making it a very reliable source of help. Another way they help is because the Princes Trust also gives advice on advertising and webpages giving young people a better chance of running a successful business.</a:t>
            </a:r>
          </a:p>
          <a:p>
            <a:pPr marL="0" indent="0">
              <a:buNone/>
            </a:pPr>
            <a:r>
              <a:rPr lang="en-GB" sz="1600" dirty="0"/>
              <a:t>Finally many people choose to rely on </a:t>
            </a:r>
            <a:r>
              <a:rPr lang="en-GB" sz="1600" dirty="0">
                <a:solidFill>
                  <a:srgbClr val="FF0000"/>
                </a:solidFill>
              </a:rPr>
              <a:t>family and friends </a:t>
            </a:r>
            <a:r>
              <a:rPr lang="en-GB" sz="1600" dirty="0"/>
              <a:t>for extra support as family members are less likely to charge you lots of money for a loan and are more likely to help you in more ways than one for example some family members or friends may work part-time for your business this not only saves you the hassle of recruiting new people it may also save you money as family members may not demand as much money as payment (if at all) in order to help keep your business afloat especially in hard times (usually the first 12 months and slower parts of the year like January) this will overall help your business</a:t>
            </a:r>
          </a:p>
        </p:txBody>
      </p:sp>
      <p:pic>
        <p:nvPicPr>
          <p:cNvPr id="4" name="Picture 3"/>
          <p:cNvPicPr>
            <a:picLocks noChangeAspect="1"/>
          </p:cNvPicPr>
          <p:nvPr/>
        </p:nvPicPr>
        <p:blipFill rotWithShape="1">
          <a:blip r:embed="rId2"/>
          <a:srcRect l="10667" t="11407" r="10517" b="13332"/>
          <a:stretch/>
        </p:blipFill>
        <p:spPr>
          <a:xfrm>
            <a:off x="354347" y="343026"/>
            <a:ext cx="1175657" cy="1496825"/>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5867" b="90000" l="10000" r="90000"/>
                    </a14:imgEffect>
                  </a14:imgLayer>
                </a14:imgProps>
              </a:ext>
            </a:extLst>
          </a:blip>
          <a:stretch>
            <a:fillRect/>
          </a:stretch>
        </p:blipFill>
        <p:spPr>
          <a:xfrm>
            <a:off x="10038426" y="135635"/>
            <a:ext cx="2039012" cy="2039012"/>
          </a:xfrm>
          <a:prstGeom prst="rect">
            <a:avLst/>
          </a:prstGeom>
        </p:spPr>
      </p:pic>
    </p:spTree>
    <p:extLst>
      <p:ext uri="{BB962C8B-B14F-4D97-AF65-F5344CB8AC3E}">
        <p14:creationId xmlns:p14="http://schemas.microsoft.com/office/powerpoint/2010/main" val="137110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1" y="280336"/>
            <a:ext cx="11440390" cy="4247317"/>
          </a:xfrm>
          <a:prstGeom prst="rect">
            <a:avLst/>
          </a:prstGeom>
        </p:spPr>
        <p:txBody>
          <a:bodyPr wrap="square">
            <a:spAutoFit/>
          </a:bodyPr>
          <a:lstStyle/>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Idea 3</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Research</a:t>
            </a: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Pros</a:t>
            </a:r>
          </a:p>
          <a:p>
            <a:endParaRPr lang="en-GB" b="1" dirty="0">
              <a:solidFill>
                <a:srgbClr val="000000"/>
              </a:solidFill>
              <a:latin typeface="Arial" panose="020B0604020202020204" pitchFamily="34" charset="0"/>
            </a:endParaRPr>
          </a:p>
          <a:p>
            <a:endParaRPr lang="en-GB" b="1" dirty="0">
              <a:solidFill>
                <a:srgbClr val="000000"/>
              </a:solidFill>
              <a:latin typeface="Arial" panose="020B0604020202020204" pitchFamily="34" charset="0"/>
            </a:endParaRPr>
          </a:p>
          <a:p>
            <a:endParaRPr lang="en-GB" b="1" i="0" u="none" strike="noStrike" baseline="0" dirty="0" smtClean="0">
              <a:solidFill>
                <a:srgbClr val="000000"/>
              </a:solidFill>
              <a:latin typeface="Arial" panose="020B0604020202020204" pitchFamily="34" charset="0"/>
            </a:endParaRPr>
          </a:p>
          <a:p>
            <a:r>
              <a:rPr lang="en-GB" b="1" dirty="0" smtClean="0">
                <a:solidFill>
                  <a:srgbClr val="000000"/>
                </a:solidFill>
                <a:latin typeface="Arial" panose="020B0604020202020204" pitchFamily="34" charset="0"/>
              </a:rPr>
              <a:t>Cons</a:t>
            </a:r>
            <a:endParaRPr lang="en-GB" b="0" i="0" u="none" strike="noStrike" baseline="0" dirty="0" smtClean="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37939789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537" y="206909"/>
            <a:ext cx="6096000" cy="1754326"/>
          </a:xfrm>
          <a:prstGeom prst="rect">
            <a:avLst/>
          </a:prstGeom>
        </p:spPr>
        <p:txBody>
          <a:bodyPr>
            <a:spAutoFit/>
          </a:bodyPr>
          <a:lstStyle/>
          <a:p>
            <a:r>
              <a:rPr lang="en-GB" sz="5400" b="0" i="0" u="none" strike="noStrike" baseline="0" dirty="0" smtClean="0">
                <a:solidFill>
                  <a:srgbClr val="000000"/>
                </a:solidFill>
                <a:latin typeface="Arial" panose="020B0604020202020204" pitchFamily="34" charset="0"/>
              </a:rPr>
              <a:t>Section Eight </a:t>
            </a:r>
          </a:p>
          <a:p>
            <a:r>
              <a:rPr lang="en-GB" b="1" i="0" u="none" strike="noStrike" baseline="0" dirty="0" smtClean="0">
                <a:solidFill>
                  <a:srgbClr val="000000"/>
                </a:solidFill>
                <a:latin typeface="Arial" panose="020B0604020202020204" pitchFamily="34" charset="0"/>
              </a:rPr>
              <a:t>Financial forecast </a:t>
            </a:r>
          </a:p>
          <a:p>
            <a:endParaRPr lang="en-GB" b="0" i="0" u="none" strike="noStrike" baseline="0" dirty="0" smtClean="0">
              <a:solidFill>
                <a:srgbClr val="000000"/>
              </a:solidFill>
              <a:latin typeface="Arial" panose="020B0604020202020204" pitchFamily="34" charset="0"/>
            </a:endParaRPr>
          </a:p>
          <a:p>
            <a:r>
              <a:rPr lang="en-GB" b="1" i="0" u="none" strike="noStrike" baseline="0" dirty="0" smtClean="0">
                <a:solidFill>
                  <a:srgbClr val="000000"/>
                </a:solidFill>
                <a:latin typeface="Arial" panose="020B0604020202020204" pitchFamily="34" charset="0"/>
              </a:rPr>
              <a:t>8.1 Cash flow </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222464473"/>
              </p:ext>
            </p:extLst>
          </p:nvPr>
        </p:nvGraphicFramePr>
        <p:xfrm>
          <a:off x="3039917" y="1384683"/>
          <a:ext cx="8296563" cy="4820920"/>
        </p:xfrm>
        <a:graphic>
          <a:graphicData uri="http://schemas.openxmlformats.org/drawingml/2006/table">
            <a:tbl>
              <a:tblPr firstRow="1" bandRow="1">
                <a:tableStyleId>{5940675A-B579-460E-94D1-54222C63F5DA}</a:tableStyleId>
              </a:tblPr>
              <a:tblGrid>
                <a:gridCol w="1864592"/>
                <a:gridCol w="1544777"/>
                <a:gridCol w="1622779"/>
                <a:gridCol w="1718237"/>
                <a:gridCol w="1546178"/>
              </a:tblGrid>
              <a:tr h="370840">
                <a:tc>
                  <a:txBody>
                    <a:bodyPr/>
                    <a:lstStyle/>
                    <a:p>
                      <a:endParaRPr lang="en-GB" dirty="0"/>
                    </a:p>
                  </a:txBody>
                  <a:tcPr/>
                </a:tc>
                <a:tc>
                  <a:txBody>
                    <a:bodyPr/>
                    <a:lstStyle/>
                    <a:p>
                      <a:pPr algn="ctr"/>
                      <a:r>
                        <a:rPr lang="en-GB" dirty="0" smtClean="0"/>
                        <a:t>April</a:t>
                      </a:r>
                      <a:endParaRPr lang="en-GB" dirty="0"/>
                    </a:p>
                  </a:txBody>
                  <a:tcPr/>
                </a:tc>
                <a:tc>
                  <a:txBody>
                    <a:bodyPr/>
                    <a:lstStyle/>
                    <a:p>
                      <a:pPr algn="ctr"/>
                      <a:r>
                        <a:rPr lang="en-GB" dirty="0" smtClean="0"/>
                        <a:t>May</a:t>
                      </a:r>
                      <a:endParaRPr lang="en-GB" dirty="0"/>
                    </a:p>
                  </a:txBody>
                  <a:tcPr/>
                </a:tc>
                <a:tc>
                  <a:txBody>
                    <a:bodyPr/>
                    <a:lstStyle/>
                    <a:p>
                      <a:pPr algn="ctr"/>
                      <a:r>
                        <a:rPr lang="en-GB" dirty="0" smtClean="0"/>
                        <a:t>June</a:t>
                      </a:r>
                      <a:endParaRPr lang="en-GB" dirty="0"/>
                    </a:p>
                  </a:txBody>
                  <a:tcPr/>
                </a:tc>
                <a:tc>
                  <a:txBody>
                    <a:bodyPr/>
                    <a:lstStyle/>
                    <a:p>
                      <a:pPr algn="ctr"/>
                      <a:r>
                        <a:rPr lang="en-GB" dirty="0" smtClean="0"/>
                        <a:t>July</a:t>
                      </a:r>
                      <a:endParaRPr lang="en-GB" dirty="0"/>
                    </a:p>
                  </a:txBody>
                  <a:tcPr/>
                </a:tc>
              </a:tr>
              <a:tr h="370840">
                <a:tc>
                  <a:txBody>
                    <a:bodyPr/>
                    <a:lstStyle/>
                    <a:p>
                      <a:r>
                        <a:rPr lang="en-GB" dirty="0" smtClean="0"/>
                        <a:t>Inflows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dirty="0" smtClean="0"/>
                        <a:t>Outflows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Net Cash Flow</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370840">
                <a:tc>
                  <a:txBody>
                    <a:bodyPr/>
                    <a:lstStyle/>
                    <a:p>
                      <a:r>
                        <a:rPr lang="en-GB" dirty="0" smtClean="0"/>
                        <a:t>Opening</a:t>
                      </a:r>
                      <a:r>
                        <a:rPr lang="en-GB" baseline="0" dirty="0" smtClean="0"/>
                        <a:t> Balance</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Closing Balance</a:t>
                      </a:r>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728558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28" y="180339"/>
            <a:ext cx="6096000" cy="1384995"/>
          </a:xfrm>
          <a:prstGeom prst="rect">
            <a:avLst/>
          </a:prstGeom>
        </p:spPr>
        <p:txBody>
          <a:bodyPr>
            <a:spAutoFit/>
          </a:bodyPr>
          <a:lstStyle/>
          <a:p>
            <a:r>
              <a:rPr lang="en-GB" sz="6600" b="0" i="0" u="none" strike="noStrike" baseline="0" dirty="0" smtClean="0">
                <a:solidFill>
                  <a:srgbClr val="000000"/>
                </a:solidFill>
                <a:latin typeface="Arial" panose="020B0604020202020204" pitchFamily="34" charset="0"/>
              </a:rPr>
              <a:t>Section Nine </a:t>
            </a:r>
          </a:p>
          <a:p>
            <a:r>
              <a:rPr lang="en-GB" b="1" i="0" u="none" strike="noStrike" baseline="0" dirty="0" smtClean="0">
                <a:solidFill>
                  <a:srgbClr val="000000"/>
                </a:solidFill>
                <a:latin typeface="Verdana" panose="020B0604030504040204" pitchFamily="34" charset="0"/>
              </a:rPr>
              <a:t>Risk assessment, and contingency plans </a:t>
            </a:r>
            <a:endParaRPr lang="en-GB" dirty="0"/>
          </a:p>
        </p:txBody>
      </p:sp>
      <p:sp>
        <p:nvSpPr>
          <p:cNvPr id="3" name="Rectangle 2"/>
          <p:cNvSpPr/>
          <p:nvPr/>
        </p:nvSpPr>
        <p:spPr>
          <a:xfrm>
            <a:off x="481445" y="2179282"/>
            <a:ext cx="11710555" cy="3416320"/>
          </a:xfrm>
          <a:prstGeom prst="rect">
            <a:avLst/>
          </a:prstGeom>
        </p:spPr>
        <p:txBody>
          <a:bodyPr wrap="square">
            <a:spAutoFit/>
          </a:bodyPr>
          <a:lstStyle/>
          <a:p>
            <a:r>
              <a:rPr lang="en-GB" b="1" i="0" u="none" strike="noStrike" baseline="0" dirty="0" smtClean="0">
                <a:solidFill>
                  <a:srgbClr val="000000"/>
                </a:solidFill>
                <a:latin typeface="Arial" panose="020B0604020202020204" pitchFamily="34" charset="0"/>
              </a:rPr>
              <a:t>9.1 Risk Assessment </a:t>
            </a:r>
          </a:p>
          <a:p>
            <a:endParaRPr lang="en-GB" b="0" i="0" u="none" strike="noStrike" baseline="0" dirty="0" smtClean="0">
              <a:solidFill>
                <a:srgbClr val="000000"/>
              </a:solidFill>
              <a:latin typeface="Arial" panose="020B0604020202020204" pitchFamily="34" charset="0"/>
            </a:endParaRPr>
          </a:p>
          <a:p>
            <a:r>
              <a:rPr lang="en-GB" b="0" i="0" u="none" strike="noStrike" baseline="0" dirty="0" smtClean="0">
                <a:solidFill>
                  <a:srgbClr val="000000"/>
                </a:solidFill>
                <a:latin typeface="Arial" panose="020B0604020202020204" pitchFamily="34" charset="0"/>
              </a:rPr>
              <a:t>Time to create/buy stock</a:t>
            </a:r>
          </a:p>
          <a:p>
            <a:r>
              <a:rPr lang="en-GB" b="0" i="0" u="none" strike="noStrike" baseline="0" dirty="0" smtClean="0">
                <a:solidFill>
                  <a:srgbClr val="000000"/>
                </a:solidFill>
                <a:latin typeface="Arial" panose="020B0604020202020204" pitchFamily="34" charset="0"/>
              </a:rPr>
              <a:t>Unexpected costs</a:t>
            </a:r>
          </a:p>
          <a:p>
            <a:r>
              <a:rPr lang="en-GB" b="0" i="0" u="none" strike="noStrike" baseline="0" dirty="0" smtClean="0">
                <a:solidFill>
                  <a:srgbClr val="000000"/>
                </a:solidFill>
                <a:latin typeface="Arial" panose="020B0604020202020204" pitchFamily="34" charset="0"/>
              </a:rPr>
              <a:t>Financial resources </a:t>
            </a:r>
          </a:p>
          <a:p>
            <a:r>
              <a:rPr lang="en-GB" b="0" i="0" u="none" strike="noStrike" baseline="0" dirty="0" smtClean="0">
                <a:solidFill>
                  <a:srgbClr val="000000"/>
                </a:solidFill>
                <a:latin typeface="Arial" panose="020B0604020202020204" pitchFamily="34" charset="0"/>
              </a:rPr>
              <a:t>Quality </a:t>
            </a:r>
          </a:p>
          <a:p>
            <a:r>
              <a:rPr lang="en-GB" b="0" i="0" u="none" strike="noStrike" baseline="0" dirty="0" smtClean="0">
                <a:solidFill>
                  <a:srgbClr val="000000"/>
                </a:solidFill>
                <a:latin typeface="Arial" panose="020B0604020202020204" pitchFamily="34" charset="0"/>
              </a:rPr>
              <a:t>Competition </a:t>
            </a:r>
          </a:p>
          <a:p>
            <a:r>
              <a:rPr lang="en-GB" b="0" i="0" u="none" strike="noStrike" baseline="0" dirty="0" smtClean="0">
                <a:solidFill>
                  <a:srgbClr val="000000"/>
                </a:solidFill>
                <a:latin typeface="Arial" panose="020B0604020202020204" pitchFamily="34" charset="0"/>
              </a:rPr>
              <a:t>Lack of customer interest</a:t>
            </a:r>
          </a:p>
          <a:p>
            <a:r>
              <a:rPr lang="en-GB" dirty="0" smtClean="0">
                <a:solidFill>
                  <a:srgbClr val="000000"/>
                </a:solidFill>
                <a:latin typeface="Arial" panose="020B0604020202020204" pitchFamily="34" charset="0"/>
              </a:rPr>
              <a:t>Resources</a:t>
            </a:r>
          </a:p>
          <a:p>
            <a:endParaRPr lang="en-GB" b="0" i="0" u="none" strike="noStrike" baseline="0" dirty="0" smtClean="0">
              <a:solidFill>
                <a:srgbClr val="000000"/>
              </a:solidFill>
              <a:latin typeface="Arial" panose="020B0604020202020204" pitchFamily="34" charset="0"/>
            </a:endParaRPr>
          </a:p>
          <a:p>
            <a:endParaRPr lang="en-GB" dirty="0"/>
          </a:p>
          <a:p>
            <a:endParaRPr lang="en-GB" b="0" i="0" u="none" strike="noStrike" baseline="0"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024808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28" y="180339"/>
            <a:ext cx="6096000" cy="1938992"/>
          </a:xfrm>
          <a:prstGeom prst="rect">
            <a:avLst/>
          </a:prstGeom>
        </p:spPr>
        <p:txBody>
          <a:bodyPr>
            <a:spAutoFit/>
          </a:bodyPr>
          <a:lstStyle/>
          <a:p>
            <a:r>
              <a:rPr lang="en-GB" sz="6600" b="0" i="0" u="none" strike="noStrike" baseline="0" dirty="0" smtClean="0">
                <a:solidFill>
                  <a:srgbClr val="000000"/>
                </a:solidFill>
                <a:latin typeface="Arial" panose="020B0604020202020204" pitchFamily="34" charset="0"/>
              </a:rPr>
              <a:t>Section Ten </a:t>
            </a:r>
          </a:p>
          <a:p>
            <a:r>
              <a:rPr lang="en-GB" b="1" dirty="0" smtClean="0">
                <a:solidFill>
                  <a:srgbClr val="000000"/>
                </a:solidFill>
                <a:latin typeface="Verdana" panose="020B0604030504040204" pitchFamily="34" charset="0"/>
              </a:rPr>
              <a:t>Conclusion</a:t>
            </a:r>
          </a:p>
          <a:p>
            <a:endParaRPr lang="en-GB" b="1" dirty="0">
              <a:solidFill>
                <a:srgbClr val="000000"/>
              </a:solidFill>
              <a:latin typeface="Verdana" panose="020B0604030504040204" pitchFamily="34" charset="0"/>
            </a:endParaRPr>
          </a:p>
          <a:p>
            <a:r>
              <a:rPr lang="en-GB" b="1" dirty="0" smtClean="0">
                <a:solidFill>
                  <a:srgbClr val="000000"/>
                </a:solidFill>
                <a:latin typeface="Verdana" panose="020B0604030504040204" pitchFamily="34" charset="0"/>
              </a:rPr>
              <a:t>10.1 Timescale</a:t>
            </a:r>
            <a:endParaRPr lang="en-GB" dirty="0"/>
          </a:p>
        </p:txBody>
      </p:sp>
      <p:graphicFrame>
        <p:nvGraphicFramePr>
          <p:cNvPr id="3" name="Diagram 2"/>
          <p:cNvGraphicFramePr/>
          <p:nvPr>
            <p:extLst>
              <p:ext uri="{D42A27DB-BD31-4B8C-83A1-F6EECF244321}">
                <p14:modId xmlns:p14="http://schemas.microsoft.com/office/powerpoint/2010/main" val="1850591486"/>
              </p:ext>
            </p:extLst>
          </p:nvPr>
        </p:nvGraphicFramePr>
        <p:xfrm>
          <a:off x="909782" y="1149835"/>
          <a:ext cx="8128000" cy="3873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417881" y="4262643"/>
            <a:ext cx="7765267" cy="369332"/>
          </a:xfrm>
          <a:prstGeom prst="rect">
            <a:avLst/>
          </a:prstGeom>
        </p:spPr>
        <p:txBody>
          <a:bodyPr wrap="none">
            <a:spAutoFit/>
          </a:bodyPr>
          <a:lstStyle/>
          <a:p>
            <a:r>
              <a:rPr lang="en-GB" b="1" dirty="0" smtClean="0">
                <a:solidFill>
                  <a:srgbClr val="000000"/>
                </a:solidFill>
                <a:latin typeface="Verdana" panose="020B0604030504040204" pitchFamily="34" charset="0"/>
              </a:rPr>
              <a:t>10.2 Evaluate how successful your business will be &amp; Why</a:t>
            </a:r>
            <a:endParaRPr lang="en-GB" dirty="0"/>
          </a:p>
        </p:txBody>
      </p:sp>
    </p:spTree>
    <p:extLst>
      <p:ext uri="{BB962C8B-B14F-4D97-AF65-F5344CB8AC3E}">
        <p14:creationId xmlns:p14="http://schemas.microsoft.com/office/powerpoint/2010/main" val="22466986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957"/>
          <a:stretch/>
        </p:blipFill>
        <p:spPr bwMode="auto">
          <a:xfrm>
            <a:off x="1707378" y="188640"/>
            <a:ext cx="6776896" cy="1977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Diagram 1"/>
          <p:cNvGraphicFramePr/>
          <p:nvPr>
            <p:extLst>
              <p:ext uri="{D42A27DB-BD31-4B8C-83A1-F6EECF244321}">
                <p14:modId xmlns:p14="http://schemas.microsoft.com/office/powerpoint/2010/main" val="4240800739"/>
              </p:ext>
            </p:extLst>
          </p:nvPr>
        </p:nvGraphicFramePr>
        <p:xfrm>
          <a:off x="271849" y="395416"/>
          <a:ext cx="11714205" cy="5913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a:xfrm>
            <a:off x="1707378" y="3933056"/>
            <a:ext cx="4244606" cy="10801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Planning of ideas- 3 months</a:t>
            </a:r>
          </a:p>
        </p:txBody>
      </p:sp>
      <p:sp>
        <p:nvSpPr>
          <p:cNvPr id="4" name="Left-Right Arrow 3"/>
          <p:cNvSpPr/>
          <p:nvPr/>
        </p:nvSpPr>
        <p:spPr>
          <a:xfrm>
            <a:off x="5896451" y="3933056"/>
            <a:ext cx="3855011" cy="12241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Find resources 4 months</a:t>
            </a:r>
          </a:p>
        </p:txBody>
      </p:sp>
      <p:sp>
        <p:nvSpPr>
          <p:cNvPr id="8" name="Flowchart: Alternate Process 7"/>
          <p:cNvSpPr/>
          <p:nvPr/>
        </p:nvSpPr>
        <p:spPr>
          <a:xfrm>
            <a:off x="9751462" y="3897052"/>
            <a:ext cx="899593" cy="11521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OPEN</a:t>
            </a:r>
          </a:p>
        </p:txBody>
      </p:sp>
      <p:sp>
        <p:nvSpPr>
          <p:cNvPr id="10" name="Flowchart: Alternate Process 9"/>
          <p:cNvSpPr/>
          <p:nvPr/>
        </p:nvSpPr>
        <p:spPr>
          <a:xfrm>
            <a:off x="407368" y="5290838"/>
            <a:ext cx="6199378" cy="13681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believe that a realistic timescale to set up this business would be……………… </a:t>
            </a:r>
            <a:endParaRPr lang="en-GB" sz="2400" dirty="0" smtClean="0"/>
          </a:p>
          <a:p>
            <a:pPr algn="ctr"/>
            <a:r>
              <a:rPr lang="en-GB" sz="2400" dirty="0" smtClean="0"/>
              <a:t>because</a:t>
            </a:r>
            <a:r>
              <a:rPr lang="en-GB" sz="2400" dirty="0"/>
              <a:t>…………..</a:t>
            </a:r>
          </a:p>
        </p:txBody>
      </p:sp>
    </p:spTree>
    <p:extLst>
      <p:ext uri="{BB962C8B-B14F-4D97-AF65-F5344CB8AC3E}">
        <p14:creationId xmlns:p14="http://schemas.microsoft.com/office/powerpoint/2010/main" val="5327089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isk assessment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t="13475" b="16395"/>
          <a:stretch/>
        </p:blipFill>
        <p:spPr bwMode="auto">
          <a:xfrm rot="1070397">
            <a:off x="8484571" y="423160"/>
            <a:ext cx="3505200" cy="18703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98" y="2182124"/>
            <a:ext cx="8496944"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1472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750"/>
          <a:stretch/>
        </p:blipFill>
        <p:spPr bwMode="auto">
          <a:xfrm>
            <a:off x="1775520" y="248339"/>
            <a:ext cx="8496944" cy="226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115195562"/>
              </p:ext>
            </p:extLst>
          </p:nvPr>
        </p:nvGraphicFramePr>
        <p:xfrm>
          <a:off x="502508" y="2569020"/>
          <a:ext cx="11022227" cy="4079240"/>
        </p:xfrm>
        <a:graphic>
          <a:graphicData uri="http://schemas.openxmlformats.org/drawingml/2006/table">
            <a:tbl>
              <a:tblPr firstRow="1" bandRow="1">
                <a:tableStyleId>{21E4AEA4-8DFA-4A89-87EB-49C32662AFE0}</a:tableStyleId>
              </a:tblPr>
              <a:tblGrid>
                <a:gridCol w="3674076"/>
                <a:gridCol w="1643876"/>
                <a:gridCol w="5704275"/>
              </a:tblGrid>
              <a:tr h="370840">
                <a:tc>
                  <a:txBody>
                    <a:bodyPr/>
                    <a:lstStyle/>
                    <a:p>
                      <a:r>
                        <a:rPr lang="en-GB" dirty="0" smtClean="0"/>
                        <a:t>Risk Involved</a:t>
                      </a:r>
                      <a:endParaRPr lang="en-GB" dirty="0"/>
                    </a:p>
                  </a:txBody>
                  <a:tcPr/>
                </a:tc>
                <a:tc>
                  <a:txBody>
                    <a:bodyPr/>
                    <a:lstStyle/>
                    <a:p>
                      <a:r>
                        <a:rPr lang="en-GB" dirty="0" smtClean="0"/>
                        <a:t>Degree</a:t>
                      </a:r>
                      <a:endParaRPr lang="en-GB" dirty="0"/>
                    </a:p>
                  </a:txBody>
                  <a:tcPr/>
                </a:tc>
                <a:tc>
                  <a:txBody>
                    <a:bodyPr/>
                    <a:lstStyle/>
                    <a:p>
                      <a:r>
                        <a:rPr lang="en-GB" dirty="0" smtClean="0"/>
                        <a:t>How I would over come the risk</a:t>
                      </a:r>
                      <a:endParaRPr lang="en-GB" dirty="0"/>
                    </a:p>
                  </a:txBody>
                  <a:tcPr/>
                </a:tc>
              </a:tr>
              <a:tr h="370840">
                <a:tc>
                  <a:txBody>
                    <a:bodyPr/>
                    <a:lstStyle/>
                    <a:p>
                      <a:r>
                        <a:rPr lang="en-GB" dirty="0" smtClean="0"/>
                        <a:t>Lack of entrepreneurial skill</a:t>
                      </a:r>
                      <a:endParaRPr lang="en-GB" dirty="0"/>
                    </a:p>
                  </a:txBody>
                  <a:tcPr/>
                </a:tc>
                <a:tc>
                  <a:txBody>
                    <a:bodyPr/>
                    <a:lstStyle/>
                    <a:p>
                      <a:endParaRPr lang="en-GB" dirty="0"/>
                    </a:p>
                  </a:txBody>
                  <a:tcPr>
                    <a:solidFill>
                      <a:srgbClr val="92D050"/>
                    </a:solidFill>
                  </a:tcPr>
                </a:tc>
                <a:tc>
                  <a:txBody>
                    <a:bodyPr/>
                    <a:lstStyle/>
                    <a:p>
                      <a:endParaRPr lang="en-GB"/>
                    </a:p>
                  </a:txBody>
                  <a:tcPr/>
                </a:tc>
              </a:tr>
              <a:tr h="370840">
                <a:tc>
                  <a:txBody>
                    <a:bodyPr/>
                    <a:lstStyle/>
                    <a:p>
                      <a:r>
                        <a:rPr lang="en-GB" dirty="0" smtClean="0"/>
                        <a:t>Competitor actions</a:t>
                      </a:r>
                      <a:endParaRPr lang="en-GB" dirty="0"/>
                    </a:p>
                  </a:txBody>
                  <a:tcPr/>
                </a:tc>
                <a:tc>
                  <a:txBody>
                    <a:bodyPr/>
                    <a:lstStyle/>
                    <a:p>
                      <a:endParaRPr lang="en-GB" dirty="0"/>
                    </a:p>
                  </a:txBody>
                  <a:tcPr>
                    <a:solidFill>
                      <a:srgbClr val="FF0000"/>
                    </a:solidFill>
                  </a:tcPr>
                </a:tc>
                <a:tc>
                  <a:txBody>
                    <a:bodyPr/>
                    <a:lstStyle/>
                    <a:p>
                      <a:endParaRPr lang="en-GB"/>
                    </a:p>
                  </a:txBody>
                  <a:tcPr/>
                </a:tc>
              </a:tr>
              <a:tr h="370840">
                <a:tc>
                  <a:txBody>
                    <a:bodyPr/>
                    <a:lstStyle/>
                    <a:p>
                      <a:r>
                        <a:rPr lang="en-GB" dirty="0" smtClean="0"/>
                        <a:t>Unexpected costs </a:t>
                      </a:r>
                      <a:endParaRPr lang="en-GB" dirty="0"/>
                    </a:p>
                  </a:txBody>
                  <a:tcPr/>
                </a:tc>
                <a:tc>
                  <a:txBody>
                    <a:bodyPr/>
                    <a:lstStyle/>
                    <a:p>
                      <a:endParaRPr lang="en-GB" dirty="0"/>
                    </a:p>
                  </a:txBody>
                  <a:tcPr>
                    <a:solidFill>
                      <a:srgbClr val="FF0000"/>
                    </a:solidFill>
                  </a:tcPr>
                </a:tc>
                <a:tc>
                  <a:txBody>
                    <a:bodyPr/>
                    <a:lstStyle/>
                    <a:p>
                      <a:endParaRPr lang="en-GB"/>
                    </a:p>
                  </a:txBody>
                  <a:tcPr/>
                </a:tc>
              </a:tr>
              <a:tr h="370840">
                <a:tc>
                  <a:txBody>
                    <a:bodyPr/>
                    <a:lstStyle/>
                    <a:p>
                      <a:r>
                        <a:rPr lang="en-GB" dirty="0" smtClean="0"/>
                        <a:t>Sourcing materials</a:t>
                      </a:r>
                      <a:endParaRPr lang="en-GB" dirty="0"/>
                    </a:p>
                  </a:txBody>
                  <a:tcPr/>
                </a:tc>
                <a:tc>
                  <a:txBody>
                    <a:bodyPr/>
                    <a:lstStyle/>
                    <a:p>
                      <a:endParaRPr lang="en-GB" dirty="0"/>
                    </a:p>
                  </a:txBody>
                  <a:tcPr>
                    <a:solidFill>
                      <a:srgbClr val="FFFF00"/>
                    </a:solidFill>
                  </a:tcPr>
                </a:tc>
                <a:tc>
                  <a:txBody>
                    <a:bodyPr/>
                    <a:lstStyle/>
                    <a:p>
                      <a:endParaRPr lang="en-GB"/>
                    </a:p>
                  </a:txBody>
                  <a:tcPr/>
                </a:tc>
              </a:tr>
              <a:tr h="370840">
                <a:tc>
                  <a:txBody>
                    <a:bodyPr/>
                    <a:lstStyle/>
                    <a:p>
                      <a:r>
                        <a:rPr lang="en-GB" dirty="0" smtClean="0"/>
                        <a:t>Quality control issues</a:t>
                      </a:r>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Lack of customer</a:t>
                      </a:r>
                      <a:r>
                        <a:rPr lang="en-GB" baseline="0" dirty="0" smtClean="0"/>
                        <a:t> interest</a:t>
                      </a:r>
                      <a:endParaRPr lang="en-GB" dirty="0"/>
                    </a:p>
                  </a:txBody>
                  <a:tcPr/>
                </a:tc>
                <a:tc>
                  <a:txBody>
                    <a:bodyPr/>
                    <a:lstStyle/>
                    <a:p>
                      <a:endParaRPr lang="en-GB"/>
                    </a:p>
                  </a:txBody>
                  <a:tcPr/>
                </a:tc>
                <a:tc>
                  <a:txBody>
                    <a:bodyPr/>
                    <a:lstStyle/>
                    <a:p>
                      <a:endParaRPr lang="en-GB"/>
                    </a:p>
                  </a:txBody>
                  <a:tcPr/>
                </a:tc>
              </a:tr>
              <a:tr h="370840">
                <a:tc>
                  <a:txBody>
                    <a:bodyPr/>
                    <a:lstStyle/>
                    <a:p>
                      <a:r>
                        <a:rPr lang="en-GB" dirty="0" smtClean="0"/>
                        <a:t>Political</a:t>
                      </a:r>
                      <a:r>
                        <a:rPr lang="en-GB" baseline="0" dirty="0" smtClean="0"/>
                        <a:t> change</a:t>
                      </a:r>
                      <a:endParaRPr lang="en-GB" dirty="0"/>
                    </a:p>
                  </a:txBody>
                  <a:tcPr/>
                </a:tc>
                <a:tc>
                  <a:txBody>
                    <a:bodyPr/>
                    <a:lstStyle/>
                    <a:p>
                      <a:endParaRPr lang="en-GB"/>
                    </a:p>
                  </a:txBody>
                  <a:tcPr/>
                </a:tc>
                <a:tc>
                  <a:txBody>
                    <a:bodyPr/>
                    <a:lstStyle/>
                    <a:p>
                      <a:endParaRPr lang="en-GB" dirty="0"/>
                    </a:p>
                  </a:txBody>
                  <a:tcPr/>
                </a:tc>
              </a:tr>
              <a:tr h="370840">
                <a:tc>
                  <a:txBody>
                    <a:bodyPr/>
                    <a:lstStyle/>
                    <a:p>
                      <a:r>
                        <a:rPr lang="en-GB" dirty="0" smtClean="0"/>
                        <a:t>Changes in the economy</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Social</a:t>
                      </a:r>
                      <a:r>
                        <a:rPr lang="en-GB" baseline="0" dirty="0" smtClean="0"/>
                        <a:t> changes</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Changes to technology</a:t>
                      </a:r>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27260708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20" y="626793"/>
            <a:ext cx="8229600" cy="1143000"/>
          </a:xfrm>
        </p:spPr>
        <p:txBody>
          <a:bodyPr>
            <a:normAutofit fontScale="90000"/>
          </a:bodyPr>
          <a:lstStyle/>
          <a:p>
            <a:r>
              <a:rPr lang="en-GB" b="1" u="sng" dirty="0" smtClean="0"/>
              <a:t>Conclusion</a:t>
            </a:r>
            <a:r>
              <a:rPr lang="en-GB" dirty="0" smtClean="0"/>
              <a:t/>
            </a:r>
            <a:br>
              <a:rPr lang="en-GB" dirty="0" smtClean="0"/>
            </a:br>
            <a:r>
              <a:rPr lang="en-GB" dirty="0" smtClean="0"/>
              <a:t>Overall, I believe my enterprise idea will be successful because………</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4" t="4274"/>
          <a:stretch/>
        </p:blipFill>
        <p:spPr bwMode="auto">
          <a:xfrm>
            <a:off x="659439" y="2630515"/>
            <a:ext cx="450625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3796" y="2048053"/>
            <a:ext cx="385371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7042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227" y="180339"/>
            <a:ext cx="8787245" cy="1384995"/>
          </a:xfrm>
          <a:prstGeom prst="rect">
            <a:avLst/>
          </a:prstGeom>
        </p:spPr>
        <p:txBody>
          <a:bodyPr wrap="square">
            <a:spAutoFit/>
          </a:bodyPr>
          <a:lstStyle/>
          <a:p>
            <a:r>
              <a:rPr lang="en-GB" sz="6600" dirty="0" smtClean="0">
                <a:solidFill>
                  <a:srgbClr val="000000"/>
                </a:solidFill>
                <a:latin typeface="Arial" panose="020B0604020202020204" pitchFamily="34" charset="0"/>
              </a:rPr>
              <a:t>Bibliography</a:t>
            </a:r>
            <a:endParaRPr lang="en-GB" sz="6600" b="0" i="0" u="none" strike="noStrike" baseline="0" dirty="0" smtClean="0">
              <a:solidFill>
                <a:srgbClr val="000000"/>
              </a:solidFill>
              <a:latin typeface="Arial" panose="020B0604020202020204" pitchFamily="34" charset="0"/>
            </a:endParaRPr>
          </a:p>
          <a:p>
            <a:r>
              <a:rPr lang="en-GB" b="1" dirty="0" smtClean="0">
                <a:solidFill>
                  <a:srgbClr val="000000"/>
                </a:solidFill>
                <a:latin typeface="Verdana" panose="020B0604030504040204" pitchFamily="34" charset="0"/>
              </a:rPr>
              <a:t>Questionnaires/Research/Websites/Books/Journals </a:t>
            </a:r>
            <a:r>
              <a:rPr lang="en-GB" b="1" dirty="0" err="1" smtClean="0">
                <a:solidFill>
                  <a:srgbClr val="000000"/>
                </a:solidFill>
                <a:latin typeface="Verdana" panose="020B0604030504040204" pitchFamily="34" charset="0"/>
              </a:rPr>
              <a:t>etc</a:t>
            </a:r>
            <a:endParaRPr lang="en-GB" dirty="0"/>
          </a:p>
        </p:txBody>
      </p:sp>
    </p:spTree>
    <p:extLst>
      <p:ext uri="{BB962C8B-B14F-4D97-AF65-F5344CB8AC3E}">
        <p14:creationId xmlns:p14="http://schemas.microsoft.com/office/powerpoint/2010/main" val="3289026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03569"/>
            <a:ext cx="11125200" cy="6370975"/>
          </a:xfrm>
          <a:prstGeom prst="rect">
            <a:avLst/>
          </a:prstGeom>
        </p:spPr>
        <p:txBody>
          <a:bodyPr wrap="square">
            <a:spAutoFit/>
          </a:bodyPr>
          <a:lstStyle/>
          <a:p>
            <a:r>
              <a:rPr lang="en-GB" sz="4400" b="0" i="0" u="none" strike="noStrike" baseline="0" dirty="0" smtClean="0">
                <a:solidFill>
                  <a:srgbClr val="FF0000"/>
                </a:solidFill>
                <a:latin typeface="Arial" panose="020B0604020202020204" pitchFamily="34" charset="0"/>
              </a:rPr>
              <a:t>Section Two </a:t>
            </a:r>
          </a:p>
          <a:p>
            <a:r>
              <a:rPr lang="en-GB" sz="2800" b="1" i="0" u="none" strike="noStrike" baseline="0" dirty="0" smtClean="0">
                <a:solidFill>
                  <a:srgbClr val="FF0000"/>
                </a:solidFill>
                <a:latin typeface="Arial" panose="020B0604020202020204" pitchFamily="34" charset="0"/>
              </a:rPr>
              <a:t>The Business </a:t>
            </a:r>
          </a:p>
          <a:p>
            <a:endParaRPr lang="en-GB" sz="2800" b="1" dirty="0">
              <a:solidFill>
                <a:srgbClr val="FF0000"/>
              </a:solidFill>
              <a:latin typeface="Arial" panose="020B0604020202020204" pitchFamily="34" charset="0"/>
            </a:endParaRPr>
          </a:p>
          <a:p>
            <a:r>
              <a:rPr lang="en-GB" sz="2800" b="1" dirty="0">
                <a:solidFill>
                  <a:srgbClr val="FF0000"/>
                </a:solidFill>
              </a:rPr>
              <a:t>2.1 Your </a:t>
            </a:r>
            <a:r>
              <a:rPr lang="en-GB" sz="2800" b="1" dirty="0" smtClean="0">
                <a:solidFill>
                  <a:srgbClr val="FF0000"/>
                </a:solidFill>
              </a:rPr>
              <a:t>Business Name</a:t>
            </a:r>
            <a:r>
              <a:rPr lang="en-GB" sz="2800" b="1" dirty="0">
                <a:solidFill>
                  <a:srgbClr val="FF0000"/>
                </a:solidFill>
              </a:rPr>
              <a:t>: </a:t>
            </a:r>
            <a:endParaRPr lang="en-GB" sz="2800" dirty="0">
              <a:solidFill>
                <a:srgbClr val="FF0000"/>
              </a:solidFill>
            </a:endParaRPr>
          </a:p>
          <a:p>
            <a:r>
              <a:rPr lang="en-GB" sz="2800" b="1" dirty="0" smtClean="0">
                <a:solidFill>
                  <a:srgbClr val="FF0000"/>
                </a:solidFill>
              </a:rPr>
              <a:t>2.2 </a:t>
            </a:r>
            <a:r>
              <a:rPr lang="en-GB" sz="2800" b="1" dirty="0">
                <a:solidFill>
                  <a:srgbClr val="FF0000"/>
                </a:solidFill>
              </a:rPr>
              <a:t>Strapline: </a:t>
            </a:r>
            <a:r>
              <a:rPr lang="en-GB" sz="2800" b="1" dirty="0" smtClean="0">
                <a:solidFill>
                  <a:srgbClr val="7030A0"/>
                </a:solidFill>
              </a:rPr>
              <a:t>‘I’m </a:t>
            </a:r>
            <a:r>
              <a:rPr lang="en-GB" sz="2800" b="1" dirty="0" err="1" smtClean="0">
                <a:solidFill>
                  <a:srgbClr val="7030A0"/>
                </a:solidFill>
              </a:rPr>
              <a:t>Lovin</a:t>
            </a:r>
            <a:r>
              <a:rPr lang="en-GB" sz="2800" b="1" dirty="0" smtClean="0">
                <a:solidFill>
                  <a:srgbClr val="7030A0"/>
                </a:solidFill>
              </a:rPr>
              <a:t>’ it’</a:t>
            </a:r>
          </a:p>
          <a:p>
            <a:endParaRPr lang="en-GB" sz="2800" b="1" dirty="0">
              <a:solidFill>
                <a:srgbClr val="7030A0"/>
              </a:solidFill>
            </a:endParaRPr>
          </a:p>
          <a:p>
            <a:endParaRPr lang="en-GB" sz="2800" dirty="0">
              <a:solidFill>
                <a:srgbClr val="7030A0"/>
              </a:solidFill>
            </a:endParaRPr>
          </a:p>
          <a:p>
            <a:r>
              <a:rPr lang="en-GB" sz="2800" b="1" dirty="0" smtClean="0">
                <a:solidFill>
                  <a:srgbClr val="FF0000"/>
                </a:solidFill>
              </a:rPr>
              <a:t>2.3 </a:t>
            </a:r>
            <a:r>
              <a:rPr lang="en-GB" sz="2800" b="1" dirty="0">
                <a:solidFill>
                  <a:srgbClr val="FF0000"/>
                </a:solidFill>
              </a:rPr>
              <a:t>Business </a:t>
            </a:r>
            <a:r>
              <a:rPr lang="en-GB" sz="2800" b="1" dirty="0" smtClean="0">
                <a:solidFill>
                  <a:srgbClr val="FF0000"/>
                </a:solidFill>
              </a:rPr>
              <a:t>Overview</a:t>
            </a:r>
            <a:r>
              <a:rPr lang="en-GB" sz="2800" b="1" dirty="0">
                <a:solidFill>
                  <a:srgbClr val="FF0000"/>
                </a:solidFill>
              </a:rPr>
              <a:t>: </a:t>
            </a:r>
            <a:endParaRPr lang="en-GB" sz="2800" b="1" dirty="0" smtClean="0">
              <a:solidFill>
                <a:srgbClr val="FF0000"/>
              </a:solidFill>
            </a:endParaRPr>
          </a:p>
          <a:p>
            <a:endParaRPr lang="en-GB" sz="2800" b="1" dirty="0">
              <a:solidFill>
                <a:srgbClr val="FF0000"/>
              </a:solidFill>
            </a:endParaRPr>
          </a:p>
          <a:p>
            <a:r>
              <a:rPr lang="en-GB" sz="2800" dirty="0" smtClean="0"/>
              <a:t>Write a paragraph in detail to describe your business.</a:t>
            </a:r>
          </a:p>
          <a:p>
            <a:r>
              <a:rPr lang="en-GB" sz="2800" dirty="0" smtClean="0"/>
              <a:t>Include reasons why you chose this</a:t>
            </a:r>
          </a:p>
          <a:p>
            <a:r>
              <a:rPr lang="en-GB" sz="2800" dirty="0" smtClean="0"/>
              <a:t>Explain why you rejected your other ideas</a:t>
            </a:r>
          </a:p>
          <a:p>
            <a:endParaRPr lang="en-GB" sz="2800" b="1" dirty="0">
              <a:solidFill>
                <a:srgbClr val="FF0000"/>
              </a:solidFill>
            </a:endParaRPr>
          </a:p>
          <a:p>
            <a:endParaRPr lang="en-GB" sz="2800" dirty="0"/>
          </a:p>
        </p:txBody>
      </p:sp>
    </p:spTree>
    <p:extLst>
      <p:ext uri="{BB962C8B-B14F-4D97-AF65-F5344CB8AC3E}">
        <p14:creationId xmlns:p14="http://schemas.microsoft.com/office/powerpoint/2010/main" val="4076551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9100" y="103569"/>
            <a:ext cx="11125200" cy="7232749"/>
          </a:xfrm>
          <a:prstGeom prst="rect">
            <a:avLst/>
          </a:prstGeom>
        </p:spPr>
        <p:txBody>
          <a:bodyPr wrap="square">
            <a:spAutoFit/>
          </a:bodyPr>
          <a:lstStyle/>
          <a:p>
            <a:r>
              <a:rPr lang="en-GB" sz="4400" b="0" i="0" u="none" strike="noStrike" baseline="0" dirty="0" smtClean="0">
                <a:solidFill>
                  <a:srgbClr val="FF0000"/>
                </a:solidFill>
                <a:latin typeface="Arial" panose="020B0604020202020204" pitchFamily="34" charset="0"/>
              </a:rPr>
              <a:t>Section Two </a:t>
            </a:r>
          </a:p>
          <a:p>
            <a:r>
              <a:rPr lang="en-GB" sz="2800" b="1" i="0" u="none" strike="noStrike" baseline="0" dirty="0" smtClean="0">
                <a:solidFill>
                  <a:srgbClr val="FF0000"/>
                </a:solidFill>
                <a:latin typeface="Arial" panose="020B0604020202020204" pitchFamily="34" charset="0"/>
              </a:rPr>
              <a:t>The Business </a:t>
            </a:r>
          </a:p>
          <a:p>
            <a:endParaRPr lang="en-GB" sz="2800" b="1" dirty="0">
              <a:solidFill>
                <a:srgbClr val="FF0000"/>
              </a:solidFill>
              <a:latin typeface="Arial" panose="020B0604020202020204" pitchFamily="34" charset="0"/>
            </a:endParaRPr>
          </a:p>
          <a:p>
            <a:r>
              <a:rPr lang="en-GB" sz="2800" b="1" dirty="0">
                <a:solidFill>
                  <a:srgbClr val="FF0000"/>
                </a:solidFill>
              </a:rPr>
              <a:t>2.1 Your </a:t>
            </a:r>
            <a:r>
              <a:rPr lang="en-GB" sz="2800" b="1" dirty="0" smtClean="0">
                <a:solidFill>
                  <a:srgbClr val="FF0000"/>
                </a:solidFill>
              </a:rPr>
              <a:t>Business Name</a:t>
            </a:r>
            <a:r>
              <a:rPr lang="en-GB" sz="2800" b="1" dirty="0">
                <a:solidFill>
                  <a:srgbClr val="FF0000"/>
                </a:solidFill>
              </a:rPr>
              <a:t>: </a:t>
            </a:r>
            <a:endParaRPr lang="en-GB" sz="2800" dirty="0">
              <a:solidFill>
                <a:srgbClr val="FF0000"/>
              </a:solidFill>
            </a:endParaRPr>
          </a:p>
          <a:p>
            <a:r>
              <a:rPr lang="en-GB" sz="2800" b="1" dirty="0" smtClean="0">
                <a:solidFill>
                  <a:srgbClr val="FF0000"/>
                </a:solidFill>
              </a:rPr>
              <a:t>2.2 </a:t>
            </a:r>
            <a:r>
              <a:rPr lang="en-GB" sz="2800" b="1" dirty="0">
                <a:solidFill>
                  <a:srgbClr val="FF0000"/>
                </a:solidFill>
              </a:rPr>
              <a:t>Strapline: </a:t>
            </a:r>
            <a:r>
              <a:rPr lang="en-GB" sz="2800" b="1" dirty="0" smtClean="0">
                <a:solidFill>
                  <a:srgbClr val="7030A0"/>
                </a:solidFill>
              </a:rPr>
              <a:t>‘I’m </a:t>
            </a:r>
            <a:r>
              <a:rPr lang="en-GB" sz="2800" b="1" dirty="0" err="1" smtClean="0">
                <a:solidFill>
                  <a:srgbClr val="7030A0"/>
                </a:solidFill>
              </a:rPr>
              <a:t>Lovin</a:t>
            </a:r>
            <a:r>
              <a:rPr lang="en-GB" sz="2800" b="1" dirty="0" smtClean="0">
                <a:solidFill>
                  <a:srgbClr val="7030A0"/>
                </a:solidFill>
              </a:rPr>
              <a:t>’ it’</a:t>
            </a:r>
            <a:endParaRPr lang="en-GB" sz="2800" dirty="0">
              <a:solidFill>
                <a:srgbClr val="7030A0"/>
              </a:solidFill>
            </a:endParaRPr>
          </a:p>
          <a:p>
            <a:r>
              <a:rPr lang="en-GB" sz="2800" b="1" dirty="0" smtClean="0">
                <a:solidFill>
                  <a:srgbClr val="FF0000"/>
                </a:solidFill>
              </a:rPr>
              <a:t>2.3 </a:t>
            </a:r>
            <a:r>
              <a:rPr lang="en-GB" sz="2800" b="1" dirty="0">
                <a:solidFill>
                  <a:srgbClr val="FF0000"/>
                </a:solidFill>
              </a:rPr>
              <a:t>Business </a:t>
            </a:r>
            <a:r>
              <a:rPr lang="en-GB" sz="2800" b="1" dirty="0" smtClean="0">
                <a:solidFill>
                  <a:srgbClr val="FF0000"/>
                </a:solidFill>
              </a:rPr>
              <a:t>Overview</a:t>
            </a:r>
            <a:r>
              <a:rPr lang="en-GB" sz="2800" b="1" dirty="0">
                <a:solidFill>
                  <a:srgbClr val="FF0000"/>
                </a:solidFill>
              </a:rPr>
              <a:t>: </a:t>
            </a:r>
            <a:endParaRPr lang="en-GB" sz="2800" b="1" dirty="0" smtClean="0">
              <a:solidFill>
                <a:srgbClr val="FF0000"/>
              </a:solidFill>
            </a:endParaRPr>
          </a:p>
          <a:p>
            <a:endParaRPr lang="en-GB" sz="2800" b="1" dirty="0">
              <a:solidFill>
                <a:srgbClr val="FF0000"/>
              </a:solidFill>
            </a:endParaRPr>
          </a:p>
          <a:p>
            <a:r>
              <a:rPr lang="en-GB" sz="2800" b="1" dirty="0" smtClean="0">
                <a:solidFill>
                  <a:srgbClr val="FF0000"/>
                </a:solidFill>
              </a:rPr>
              <a:t>2.4 Location/Premises</a:t>
            </a:r>
          </a:p>
          <a:p>
            <a:endParaRPr lang="en-GB" sz="2800" dirty="0"/>
          </a:p>
          <a:p>
            <a:r>
              <a:rPr lang="en-GB" sz="2800" b="1" dirty="0" smtClean="0"/>
              <a:t>2.5 Products/Services</a:t>
            </a:r>
          </a:p>
          <a:p>
            <a:r>
              <a:rPr lang="en-GB" sz="2800" b="1" dirty="0" smtClean="0"/>
              <a:t>Features/Costs/USP</a:t>
            </a:r>
          </a:p>
          <a:p>
            <a:endParaRPr lang="en-GB" sz="2800" dirty="0"/>
          </a:p>
          <a:p>
            <a:r>
              <a:rPr lang="en-GB" sz="2800" b="1" dirty="0" smtClean="0"/>
              <a:t>2.6 </a:t>
            </a:r>
            <a:r>
              <a:rPr lang="en-GB" sz="2800" b="1" dirty="0"/>
              <a:t>Business </a:t>
            </a:r>
            <a:r>
              <a:rPr lang="en-GB" sz="2800" b="1" dirty="0" smtClean="0"/>
              <a:t>Aims </a:t>
            </a:r>
          </a:p>
          <a:p>
            <a:r>
              <a:rPr lang="en-GB" sz="2800" b="1" dirty="0" smtClean="0"/>
              <a:t>Financial Aims</a:t>
            </a:r>
          </a:p>
          <a:p>
            <a:r>
              <a:rPr lang="en-GB" sz="2800" b="1" dirty="0" smtClean="0"/>
              <a:t>Non-Financial Aims</a:t>
            </a:r>
            <a:endParaRPr lang="en-GB" sz="2800" dirty="0"/>
          </a:p>
          <a:p>
            <a:endParaRPr lang="en-GB" sz="2800" dirty="0"/>
          </a:p>
        </p:txBody>
      </p:sp>
      <p:sp>
        <p:nvSpPr>
          <p:cNvPr id="4" name="Rectangular Callout 3"/>
          <p:cNvSpPr/>
          <p:nvPr/>
        </p:nvSpPr>
        <p:spPr>
          <a:xfrm>
            <a:off x="5846468" y="2183027"/>
            <a:ext cx="5697832" cy="2520778"/>
          </a:xfrm>
          <a:prstGeom prst="wedgeRectCallout">
            <a:avLst>
              <a:gd name="adj1" fmla="val -84592"/>
              <a:gd name="adj2" fmla="val 66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Google……</a:t>
            </a:r>
          </a:p>
          <a:p>
            <a:pPr algn="ctr"/>
            <a:endParaRPr lang="en-GB" dirty="0"/>
          </a:p>
          <a:p>
            <a:pPr algn="ctr"/>
            <a:r>
              <a:rPr lang="en-GB" dirty="0" smtClean="0"/>
              <a:t>Commercial property Bolton</a:t>
            </a:r>
          </a:p>
          <a:p>
            <a:pPr algn="ctr"/>
            <a:endParaRPr lang="en-GB" dirty="0"/>
          </a:p>
          <a:p>
            <a:pPr algn="ctr"/>
            <a:endParaRPr lang="en-GB" dirty="0" smtClean="0"/>
          </a:p>
          <a:p>
            <a:pPr algn="ctr"/>
            <a:endParaRPr lang="en-GB" dirty="0" smtClean="0"/>
          </a:p>
          <a:p>
            <a:pPr algn="ctr"/>
            <a:endParaRPr lang="en-GB" dirty="0"/>
          </a:p>
          <a:p>
            <a:pPr algn="ctr"/>
            <a:endParaRPr lang="en-GB" dirty="0"/>
          </a:p>
        </p:txBody>
      </p:sp>
      <p:pic>
        <p:nvPicPr>
          <p:cNvPr id="5" name="Picture 4"/>
          <p:cNvPicPr>
            <a:picLocks noChangeAspect="1"/>
          </p:cNvPicPr>
          <p:nvPr/>
        </p:nvPicPr>
        <p:blipFill>
          <a:blip r:embed="rId2"/>
          <a:stretch>
            <a:fillRect/>
          </a:stretch>
        </p:blipFill>
        <p:spPr>
          <a:xfrm>
            <a:off x="6535704" y="3443416"/>
            <a:ext cx="4657562" cy="953336"/>
          </a:xfrm>
          <a:prstGeom prst="rect">
            <a:avLst/>
          </a:prstGeom>
        </p:spPr>
      </p:pic>
    </p:spTree>
    <p:extLst>
      <p:ext uri="{BB962C8B-B14F-4D97-AF65-F5344CB8AC3E}">
        <p14:creationId xmlns:p14="http://schemas.microsoft.com/office/powerpoint/2010/main" val="863623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076" y="775551"/>
            <a:ext cx="6096000" cy="3539430"/>
          </a:xfrm>
          <a:prstGeom prst="rect">
            <a:avLst/>
          </a:prstGeom>
        </p:spPr>
        <p:txBody>
          <a:bodyPr>
            <a:spAutoFit/>
          </a:bodyPr>
          <a:lstStyle/>
          <a:p>
            <a:r>
              <a:rPr lang="en-GB" sz="2800" b="1" dirty="0">
                <a:solidFill>
                  <a:srgbClr val="FF0000"/>
                </a:solidFill>
              </a:rPr>
              <a:t>2.4 Location/Premises</a:t>
            </a:r>
          </a:p>
          <a:p>
            <a:endParaRPr lang="en-GB" sz="2800" dirty="0"/>
          </a:p>
          <a:p>
            <a:r>
              <a:rPr lang="en-GB" sz="2800" b="1" dirty="0"/>
              <a:t>2.5 Products/Services</a:t>
            </a:r>
          </a:p>
          <a:p>
            <a:r>
              <a:rPr lang="en-GB" sz="2800" b="1" dirty="0"/>
              <a:t>Features/Costs/USP</a:t>
            </a:r>
          </a:p>
          <a:p>
            <a:endParaRPr lang="en-GB" sz="2800" dirty="0"/>
          </a:p>
          <a:p>
            <a:r>
              <a:rPr lang="en-GB" sz="2800" b="1" dirty="0"/>
              <a:t>2.6 Business Aims </a:t>
            </a:r>
          </a:p>
          <a:p>
            <a:r>
              <a:rPr lang="en-GB" sz="2800" b="1" dirty="0"/>
              <a:t>Financial Aims</a:t>
            </a:r>
          </a:p>
          <a:p>
            <a:r>
              <a:rPr lang="en-GB" sz="2800" b="1" dirty="0"/>
              <a:t>Non-Financial Aims</a:t>
            </a:r>
            <a:endParaRPr lang="en-GB" sz="2800" dirty="0"/>
          </a:p>
        </p:txBody>
      </p:sp>
      <p:sp>
        <p:nvSpPr>
          <p:cNvPr id="3" name="Rectangular Callout 2"/>
          <p:cNvSpPr/>
          <p:nvPr/>
        </p:nvSpPr>
        <p:spPr>
          <a:xfrm>
            <a:off x="5544065" y="1565189"/>
            <a:ext cx="5697832" cy="2520778"/>
          </a:xfrm>
          <a:prstGeom prst="wedgeRectCallout">
            <a:avLst>
              <a:gd name="adj1" fmla="val -76785"/>
              <a:gd name="adj2" fmla="val -64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Google……</a:t>
            </a:r>
          </a:p>
          <a:p>
            <a:pPr algn="ctr"/>
            <a:endParaRPr lang="en-GB" dirty="0"/>
          </a:p>
          <a:p>
            <a:pPr algn="ctr"/>
            <a:r>
              <a:rPr lang="en-GB" dirty="0" smtClean="0"/>
              <a:t>Commercial property Bolton</a:t>
            </a:r>
          </a:p>
          <a:p>
            <a:pPr algn="ctr"/>
            <a:endParaRPr lang="en-GB" dirty="0"/>
          </a:p>
          <a:p>
            <a:pPr algn="ctr"/>
            <a:endParaRPr lang="en-GB" dirty="0" smtClean="0"/>
          </a:p>
          <a:p>
            <a:pPr algn="ctr"/>
            <a:endParaRPr lang="en-GB" dirty="0" smtClean="0"/>
          </a:p>
          <a:p>
            <a:pPr algn="ctr"/>
            <a:endParaRPr lang="en-GB" dirty="0"/>
          </a:p>
          <a:p>
            <a:pPr algn="ctr"/>
            <a:endParaRPr lang="en-GB" dirty="0"/>
          </a:p>
        </p:txBody>
      </p:sp>
      <p:pic>
        <p:nvPicPr>
          <p:cNvPr id="4" name="Picture 3"/>
          <p:cNvPicPr>
            <a:picLocks noChangeAspect="1"/>
          </p:cNvPicPr>
          <p:nvPr/>
        </p:nvPicPr>
        <p:blipFill>
          <a:blip r:embed="rId2"/>
          <a:stretch>
            <a:fillRect/>
          </a:stretch>
        </p:blipFill>
        <p:spPr>
          <a:xfrm>
            <a:off x="6064200" y="2825578"/>
            <a:ext cx="4657562" cy="953336"/>
          </a:xfrm>
          <a:prstGeom prst="rect">
            <a:avLst/>
          </a:prstGeom>
        </p:spPr>
      </p:pic>
    </p:spTree>
    <p:extLst>
      <p:ext uri="{BB962C8B-B14F-4D97-AF65-F5344CB8AC3E}">
        <p14:creationId xmlns:p14="http://schemas.microsoft.com/office/powerpoint/2010/main" val="4181291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57" y="-22782"/>
            <a:ext cx="10515600" cy="1325563"/>
          </a:xfrm>
        </p:spPr>
        <p:txBody>
          <a:bodyPr/>
          <a:lstStyle/>
          <a:p>
            <a:r>
              <a:rPr lang="en-GB" b="1" dirty="0" smtClean="0"/>
              <a:t>Location &amp;Property</a:t>
            </a:r>
            <a:endParaRPr lang="en-GB" b="1" dirty="0"/>
          </a:p>
        </p:txBody>
      </p:sp>
      <p:sp>
        <p:nvSpPr>
          <p:cNvPr id="3" name="TextBox 2"/>
          <p:cNvSpPr txBox="1"/>
          <p:nvPr/>
        </p:nvSpPr>
        <p:spPr>
          <a:xfrm>
            <a:off x="228600" y="1007209"/>
            <a:ext cx="6147486" cy="4832092"/>
          </a:xfrm>
          <a:prstGeom prst="rect">
            <a:avLst/>
          </a:prstGeom>
          <a:noFill/>
        </p:spPr>
        <p:txBody>
          <a:bodyPr wrap="square" rtlCol="0">
            <a:spAutoFit/>
          </a:bodyPr>
          <a:lstStyle/>
          <a:p>
            <a:r>
              <a:rPr lang="en-GB" sz="2800" dirty="0" smtClean="0"/>
              <a:t>I will locate my business in ………………….</a:t>
            </a:r>
          </a:p>
          <a:p>
            <a:r>
              <a:rPr lang="en-GB" sz="2800" dirty="0" smtClean="0"/>
              <a:t>The reasons I have chosen this location are……</a:t>
            </a:r>
          </a:p>
          <a:p>
            <a:r>
              <a:rPr lang="en-GB" sz="2800" dirty="0" smtClean="0"/>
              <a:t>The advantages of my location are……</a:t>
            </a:r>
          </a:p>
          <a:p>
            <a:endParaRPr lang="en-GB" sz="2800" dirty="0"/>
          </a:p>
          <a:p>
            <a:r>
              <a:rPr lang="en-GB" sz="2000" dirty="0"/>
              <a:t>(</a:t>
            </a:r>
            <a:r>
              <a:rPr lang="en-GB" sz="2000" dirty="0" smtClean="0"/>
              <a:t>Does it have parking/loading bay?)</a:t>
            </a:r>
          </a:p>
          <a:p>
            <a:endParaRPr lang="en-GB" sz="2800" dirty="0" smtClean="0"/>
          </a:p>
          <a:p>
            <a:endParaRPr lang="en-GB" sz="2800" dirty="0" smtClean="0"/>
          </a:p>
          <a:p>
            <a:r>
              <a:rPr lang="en-GB" sz="2800" dirty="0" smtClean="0"/>
              <a:t>Available properties in this area are……….</a:t>
            </a:r>
          </a:p>
          <a:p>
            <a:endParaRPr lang="en-GB" sz="2800" dirty="0"/>
          </a:p>
          <a:p>
            <a:r>
              <a:rPr lang="en-GB" sz="2800" dirty="0" smtClean="0"/>
              <a:t>This would cost………per month/year</a:t>
            </a:r>
            <a:endParaRPr lang="en-GB" sz="2800" dirty="0"/>
          </a:p>
        </p:txBody>
      </p:sp>
      <p:pic>
        <p:nvPicPr>
          <p:cNvPr id="4" name="Picture 3"/>
          <p:cNvPicPr>
            <a:picLocks noChangeAspect="1"/>
          </p:cNvPicPr>
          <p:nvPr/>
        </p:nvPicPr>
        <p:blipFill rotWithShape="1">
          <a:blip r:embed="rId2"/>
          <a:srcRect r="45897"/>
          <a:stretch/>
        </p:blipFill>
        <p:spPr>
          <a:xfrm>
            <a:off x="6878594" y="293472"/>
            <a:ext cx="4934466" cy="3042854"/>
          </a:xfrm>
          <a:prstGeom prst="rect">
            <a:avLst/>
          </a:prstGeom>
        </p:spPr>
      </p:pic>
      <p:pic>
        <p:nvPicPr>
          <p:cNvPr id="5" name="Picture 4"/>
          <p:cNvPicPr>
            <a:picLocks noChangeAspect="1"/>
          </p:cNvPicPr>
          <p:nvPr/>
        </p:nvPicPr>
        <p:blipFill rotWithShape="1">
          <a:blip r:embed="rId2"/>
          <a:srcRect l="52691"/>
          <a:stretch/>
        </p:blipFill>
        <p:spPr>
          <a:xfrm>
            <a:off x="8559113" y="2776924"/>
            <a:ext cx="3492843" cy="3371850"/>
          </a:xfrm>
          <a:prstGeom prst="rect">
            <a:avLst/>
          </a:prstGeom>
        </p:spPr>
      </p:pic>
    </p:spTree>
    <p:extLst>
      <p:ext uri="{BB962C8B-B14F-4D97-AF65-F5344CB8AC3E}">
        <p14:creationId xmlns:p14="http://schemas.microsoft.com/office/powerpoint/2010/main" val="91265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2568</Words>
  <Application>Microsoft Office PowerPoint</Application>
  <PresentationFormat>Widescreen</PresentationFormat>
  <Paragraphs>485</Paragraphs>
  <Slides>57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Comic Sans MS</vt:lpstr>
      <vt:lpstr>Humanist521BT-Light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 &amp;Property</vt:lpstr>
      <vt:lpstr>PowerPoint Presentation</vt:lpstr>
      <vt:lpstr>PowerPoint Presentation</vt:lpstr>
      <vt:lpstr>PowerPoint Presentation</vt:lpstr>
      <vt:lpstr>PowerPoint Presentation</vt:lpstr>
      <vt:lpstr>PowerPoint Presentation</vt:lpstr>
      <vt:lpstr>PowerPoint Presentation</vt:lpstr>
      <vt:lpstr> Aims &amp; Objectives</vt:lpstr>
      <vt:lpstr>PowerPoint Presentation</vt:lpstr>
      <vt:lpstr>Questionnaires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Wages/Salary</vt:lpstr>
      <vt:lpstr>PowerPoint Presentation</vt:lpstr>
      <vt:lpstr>Employee’s</vt:lpstr>
      <vt:lpstr>PowerPoint Presentation</vt:lpstr>
      <vt:lpstr>Sources of Financial Support</vt:lpstr>
      <vt:lpstr>Finance </vt:lpstr>
      <vt:lpstr>Sources of  Financial Support</vt:lpstr>
      <vt:lpstr>PowerPoint Presentation</vt:lpstr>
      <vt:lpstr>PowerPoint Presentation</vt:lpstr>
      <vt:lpstr>PowerPoint Presentation</vt:lpstr>
      <vt:lpstr>PowerPoint Presentation</vt:lpstr>
      <vt:lpstr>PowerPoint Presentation</vt:lpstr>
      <vt:lpstr>PowerPoint Presentation</vt:lpstr>
      <vt:lpstr>Conclusion Overall, I believe my enterprise idea will be successful because………</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Robinson</dc:creator>
  <cp:lastModifiedBy>Tracy Robinson</cp:lastModifiedBy>
  <cp:revision>96</cp:revision>
  <dcterms:created xsi:type="dcterms:W3CDTF">2020-02-27T14:53:17Z</dcterms:created>
  <dcterms:modified xsi:type="dcterms:W3CDTF">2020-03-16T07:38:31Z</dcterms:modified>
</cp:coreProperties>
</file>