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751AF5-C733-C0F5-0C67-B74586CBA68A}" v="1160" dt="2020-07-05T16:39:04.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1" autoAdjust="0"/>
    <p:restoredTop sz="94660"/>
  </p:normalViewPr>
  <p:slideViewPr>
    <p:cSldViewPr snapToGrid="0">
      <p:cViewPr varScale="1">
        <p:scale>
          <a:sx n="77" d="100"/>
          <a:sy n="77" d="100"/>
        </p:scale>
        <p:origin x="108" y="270"/>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microsoft.com/office/2015/10/relationships/revisionInfo" Target="revisionInfo.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tableStyles" Target="tableStyles.xml" Id="rId11" /><Relationship Type="http://schemas.openxmlformats.org/officeDocument/2006/relationships/slide" Target="slides/slide4.xml" Id="rId5" /><Relationship Type="http://schemas.openxmlformats.org/officeDocument/2006/relationships/theme" Target="theme/theme1.xml" Id="rId10" /><Relationship Type="http://schemas.openxmlformats.org/officeDocument/2006/relationships/slide" Target="slides/slide3.xml" Id="rId4" /><Relationship Type="http://schemas.openxmlformats.org/officeDocument/2006/relationships/viewProps" Target="view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7/5/2020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7/5/2020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5D5C296-F4B1-4AE5-8EEB-9FEB7ED177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person, indoor, dark, person&#10;&#10;Description automatically generated">
            <a:extLst>
              <a:ext uri="{FF2B5EF4-FFF2-40B4-BE49-F238E27FC236}">
                <a16:creationId xmlns:a16="http://schemas.microsoft.com/office/drawing/2014/main" id="{8D23DE22-F292-46BC-84B8-F8CFE9476E80}"/>
              </a:ext>
            </a:extLst>
          </p:cNvPr>
          <p:cNvPicPr>
            <a:picLocks noChangeAspect="1"/>
          </p:cNvPicPr>
          <p:nvPr/>
        </p:nvPicPr>
        <p:blipFill rotWithShape="1">
          <a:blip r:embed="rId2">
            <a:duotone>
              <a:schemeClr val="accent1">
                <a:shade val="45000"/>
                <a:satMod val="135000"/>
              </a:schemeClr>
              <a:prstClr val="white"/>
            </a:duotone>
          </a:blip>
          <a:srcRect l="9187" r="5986" b="9091"/>
          <a:stretch/>
        </p:blipFill>
        <p:spPr>
          <a:xfrm>
            <a:off x="20" y="-1"/>
            <a:ext cx="12188932" cy="6858000"/>
          </a:xfrm>
          <a:prstGeom prst="rect">
            <a:avLst/>
          </a:prstGeom>
        </p:spPr>
      </p:pic>
      <p:sp>
        <p:nvSpPr>
          <p:cNvPr id="11" name="Rectangle 10">
            <a:extLst>
              <a:ext uri="{FF2B5EF4-FFF2-40B4-BE49-F238E27FC236}">
                <a16:creationId xmlns:a16="http://schemas.microsoft.com/office/drawing/2014/main" id="{9C1ACE66-194D-48C4-A14A-6933B3528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lumMod val="50000"/>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358" y="1152311"/>
            <a:ext cx="4259179" cy="3255264"/>
          </a:xfrm>
        </p:spPr>
        <p:txBody>
          <a:bodyPr>
            <a:normAutofit/>
          </a:bodyPr>
          <a:lstStyle/>
          <a:p>
            <a:r>
              <a:rPr lang="en-US" sz="5000" dirty="0">
                <a:latin typeface="Segoe Print"/>
              </a:rPr>
              <a:t>Prayers for the week</a:t>
            </a:r>
            <a:br>
              <a:rPr lang="en-US" sz="5000" dirty="0">
                <a:latin typeface="Segoe Print"/>
              </a:rPr>
            </a:br>
            <a:r>
              <a:rPr lang="en-US" sz="5000" dirty="0">
                <a:latin typeface="Segoe Print"/>
              </a:rPr>
              <a:t>6th – 10th July</a:t>
            </a:r>
          </a:p>
        </p:txBody>
      </p:sp>
      <p:sp>
        <p:nvSpPr>
          <p:cNvPr id="3" name="Subtitle 2"/>
          <p:cNvSpPr>
            <a:spLocks noGrp="1"/>
          </p:cNvSpPr>
          <p:nvPr>
            <p:ph type="subTitle" idx="1"/>
          </p:nvPr>
        </p:nvSpPr>
        <p:spPr>
          <a:xfrm>
            <a:off x="643467" y="4670246"/>
            <a:ext cx="3685069" cy="914400"/>
          </a:xfrm>
        </p:spPr>
        <p:txBody>
          <a:bodyPr>
            <a:normAutofit/>
          </a:bodyPr>
          <a:lstStyle/>
          <a:p>
            <a:endParaRPr lang="en-US"/>
          </a:p>
        </p:txBody>
      </p:sp>
      <p:sp>
        <p:nvSpPr>
          <p:cNvPr id="13" name="Rectangle 12">
            <a:extLst>
              <a:ext uri="{FF2B5EF4-FFF2-40B4-BE49-F238E27FC236}">
                <a16:creationId xmlns:a16="http://schemas.microsoft.com/office/drawing/2014/main" id="{025B886A-7ED1-4B77-819B-76ACBEFB0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9316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6D91-B379-45ED-9306-BB0A0FAA08E2}"/>
              </a:ext>
            </a:extLst>
          </p:cNvPr>
          <p:cNvSpPr>
            <a:spLocks noGrp="1"/>
          </p:cNvSpPr>
          <p:nvPr>
            <p:ph type="title"/>
          </p:nvPr>
        </p:nvSpPr>
        <p:spPr>
          <a:xfrm>
            <a:off x="294672" y="4672878"/>
            <a:ext cx="2947482" cy="1283461"/>
          </a:xfrm>
        </p:spPr>
        <p:txBody>
          <a:bodyPr vert="horz" lIns="91440" tIns="45720" rIns="91440" bIns="45720" rtlCol="0" anchor="b">
            <a:noAutofit/>
          </a:bodyPr>
          <a:lstStyle/>
          <a:p>
            <a:r>
              <a:rPr lang="en-US" sz="2000" b="1" u="sng" spc="-100" dirty="0">
                <a:latin typeface="Segoe Print"/>
              </a:rPr>
              <a:t>Monday 6th July</a:t>
            </a:r>
            <a:br>
              <a:rPr lang="en-US" sz="2000" b="1" u="sng" spc="-100" dirty="0">
                <a:latin typeface="Segoe Print"/>
              </a:rPr>
            </a:br>
            <a:r>
              <a:rPr lang="en-US" sz="2000" spc="-100" dirty="0">
                <a:latin typeface="Segoe Print"/>
              </a:rPr>
              <a:t>Dear Lord,</a:t>
            </a:r>
            <a:br>
              <a:rPr lang="en-US" sz="2000" spc="-100" dirty="0">
                <a:latin typeface="Segoe Print"/>
              </a:rPr>
            </a:br>
            <a:r>
              <a:rPr lang="en-US" sz="2000" spc="-100" dirty="0">
                <a:latin typeface="Segoe Print"/>
              </a:rPr>
              <a:t>As we enter the penultimate week of this very unusual school year give us the strength and determination to keep going  until the end. Watch over our friends and families and give us the resolve to make sure that we always conduct ourselves in a way which will keep our community safe.</a:t>
            </a:r>
            <a:br>
              <a:rPr lang="en-US" sz="2000" spc="-100" dirty="0">
                <a:latin typeface="Segoe Print"/>
              </a:rPr>
            </a:br>
            <a:r>
              <a:rPr lang="en-US" sz="2000" spc="-100" dirty="0">
                <a:latin typeface="Segoe Print"/>
              </a:rPr>
              <a:t>St Joseph – Pray for us </a:t>
            </a:r>
          </a:p>
        </p:txBody>
      </p:sp>
      <p:pic>
        <p:nvPicPr>
          <p:cNvPr id="4" name="Picture 4" descr="A group of people standing in front of a sunset&#10;&#10;Description automatically generated">
            <a:extLst>
              <a:ext uri="{FF2B5EF4-FFF2-40B4-BE49-F238E27FC236}">
                <a16:creationId xmlns:a16="http://schemas.microsoft.com/office/drawing/2014/main" id="{D0246D7F-AF63-4BF0-B275-F2E6AA19B8AE}"/>
              </a:ext>
            </a:extLst>
          </p:cNvPr>
          <p:cNvPicPr>
            <a:picLocks noChangeAspect="1"/>
          </p:cNvPicPr>
          <p:nvPr/>
        </p:nvPicPr>
        <p:blipFill rotWithShape="1">
          <a:blip r:embed="rId2"/>
          <a:srcRect t="11667"/>
          <a:stretch/>
        </p:blipFill>
        <p:spPr>
          <a:xfrm>
            <a:off x="3778897" y="758952"/>
            <a:ext cx="7772401" cy="5330952"/>
          </a:xfrm>
          <a:prstGeom prst="rect">
            <a:avLst/>
          </a:prstGeom>
        </p:spPr>
      </p:pic>
    </p:spTree>
    <p:extLst>
      <p:ext uri="{BB962C8B-B14F-4D97-AF65-F5344CB8AC3E}">
        <p14:creationId xmlns:p14="http://schemas.microsoft.com/office/powerpoint/2010/main" val="2293092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F645BF8-7885-4398-80BC-4C0DF24F5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212FB65-CD2B-4005-B910-132DCE19FC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B5DC95B7-2A72-483B-BA19-2BE751205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C822AFE-7E96-4A51-9E55-FCAEACD21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120" y="757325"/>
            <a:ext cx="4341880"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CAFC57-B6E8-4965-AA6F-338C8793D4B3}"/>
              </a:ext>
            </a:extLst>
          </p:cNvPr>
          <p:cNvSpPr>
            <a:spLocks noGrp="1"/>
          </p:cNvSpPr>
          <p:nvPr>
            <p:ph type="title"/>
          </p:nvPr>
        </p:nvSpPr>
        <p:spPr>
          <a:xfrm>
            <a:off x="7942185" y="317770"/>
            <a:ext cx="3654857" cy="1527244"/>
          </a:xfrm>
        </p:spPr>
        <p:txBody>
          <a:bodyPr vert="horz" lIns="91440" tIns="45720" rIns="91440" bIns="45720" rtlCol="0" anchor="ctr">
            <a:normAutofit/>
          </a:bodyPr>
          <a:lstStyle/>
          <a:p>
            <a:r>
              <a:rPr lang="en-US" sz="2400" b="1" u="sng" dirty="0">
                <a:latin typeface="Segoe Print"/>
              </a:rPr>
              <a:t>Tuesday 7th July</a:t>
            </a:r>
          </a:p>
        </p:txBody>
      </p:sp>
      <p:sp>
        <p:nvSpPr>
          <p:cNvPr id="18" name="Rectangle 17">
            <a:extLst>
              <a:ext uri="{FF2B5EF4-FFF2-40B4-BE49-F238E27FC236}">
                <a16:creationId xmlns:a16="http://schemas.microsoft.com/office/drawing/2014/main" id="{9169EA61-C175-4B7E-807B-58199DEA7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5" descr="A picture containing blue, sitting, holding, snail&#10;&#10;Description automatically generated">
            <a:extLst>
              <a:ext uri="{FF2B5EF4-FFF2-40B4-BE49-F238E27FC236}">
                <a16:creationId xmlns:a16="http://schemas.microsoft.com/office/drawing/2014/main" id="{0B215BC9-F185-47BB-A668-0490502DF1C1}"/>
              </a:ext>
            </a:extLst>
          </p:cNvPr>
          <p:cNvPicPr>
            <a:picLocks noGrp="1" noChangeAspect="1"/>
          </p:cNvPicPr>
          <p:nvPr>
            <p:ph sz="half" idx="2"/>
          </p:nvPr>
        </p:nvPicPr>
        <p:blipFill>
          <a:blip r:embed="rId2"/>
          <a:stretch>
            <a:fillRect/>
          </a:stretch>
        </p:blipFill>
        <p:spPr>
          <a:xfrm>
            <a:off x="1377335" y="757325"/>
            <a:ext cx="5475333" cy="5329325"/>
          </a:xfrm>
          <a:prstGeom prst="rect">
            <a:avLst/>
          </a:prstGeom>
        </p:spPr>
      </p:pic>
      <p:sp>
        <p:nvSpPr>
          <p:cNvPr id="3" name="Content Placeholder 2">
            <a:extLst>
              <a:ext uri="{FF2B5EF4-FFF2-40B4-BE49-F238E27FC236}">
                <a16:creationId xmlns:a16="http://schemas.microsoft.com/office/drawing/2014/main" id="{D167BC8C-2A14-438D-9233-7329EB4B4AE0}"/>
              </a:ext>
            </a:extLst>
          </p:cNvPr>
          <p:cNvSpPr>
            <a:spLocks noGrp="1"/>
          </p:cNvSpPr>
          <p:nvPr>
            <p:ph sz="half" idx="1"/>
          </p:nvPr>
        </p:nvSpPr>
        <p:spPr>
          <a:xfrm>
            <a:off x="7942185" y="1417041"/>
            <a:ext cx="3654857" cy="3157903"/>
          </a:xfrm>
        </p:spPr>
        <p:txBody>
          <a:bodyPr vert="horz" lIns="91440" tIns="45720" rIns="91440" bIns="45720" rtlCol="0" anchor="t">
            <a:noAutofit/>
          </a:bodyPr>
          <a:lstStyle/>
          <a:p>
            <a:pPr marL="0" indent="0">
              <a:buNone/>
            </a:pPr>
            <a:r>
              <a:rPr lang="en-US" sz="1800" dirty="0">
                <a:solidFill>
                  <a:srgbClr val="FFFFFF"/>
                </a:solidFill>
                <a:latin typeface="Segoe Print"/>
              </a:rPr>
              <a:t>Dear Lord</a:t>
            </a:r>
          </a:p>
          <a:p>
            <a:pPr marL="0" indent="0">
              <a:buNone/>
            </a:pPr>
            <a:r>
              <a:rPr lang="en-US" sz="1800" dirty="0">
                <a:solidFill>
                  <a:srgbClr val="FFFFFF"/>
                </a:solidFill>
                <a:latin typeface="Segoe Print"/>
              </a:rPr>
              <a:t>As we enter a new normal coming out of lockdown, give us the strength to think about the world we want. </a:t>
            </a:r>
          </a:p>
          <a:p>
            <a:pPr marL="0" indent="0">
              <a:buNone/>
            </a:pPr>
            <a:r>
              <a:rPr lang="en-US" sz="1800" dirty="0">
                <a:solidFill>
                  <a:srgbClr val="FFFFFF"/>
                </a:solidFill>
                <a:latin typeface="Segoe Print"/>
              </a:rPr>
              <a:t>Grant us the courage</a:t>
            </a:r>
            <a:br>
              <a:rPr lang="en-US" sz="1800" dirty="0">
                <a:latin typeface="Segoe Print"/>
              </a:rPr>
            </a:br>
            <a:r>
              <a:rPr lang="en-US" sz="1800" dirty="0">
                <a:solidFill>
                  <a:srgbClr val="FFFFFF"/>
                </a:solidFill>
                <a:latin typeface="Segoe Print"/>
              </a:rPr>
              <a:t>not to rush back to our old ways,</a:t>
            </a:r>
            <a:br>
              <a:rPr lang="en-US" sz="1800" dirty="0">
                <a:latin typeface="Segoe Print"/>
              </a:rPr>
            </a:br>
            <a:r>
              <a:rPr lang="en-US" sz="1800" dirty="0">
                <a:solidFill>
                  <a:srgbClr val="FFFFFF"/>
                </a:solidFill>
                <a:latin typeface="Segoe Print"/>
              </a:rPr>
              <a:t>but to rebuild our world together,</a:t>
            </a:r>
            <a:br>
              <a:rPr lang="en-US" sz="1800" dirty="0">
                <a:latin typeface="Segoe Print"/>
              </a:rPr>
            </a:br>
            <a:r>
              <a:rPr lang="en-US" sz="1800" dirty="0">
                <a:solidFill>
                  <a:srgbClr val="FFFFFF"/>
                </a:solidFill>
                <a:latin typeface="Segoe Print"/>
              </a:rPr>
              <a:t>creating foundations of justice,</a:t>
            </a:r>
            <a:br>
              <a:rPr lang="en-US" sz="1800" dirty="0">
                <a:latin typeface="Segoe Print"/>
              </a:rPr>
            </a:br>
            <a:r>
              <a:rPr lang="en-US" sz="1800" dirty="0">
                <a:solidFill>
                  <a:srgbClr val="FFFFFF"/>
                </a:solidFill>
                <a:latin typeface="Segoe Print"/>
              </a:rPr>
              <a:t>with equality and peace for all.</a:t>
            </a:r>
          </a:p>
          <a:p>
            <a:pPr marL="0"/>
            <a:r>
              <a:rPr lang="en-US" sz="1800" dirty="0">
                <a:solidFill>
                  <a:srgbClr val="FFFFFF"/>
                </a:solidFill>
                <a:latin typeface="Segoe Print"/>
              </a:rPr>
              <a:t>St Joseph – Pray for us </a:t>
            </a:r>
          </a:p>
        </p:txBody>
      </p:sp>
    </p:spTree>
    <p:extLst>
      <p:ext uri="{BB962C8B-B14F-4D97-AF65-F5344CB8AC3E}">
        <p14:creationId xmlns:p14="http://schemas.microsoft.com/office/powerpoint/2010/main" val="406213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BBED7469-0D10-44CB-A4C2-C1124B3CA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F4351E00-23D4-4170-AACC-F27A1EE3FF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4" name="Rectangle 33">
            <a:extLst>
              <a:ext uri="{FF2B5EF4-FFF2-40B4-BE49-F238E27FC236}">
                <a16:creationId xmlns:a16="http://schemas.microsoft.com/office/drawing/2014/main" id="{3033C1FA-44DC-4135-AC8E-99278C317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481A727-51BA-47CD-BDF2-F800D0449B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1B1432-155D-45E5-8B87-795B9DBC2121}"/>
              </a:ext>
            </a:extLst>
          </p:cNvPr>
          <p:cNvSpPr>
            <a:spLocks noGrp="1"/>
          </p:cNvSpPr>
          <p:nvPr>
            <p:ph type="title"/>
          </p:nvPr>
        </p:nvSpPr>
        <p:spPr>
          <a:xfrm>
            <a:off x="-3025" y="518412"/>
            <a:ext cx="4016116" cy="1255469"/>
          </a:xfrm>
        </p:spPr>
        <p:txBody>
          <a:bodyPr vert="horz" lIns="91440" tIns="45720" rIns="91440" bIns="45720" rtlCol="0" anchor="ctr">
            <a:normAutofit/>
          </a:bodyPr>
          <a:lstStyle/>
          <a:p>
            <a:r>
              <a:rPr lang="en-US" sz="2800" b="1" u="sng" dirty="0">
                <a:latin typeface="Segoe Print"/>
              </a:rPr>
              <a:t>Wednesday 8th July</a:t>
            </a:r>
          </a:p>
        </p:txBody>
      </p:sp>
      <p:sp>
        <p:nvSpPr>
          <p:cNvPr id="4" name="Text Placeholder 3">
            <a:extLst>
              <a:ext uri="{FF2B5EF4-FFF2-40B4-BE49-F238E27FC236}">
                <a16:creationId xmlns:a16="http://schemas.microsoft.com/office/drawing/2014/main" id="{F6CF78FF-98ED-4213-BA32-B4DF5A250AEB}"/>
              </a:ext>
            </a:extLst>
          </p:cNvPr>
          <p:cNvSpPr>
            <a:spLocks noGrp="1"/>
          </p:cNvSpPr>
          <p:nvPr>
            <p:ph type="body" sz="half" idx="2"/>
          </p:nvPr>
        </p:nvSpPr>
        <p:spPr>
          <a:xfrm>
            <a:off x="-3025" y="1769272"/>
            <a:ext cx="4016116" cy="3274586"/>
          </a:xfrm>
        </p:spPr>
        <p:txBody>
          <a:bodyPr vert="horz" lIns="91440" tIns="45720" rIns="91440" bIns="45720" rtlCol="0" anchor="t">
            <a:noAutofit/>
          </a:bodyPr>
          <a:lstStyle/>
          <a:p>
            <a:pPr>
              <a:lnSpc>
                <a:spcPct val="90000"/>
              </a:lnSpc>
            </a:pPr>
            <a:r>
              <a:rPr lang="en-US" sz="2000" dirty="0">
                <a:latin typeface="Segoe Print"/>
              </a:rPr>
              <a:t>We pray for people who live in extreme poverty, especially those without access to basics during the Coronavirus pandemic. May God grant us all the capacity and courage to build a better, more just and equal world where no child goes hungry, and we all have the opportunity to flourish</a:t>
            </a:r>
            <a:endParaRPr lang="en-US" sz="2000">
              <a:latin typeface="Segoe Print"/>
            </a:endParaRPr>
          </a:p>
          <a:p>
            <a:pPr indent="-182880">
              <a:lnSpc>
                <a:spcPct val="90000"/>
              </a:lnSpc>
              <a:buFont typeface="Wingdings 2" pitchFamily="18" charset="2"/>
              <a:buChar char=""/>
            </a:pPr>
            <a:endParaRPr lang="en-US" sz="2000" dirty="0">
              <a:latin typeface="Segoe Print"/>
            </a:endParaRPr>
          </a:p>
          <a:p>
            <a:pPr indent="-182880">
              <a:lnSpc>
                <a:spcPct val="90000"/>
              </a:lnSpc>
              <a:buFont typeface="Wingdings 2" pitchFamily="18" charset="2"/>
              <a:buChar char=""/>
            </a:pPr>
            <a:r>
              <a:rPr lang="en-US" sz="2000" dirty="0">
                <a:latin typeface="Segoe Print"/>
              </a:rPr>
              <a:t>St Joseph – Pray for us </a:t>
            </a:r>
          </a:p>
        </p:txBody>
      </p:sp>
      <p:sp>
        <p:nvSpPr>
          <p:cNvPr id="38" name="Rectangle 37">
            <a:extLst>
              <a:ext uri="{FF2B5EF4-FFF2-40B4-BE49-F238E27FC236}">
                <a16:creationId xmlns:a16="http://schemas.microsoft.com/office/drawing/2014/main" id="{4A94605C-0EB2-4FA5-B05F-7BC682EA27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8840" y="758952"/>
            <a:ext cx="2079069" cy="2344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E1D58C79-C053-45C6-AB6A-6BE55965B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7463" y="4080912"/>
            <a:ext cx="2157385" cy="2008992"/>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9" descr="A close up of a brick building&#10;&#10;Description automatically generated">
            <a:extLst>
              <a:ext uri="{FF2B5EF4-FFF2-40B4-BE49-F238E27FC236}">
                <a16:creationId xmlns:a16="http://schemas.microsoft.com/office/drawing/2014/main" id="{DCE06E61-5FFC-4123-A834-DCBB55B158B7}"/>
              </a:ext>
            </a:extLst>
          </p:cNvPr>
          <p:cNvPicPr>
            <a:picLocks noChangeAspect="1"/>
          </p:cNvPicPr>
          <p:nvPr/>
        </p:nvPicPr>
        <p:blipFill rotWithShape="1">
          <a:blip r:embed="rId2"/>
          <a:srcRect l="11008" r="25373" b="1"/>
          <a:stretch/>
        </p:blipFill>
        <p:spPr>
          <a:xfrm>
            <a:off x="7460907" y="3264090"/>
            <a:ext cx="4027002" cy="2825813"/>
          </a:xfrm>
          <a:prstGeom prst="rect">
            <a:avLst/>
          </a:prstGeom>
        </p:spPr>
      </p:pic>
      <p:pic>
        <p:nvPicPr>
          <p:cNvPr id="6" name="Picture 6" descr="A group of people standing in the grass&#10;&#10;Description automatically generated">
            <a:extLst>
              <a:ext uri="{FF2B5EF4-FFF2-40B4-BE49-F238E27FC236}">
                <a16:creationId xmlns:a16="http://schemas.microsoft.com/office/drawing/2014/main" id="{600384B5-CE1B-47C9-B753-C4DC4B5FD574}"/>
              </a:ext>
            </a:extLst>
          </p:cNvPr>
          <p:cNvPicPr>
            <a:picLocks noGrp="1" noChangeAspect="1"/>
          </p:cNvPicPr>
          <p:nvPr>
            <p:ph type="pic" idx="1"/>
          </p:nvPr>
        </p:nvPicPr>
        <p:blipFill rotWithShape="1">
          <a:blip r:embed="rId3"/>
          <a:srcRect l="5254" r="7884" b="-3"/>
          <a:stretch/>
        </p:blipFill>
        <p:spPr>
          <a:xfrm>
            <a:off x="5137461" y="758952"/>
            <a:ext cx="4113439" cy="3161093"/>
          </a:xfrm>
          <a:custGeom>
            <a:avLst/>
            <a:gdLst/>
            <a:ahLst/>
            <a:cxnLst/>
            <a:rect l="l" t="t" r="r" b="b"/>
            <a:pathLst>
              <a:path w="4113439" h="3161093">
                <a:moveTo>
                  <a:pt x="0" y="0"/>
                </a:moveTo>
                <a:lnTo>
                  <a:pt x="4113439" y="0"/>
                </a:lnTo>
                <a:lnTo>
                  <a:pt x="4113439" y="2344272"/>
                </a:lnTo>
                <a:lnTo>
                  <a:pt x="2157387" y="2344272"/>
                </a:lnTo>
                <a:lnTo>
                  <a:pt x="2157387" y="3161093"/>
                </a:lnTo>
                <a:lnTo>
                  <a:pt x="0" y="3161093"/>
                </a:lnTo>
                <a:close/>
              </a:path>
            </a:pathLst>
          </a:custGeom>
        </p:spPr>
      </p:pic>
      <p:sp>
        <p:nvSpPr>
          <p:cNvPr id="42" name="Rectangle 41">
            <a:extLst>
              <a:ext uri="{FF2B5EF4-FFF2-40B4-BE49-F238E27FC236}">
                <a16:creationId xmlns:a16="http://schemas.microsoft.com/office/drawing/2014/main" id="{AF6B7092-FA11-45BD-B50D-DF79993015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184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D589E016-1EE1-484C-8423-012B4B780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person wearing a costume&#10;&#10;Description automatically generated">
            <a:extLst>
              <a:ext uri="{FF2B5EF4-FFF2-40B4-BE49-F238E27FC236}">
                <a16:creationId xmlns:a16="http://schemas.microsoft.com/office/drawing/2014/main" id="{E02CB97F-71AE-44D0-8D39-BA85F9E762E8}"/>
              </a:ext>
            </a:extLst>
          </p:cNvPr>
          <p:cNvPicPr>
            <a:picLocks noGrp="1" noChangeAspect="1"/>
          </p:cNvPicPr>
          <p:nvPr>
            <p:ph type="pic" idx="1"/>
          </p:nvPr>
        </p:nvPicPr>
        <p:blipFill rotWithShape="1">
          <a:blip r:embed="rId2"/>
          <a:srcRect l="9529" r="9683" b="9091"/>
          <a:stretch/>
        </p:blipFill>
        <p:spPr>
          <a:xfrm>
            <a:off x="20" y="-1"/>
            <a:ext cx="12188932" cy="6858000"/>
          </a:xfrm>
          <a:prstGeom prst="rect">
            <a:avLst/>
          </a:prstGeom>
        </p:spPr>
      </p:pic>
      <p:sp>
        <p:nvSpPr>
          <p:cNvPr id="16" name="Rectangle 15">
            <a:extLst>
              <a:ext uri="{FF2B5EF4-FFF2-40B4-BE49-F238E27FC236}">
                <a16:creationId xmlns:a16="http://schemas.microsoft.com/office/drawing/2014/main" id="{46100866-3689-418C-84D9-07C7E2435C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00114"/>
            <a:ext cx="4053525" cy="4257773"/>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B557EBE-9B4D-4338-A06B-0716DD359286}"/>
              </a:ext>
            </a:extLst>
          </p:cNvPr>
          <p:cNvSpPr>
            <a:spLocks noGrp="1"/>
          </p:cNvSpPr>
          <p:nvPr>
            <p:ph type="title"/>
          </p:nvPr>
        </p:nvSpPr>
        <p:spPr>
          <a:xfrm>
            <a:off x="177982" y="3073319"/>
            <a:ext cx="3361953" cy="2470488"/>
          </a:xfrm>
        </p:spPr>
        <p:txBody>
          <a:bodyPr vert="horz" lIns="91440" tIns="45720" rIns="91440" bIns="45720" rtlCol="0" anchor="b">
            <a:noAutofit/>
          </a:bodyPr>
          <a:lstStyle/>
          <a:p>
            <a:r>
              <a:rPr lang="en-US" sz="1800" b="1" u="sng" spc="-100" dirty="0">
                <a:solidFill>
                  <a:schemeClr val="tx1"/>
                </a:solidFill>
                <a:latin typeface="Segoe Print"/>
              </a:rPr>
              <a:t>Thursday 9th July</a:t>
            </a:r>
            <a:br>
              <a:rPr lang="en-US" sz="1800" spc="-100" dirty="0">
                <a:latin typeface="Segoe Print"/>
              </a:rPr>
            </a:br>
            <a:r>
              <a:rPr lang="en-US" sz="1800" spc="-100" dirty="0">
                <a:solidFill>
                  <a:schemeClr val="tx1"/>
                </a:solidFill>
                <a:latin typeface="Segoe Print"/>
              </a:rPr>
              <a:t>We turn to Our Lady and take and ask her to take our petitions to God;</a:t>
            </a:r>
            <a:br>
              <a:rPr lang="en-US" sz="1800" spc="-100" dirty="0">
                <a:latin typeface="Segoe Print"/>
              </a:rPr>
            </a:br>
            <a:br>
              <a:rPr lang="en-US" sz="1800" spc="-100" dirty="0">
                <a:latin typeface="Segoe Print"/>
              </a:rPr>
            </a:br>
            <a:r>
              <a:rPr lang="en-US" sz="1800" spc="-100" dirty="0">
                <a:solidFill>
                  <a:schemeClr val="tx1"/>
                </a:solidFill>
                <a:latin typeface="Segoe Print"/>
              </a:rPr>
              <a:t>Hail Mary full of Grace, the Lord is with thee.</a:t>
            </a:r>
            <a:br>
              <a:rPr lang="en-US" sz="1800" spc="-100" dirty="0">
                <a:latin typeface="Segoe Print"/>
              </a:rPr>
            </a:br>
            <a:r>
              <a:rPr lang="en-US" sz="1800" spc="-100" dirty="0">
                <a:solidFill>
                  <a:schemeClr val="tx1"/>
                </a:solidFill>
                <a:latin typeface="Segoe Print"/>
              </a:rPr>
              <a:t> Blessed are thou amongst women and blessed is the fruit of thy womb Jesus.</a:t>
            </a:r>
            <a:br>
              <a:rPr lang="en-US" sz="1800" spc="-100" dirty="0">
                <a:latin typeface="Segoe Print"/>
              </a:rPr>
            </a:br>
            <a:r>
              <a:rPr lang="en-US" sz="1800" spc="-100" dirty="0">
                <a:solidFill>
                  <a:schemeClr val="tx1"/>
                </a:solidFill>
                <a:latin typeface="Segoe Print"/>
              </a:rPr>
              <a:t> Holy Mary Mother of God,</a:t>
            </a:r>
            <a:br>
              <a:rPr lang="en-US" sz="1800" spc="-100" dirty="0">
                <a:latin typeface="Segoe Print"/>
              </a:rPr>
            </a:br>
            <a:r>
              <a:rPr lang="en-US" sz="1800" spc="-100" dirty="0">
                <a:solidFill>
                  <a:schemeClr val="tx1"/>
                </a:solidFill>
                <a:latin typeface="Segoe Print"/>
              </a:rPr>
              <a:t> pray for us sinners now and at the hour of our death</a:t>
            </a:r>
            <a:br>
              <a:rPr lang="en-US" sz="1800" spc="-100" dirty="0">
                <a:latin typeface="Segoe Print"/>
              </a:rPr>
            </a:br>
            <a:br>
              <a:rPr lang="en-US" sz="1800" spc="-100" dirty="0">
                <a:latin typeface="Segoe Print"/>
              </a:rPr>
            </a:br>
            <a:r>
              <a:rPr lang="en-US" sz="1800" spc="-100" dirty="0">
                <a:solidFill>
                  <a:schemeClr val="tx1"/>
                </a:solidFill>
                <a:latin typeface="Segoe Print"/>
              </a:rPr>
              <a:t> Amen. </a:t>
            </a:r>
          </a:p>
        </p:txBody>
      </p:sp>
    </p:spTree>
    <p:extLst>
      <p:ext uri="{BB962C8B-B14F-4D97-AF65-F5344CB8AC3E}">
        <p14:creationId xmlns:p14="http://schemas.microsoft.com/office/powerpoint/2010/main" val="93268401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7">
            <a:extLst>
              <a:ext uri="{FF2B5EF4-FFF2-40B4-BE49-F238E27FC236}">
                <a16:creationId xmlns:a16="http://schemas.microsoft.com/office/drawing/2014/main" id="{BBED7469-0D10-44CB-A4C2-C1124B3CA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Rectangle 59">
            <a:extLst>
              <a:ext uri="{FF2B5EF4-FFF2-40B4-BE49-F238E27FC236}">
                <a16:creationId xmlns:a16="http://schemas.microsoft.com/office/drawing/2014/main" id="{F4351E00-23D4-4170-AACC-F27A1EE3FF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57" name="Rectangle 61">
            <a:extLst>
              <a:ext uri="{FF2B5EF4-FFF2-40B4-BE49-F238E27FC236}">
                <a16:creationId xmlns:a16="http://schemas.microsoft.com/office/drawing/2014/main" id="{79FA8816-1A74-437F-87D9-8CB1C252F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3">
            <a:extLst>
              <a:ext uri="{FF2B5EF4-FFF2-40B4-BE49-F238E27FC236}">
                <a16:creationId xmlns:a16="http://schemas.microsoft.com/office/drawing/2014/main" id="{DD38F43D-7251-49DA-8210-748ED92CD6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5608255" cy="5334001"/>
          </a:xfrm>
          <a:prstGeom prst="rect">
            <a:avLst/>
          </a:prstGeom>
          <a:solidFill>
            <a:srgbClr val="4F6A2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025CABA-D58B-48F8-86E9-E51A8DF4E62B}"/>
              </a:ext>
            </a:extLst>
          </p:cNvPr>
          <p:cNvSpPr>
            <a:spLocks noGrp="1"/>
          </p:cNvSpPr>
          <p:nvPr>
            <p:ph type="title"/>
          </p:nvPr>
        </p:nvSpPr>
        <p:spPr>
          <a:xfrm>
            <a:off x="289248" y="1123837"/>
            <a:ext cx="4998963" cy="1255469"/>
          </a:xfrm>
        </p:spPr>
        <p:txBody>
          <a:bodyPr vert="horz" lIns="91440" tIns="45720" rIns="91440" bIns="45720" rtlCol="0" anchor="ctr">
            <a:normAutofit/>
          </a:bodyPr>
          <a:lstStyle/>
          <a:p>
            <a:r>
              <a:rPr lang="en-US" sz="2800" b="1" u="sng" dirty="0">
                <a:latin typeface="Segoe Print"/>
              </a:rPr>
              <a:t>Friday 10th July</a:t>
            </a:r>
            <a:br>
              <a:rPr lang="en-US" sz="3600" dirty="0"/>
            </a:br>
            <a:endParaRPr lang="en-US" sz="3600"/>
          </a:p>
        </p:txBody>
      </p:sp>
      <p:sp>
        <p:nvSpPr>
          <p:cNvPr id="4" name="Text Placeholder 3">
            <a:extLst>
              <a:ext uri="{FF2B5EF4-FFF2-40B4-BE49-F238E27FC236}">
                <a16:creationId xmlns:a16="http://schemas.microsoft.com/office/drawing/2014/main" id="{D5EEB1CF-4B8F-4E83-98E5-59FE08B0C2AB}"/>
              </a:ext>
            </a:extLst>
          </p:cNvPr>
          <p:cNvSpPr>
            <a:spLocks noGrp="1"/>
          </p:cNvSpPr>
          <p:nvPr>
            <p:ph type="body" sz="half" idx="2"/>
          </p:nvPr>
        </p:nvSpPr>
        <p:spPr>
          <a:xfrm>
            <a:off x="308299" y="1910320"/>
            <a:ext cx="4998962" cy="3274586"/>
          </a:xfrm>
        </p:spPr>
        <p:txBody>
          <a:bodyPr vert="horz" lIns="91440" tIns="45720" rIns="91440" bIns="45720" rtlCol="0" anchor="t">
            <a:noAutofit/>
          </a:bodyPr>
          <a:lstStyle/>
          <a:p>
            <a:pPr>
              <a:lnSpc>
                <a:spcPct val="90000"/>
              </a:lnSpc>
            </a:pPr>
            <a:r>
              <a:rPr lang="en-US" sz="1600" dirty="0">
                <a:latin typeface="Segoe Print"/>
              </a:rPr>
              <a:t>Lord Jesus, when you walked with us on earth</a:t>
            </a:r>
            <a:endParaRPr lang="en-US" sz="1800">
              <a:latin typeface="Segoe Print"/>
            </a:endParaRPr>
          </a:p>
          <a:p>
            <a:pPr>
              <a:lnSpc>
                <a:spcPct val="90000"/>
              </a:lnSpc>
            </a:pPr>
            <a:r>
              <a:rPr lang="en-US" sz="1600" dirty="0">
                <a:latin typeface="Segoe Print"/>
              </a:rPr>
              <a:t>you spread your healing power.</a:t>
            </a:r>
          </a:p>
          <a:p>
            <a:pPr>
              <a:lnSpc>
                <a:spcPct val="90000"/>
              </a:lnSpc>
            </a:pPr>
            <a:r>
              <a:rPr lang="en-US" sz="1600" dirty="0">
                <a:latin typeface="Segoe Print"/>
              </a:rPr>
              <a:t>We place in your loving care all who are affected by Coronavirus.</a:t>
            </a:r>
          </a:p>
          <a:p>
            <a:pPr>
              <a:lnSpc>
                <a:spcPct val="90000"/>
              </a:lnSpc>
            </a:pPr>
            <a:r>
              <a:rPr lang="en-US" sz="1600" dirty="0">
                <a:latin typeface="Segoe Print"/>
              </a:rPr>
              <a:t>Keep us strong in faith, hope and love.</a:t>
            </a:r>
          </a:p>
          <a:p>
            <a:pPr>
              <a:lnSpc>
                <a:spcPct val="90000"/>
              </a:lnSpc>
            </a:pPr>
            <a:r>
              <a:rPr lang="en-US" sz="1600" dirty="0">
                <a:latin typeface="Segoe Print"/>
              </a:rPr>
              <a:t>Bring relief to our sick, console our bereaved,</a:t>
            </a:r>
          </a:p>
          <a:p>
            <a:pPr>
              <a:lnSpc>
                <a:spcPct val="90000"/>
              </a:lnSpc>
            </a:pPr>
            <a:r>
              <a:rPr lang="en-US" sz="1600" dirty="0">
                <a:latin typeface="Segoe Print"/>
              </a:rPr>
              <a:t>protect those who care for us.</a:t>
            </a:r>
          </a:p>
          <a:p>
            <a:pPr>
              <a:lnSpc>
                <a:spcPct val="90000"/>
              </a:lnSpc>
            </a:pPr>
            <a:r>
              <a:rPr lang="en-US" sz="1600" dirty="0">
                <a:latin typeface="Segoe Print"/>
              </a:rPr>
              <a:t>We lift our prayer to you Lord,</a:t>
            </a:r>
          </a:p>
          <a:p>
            <a:pPr>
              <a:lnSpc>
                <a:spcPct val="90000"/>
              </a:lnSpc>
            </a:pPr>
            <a:r>
              <a:rPr lang="en-US" sz="1600" dirty="0">
                <a:latin typeface="Segoe Print"/>
              </a:rPr>
              <a:t>and trust in your infinite mercy,</a:t>
            </a:r>
          </a:p>
          <a:p>
            <a:pPr>
              <a:lnSpc>
                <a:spcPct val="90000"/>
              </a:lnSpc>
            </a:pPr>
            <a:r>
              <a:rPr lang="en-US" sz="1600" dirty="0">
                <a:latin typeface="Segoe Print"/>
              </a:rPr>
              <a:t>as we wait for the daybreak.</a:t>
            </a:r>
          </a:p>
          <a:p>
            <a:pPr>
              <a:lnSpc>
                <a:spcPct val="90000"/>
              </a:lnSpc>
            </a:pPr>
            <a:r>
              <a:rPr lang="en-US" sz="1600" dirty="0">
                <a:latin typeface="Segoe Print"/>
              </a:rPr>
              <a:t>St Joseph – Pray for us </a:t>
            </a:r>
          </a:p>
        </p:txBody>
      </p:sp>
      <p:pic>
        <p:nvPicPr>
          <p:cNvPr id="7" name="Picture 7" descr="A picture containing cat, looking, sitting, brown&#10;&#10;Description automatically generated">
            <a:extLst>
              <a:ext uri="{FF2B5EF4-FFF2-40B4-BE49-F238E27FC236}">
                <a16:creationId xmlns:a16="http://schemas.microsoft.com/office/drawing/2014/main" id="{5E6F8A29-CE27-40E1-90B6-8B6935038DB1}"/>
              </a:ext>
            </a:extLst>
          </p:cNvPr>
          <p:cNvPicPr>
            <a:picLocks noGrp="1" noChangeAspect="1"/>
          </p:cNvPicPr>
          <p:nvPr>
            <p:ph type="pic" idx="1"/>
          </p:nvPr>
        </p:nvPicPr>
        <p:blipFill rotWithShape="1">
          <a:blip r:embed="rId2"/>
          <a:srcRect r="4" b="13538"/>
          <a:stretch/>
        </p:blipFill>
        <p:spPr>
          <a:xfrm>
            <a:off x="6102617" y="758952"/>
            <a:ext cx="2722163" cy="3191490"/>
          </a:xfrm>
          <a:prstGeom prst="rect">
            <a:avLst/>
          </a:prstGeom>
        </p:spPr>
      </p:pic>
      <p:sp>
        <p:nvSpPr>
          <p:cNvPr id="61" name="Rectangle 65">
            <a:extLst>
              <a:ext uri="{FF2B5EF4-FFF2-40B4-BE49-F238E27FC236}">
                <a16:creationId xmlns:a16="http://schemas.microsoft.com/office/drawing/2014/main" id="{318CA966-7397-43DD-A3FB-DA4061893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86093" y="758952"/>
            <a:ext cx="2508038" cy="1830905"/>
          </a:xfrm>
          <a:prstGeom prst="rect">
            <a:avLst/>
          </a:prstGeom>
          <a:solidFill>
            <a:srgbClr val="4F6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7">
            <a:extLst>
              <a:ext uri="{FF2B5EF4-FFF2-40B4-BE49-F238E27FC236}">
                <a16:creationId xmlns:a16="http://schemas.microsoft.com/office/drawing/2014/main" id="{541C54A8-5388-4520-9A13-3214D466A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2617" y="4111309"/>
            <a:ext cx="2730076" cy="1978595"/>
          </a:xfrm>
          <a:prstGeom prst="rect">
            <a:avLst/>
          </a:pr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8" descr="A picture containing person, front, looking, person&#10;&#10;Description automatically generated">
            <a:extLst>
              <a:ext uri="{FF2B5EF4-FFF2-40B4-BE49-F238E27FC236}">
                <a16:creationId xmlns:a16="http://schemas.microsoft.com/office/drawing/2014/main" id="{EE68B5B1-9C95-45F9-9412-247B93F3ABDD}"/>
              </a:ext>
            </a:extLst>
          </p:cNvPr>
          <p:cNvPicPr>
            <a:picLocks noChangeAspect="1"/>
          </p:cNvPicPr>
          <p:nvPr/>
        </p:nvPicPr>
        <p:blipFill rotWithShape="1">
          <a:blip r:embed="rId3"/>
          <a:srcRect l="23189" r="34688" b="1"/>
          <a:stretch/>
        </p:blipFill>
        <p:spPr>
          <a:xfrm>
            <a:off x="8993560" y="2750724"/>
            <a:ext cx="2500571" cy="3339180"/>
          </a:xfrm>
          <a:prstGeom prst="rect">
            <a:avLst/>
          </a:prstGeom>
        </p:spPr>
      </p:pic>
      <p:sp>
        <p:nvSpPr>
          <p:cNvPr id="65" name="Rectangle 69">
            <a:extLst>
              <a:ext uri="{FF2B5EF4-FFF2-40B4-BE49-F238E27FC236}">
                <a16:creationId xmlns:a16="http://schemas.microsoft.com/office/drawing/2014/main" id="{A4DA92B8-ECB2-42EA-AA82-1CDDF6164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931527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Frame</vt:lpstr>
      <vt:lpstr>Prayers for the week 6th – 10th July</vt:lpstr>
      <vt:lpstr>Monday 6th July Dear Lord, As we enter the penultimate week of this very unusual school year give us the strength and determination to keep going  until the end. Watch over our friends and families and give us the resolve to make sure that we always conduct ourselves in a way which will keep our community safe. St Joseph – Pray for us </vt:lpstr>
      <vt:lpstr>Tuesday 7th July</vt:lpstr>
      <vt:lpstr>Wednesday 8th July</vt:lpstr>
      <vt:lpstr>Thursday 9th July We turn to Our Lady and take and ask her to take our petitions to God;  Hail Mary full of Grace, the Lord is with thee.  Blessed are thou amongst women and blessed is the fruit of thy womb Jesus.  Holy Mary Mother of God,  pray for us sinners now and at the hour of our death   Amen. </vt:lpstr>
      <vt:lpstr>Friday 10th July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289</cp:revision>
  <dcterms:created xsi:type="dcterms:W3CDTF">2020-07-05T15:45:33Z</dcterms:created>
  <dcterms:modified xsi:type="dcterms:W3CDTF">2020-07-05T16:39:05Z</dcterms:modified>
</cp:coreProperties>
</file>