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2" r:id="rId3"/>
    <p:sldId id="273" r:id="rId4"/>
    <p:sldId id="257" r:id="rId5"/>
    <p:sldId id="274" r:id="rId6"/>
    <p:sldId id="275" r:id="rId7"/>
    <p:sldId id="279" r:id="rId8"/>
    <p:sldId id="276" r:id="rId9"/>
    <p:sldId id="278" r:id="rId10"/>
    <p:sldId id="258" r:id="rId11"/>
    <p:sldId id="277" r:id="rId12"/>
    <p:sldId id="282" r:id="rId13"/>
    <p:sldId id="280" r:id="rId14"/>
    <p:sldId id="281" r:id="rId15"/>
    <p:sldId id="259" r:id="rId16"/>
    <p:sldId id="283" r:id="rId17"/>
    <p:sldId id="284" r:id="rId18"/>
    <p:sldId id="260" r:id="rId19"/>
    <p:sldId id="263" r:id="rId20"/>
    <p:sldId id="264" r:id="rId21"/>
    <p:sldId id="265" r:id="rId22"/>
    <p:sldId id="266" r:id="rId23"/>
    <p:sldId id="267" r:id="rId24"/>
    <p:sldId id="268" r:id="rId25"/>
    <p:sldId id="261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7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59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2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15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52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6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1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5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6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70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0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7C490-53B0-4457-B304-C79BC52C0598}" type="datetimeFigureOut">
              <a:rPr lang="en-GB" smtClean="0"/>
              <a:t>13/03/2020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35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ggs.co.uk/" TargetMode="External"/><Relationship Id="rId3" Type="http://schemas.openxmlformats.org/officeDocument/2006/relationships/hyperlink" Target="http://www.carrspasties.co.uk/" TargetMode="External"/><Relationship Id="rId7" Type="http://schemas.openxmlformats.org/officeDocument/2006/relationships/hyperlink" Target="http://www.tripadvisor.co.uk/" TargetMode="External"/><Relationship Id="rId2" Type="http://schemas.openxmlformats.org/officeDocument/2006/relationships/hyperlink" Target="http://www.gov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dsalonguide.com/" TargetMode="External"/><Relationship Id="rId5" Type="http://schemas.openxmlformats.org/officeDocument/2006/relationships/hyperlink" Target="http://www.theboltonnews.co.uk/" TargetMode="External"/><Relationship Id="rId4" Type="http://schemas.openxmlformats.org/officeDocument/2006/relationships/hyperlink" Target="http://www.originalhairstudio.co.uk/" TargetMode="External"/><Relationship Id="rId9" Type="http://schemas.openxmlformats.org/officeDocument/2006/relationships/hyperlink" Target="http://www.thesalonbolton.co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dadstalking.com/wp-content/uploads/2012/03/conn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6" y="97776"/>
            <a:ext cx="1580062" cy="105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97776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C</a:t>
            </a:r>
            <a:r>
              <a:rPr lang="en-GB" sz="6000" dirty="0" smtClean="0">
                <a:solidFill>
                  <a:srgbClr val="00B0F0"/>
                </a:solidFill>
              </a:rPr>
              <a:t>o</a:t>
            </a:r>
            <a:r>
              <a:rPr lang="en-GB" sz="6000" dirty="0" smtClean="0">
                <a:solidFill>
                  <a:srgbClr val="00B050"/>
                </a:solidFill>
              </a:rPr>
              <a:t>n</a:t>
            </a:r>
            <a:r>
              <a:rPr lang="en-GB" sz="6000" dirty="0" smtClean="0">
                <a:solidFill>
                  <a:srgbClr val="00B0F0"/>
                </a:solidFill>
              </a:rPr>
              <a:t>n</a:t>
            </a:r>
            <a:r>
              <a:rPr lang="en-GB" sz="6000" dirty="0" smtClean="0">
                <a:solidFill>
                  <a:srgbClr val="FF0000"/>
                </a:solidFill>
              </a:rPr>
              <a:t>e</a:t>
            </a:r>
            <a:r>
              <a:rPr lang="en-GB" sz="6000" dirty="0" smtClean="0">
                <a:solidFill>
                  <a:srgbClr val="00B050"/>
                </a:solidFill>
              </a:rPr>
              <a:t>c</a:t>
            </a:r>
            <a:r>
              <a:rPr lang="en-GB" sz="6000" dirty="0" smtClean="0">
                <a:solidFill>
                  <a:srgbClr val="00B0F0"/>
                </a:solidFill>
              </a:rPr>
              <a:t>t</a:t>
            </a:r>
            <a:endParaRPr lang="en-GB" sz="6000" dirty="0">
              <a:solidFill>
                <a:srgbClr val="00B0F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4" y="1113439"/>
            <a:ext cx="8310710" cy="40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3" y="4941168"/>
            <a:ext cx="8275901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19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324"/>
            <a:ext cx="91440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7030A0"/>
                </a:solidFill>
              </a:rPr>
              <a:t>I will now complete a </a:t>
            </a:r>
            <a:r>
              <a:rPr lang="en-GB" sz="2800" i="1" u="sng" dirty="0" smtClean="0">
                <a:solidFill>
                  <a:srgbClr val="7030A0"/>
                </a:solidFill>
              </a:rPr>
              <a:t>SWOT analysis </a:t>
            </a:r>
            <a:r>
              <a:rPr lang="en-GB" sz="2800" i="1" dirty="0" smtClean="0">
                <a:solidFill>
                  <a:srgbClr val="7030A0"/>
                </a:solidFill>
              </a:rPr>
              <a:t>for the Original Hair Studio. 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The main strengths regarding internal and external influences on the enterprise are……….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Weaknesses include……..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Opportunities presented by internal and external factors include……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Threats to the enterprise could be……..</a:t>
            </a:r>
          </a:p>
          <a:p>
            <a:endParaRPr lang="en-GB" sz="2800" i="1" dirty="0" smtClean="0">
              <a:solidFill>
                <a:srgbClr val="7030A0"/>
              </a:solidFill>
            </a:endParaRPr>
          </a:p>
          <a:p>
            <a:r>
              <a:rPr lang="en-GB" sz="2800" i="1" dirty="0" smtClean="0">
                <a:solidFill>
                  <a:srgbClr val="7030A0"/>
                </a:solidFill>
              </a:rPr>
              <a:t>I will also use a </a:t>
            </a:r>
            <a:r>
              <a:rPr lang="en-GB" sz="2800" i="1" u="sng" dirty="0" smtClean="0">
                <a:solidFill>
                  <a:srgbClr val="7030A0"/>
                </a:solidFill>
              </a:rPr>
              <a:t>PEST analysis </a:t>
            </a:r>
            <a:r>
              <a:rPr lang="en-GB" sz="2800" i="1" dirty="0" smtClean="0">
                <a:solidFill>
                  <a:srgbClr val="7030A0"/>
                </a:solidFill>
              </a:rPr>
              <a:t>to assess external factors.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Political influences on Original Hair Studio are……..this is positive/negative because……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Economic impacts could include………….this may impact on success because…..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Social considerations include……….which is an opportunity to…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Technology can have positive and negative impacts because….</a:t>
            </a:r>
          </a:p>
          <a:p>
            <a:endParaRPr lang="en-GB" sz="2800" i="1" dirty="0">
              <a:solidFill>
                <a:srgbClr val="7030A0"/>
              </a:solidFill>
            </a:endParaRPr>
          </a:p>
          <a:p>
            <a:endParaRPr lang="en-GB" sz="2800" i="1" dirty="0" smtClean="0">
              <a:solidFill>
                <a:srgbClr val="7030A0"/>
              </a:solidFill>
            </a:endParaRPr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844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324"/>
            <a:ext cx="914400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7030A0"/>
                </a:solidFill>
              </a:rPr>
              <a:t>I will now complete a </a:t>
            </a:r>
            <a:r>
              <a:rPr lang="en-GB" sz="2800" i="1" u="sng" dirty="0" smtClean="0">
                <a:solidFill>
                  <a:srgbClr val="7030A0"/>
                </a:solidFill>
              </a:rPr>
              <a:t>SWOT analysis </a:t>
            </a:r>
            <a:r>
              <a:rPr lang="en-GB" sz="2800" i="1" dirty="0" smtClean="0">
                <a:solidFill>
                  <a:srgbClr val="7030A0"/>
                </a:solidFill>
              </a:rPr>
              <a:t>for </a:t>
            </a:r>
            <a:r>
              <a:rPr lang="en-GB" sz="2800" i="1" dirty="0" err="1" smtClean="0">
                <a:solidFill>
                  <a:srgbClr val="7030A0"/>
                </a:solidFill>
              </a:rPr>
              <a:t>Carr’s</a:t>
            </a:r>
            <a:r>
              <a:rPr lang="en-GB" sz="2800" i="1" dirty="0" smtClean="0">
                <a:solidFill>
                  <a:srgbClr val="7030A0"/>
                </a:solidFill>
              </a:rPr>
              <a:t> Pasties. 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The main strengths regarding internal and external influences on the enterprise are……….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Weaknesses include……..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Opportunities presented by internal and external factors include……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Threats to the enterprise could be……..</a:t>
            </a:r>
          </a:p>
          <a:p>
            <a:endParaRPr lang="en-GB" sz="2800" i="1" dirty="0" smtClean="0">
              <a:solidFill>
                <a:srgbClr val="7030A0"/>
              </a:solidFill>
            </a:endParaRPr>
          </a:p>
          <a:p>
            <a:r>
              <a:rPr lang="en-GB" sz="2800" i="1" dirty="0" smtClean="0">
                <a:solidFill>
                  <a:srgbClr val="7030A0"/>
                </a:solidFill>
              </a:rPr>
              <a:t>I will also use a </a:t>
            </a:r>
            <a:r>
              <a:rPr lang="en-GB" sz="2800" i="1" u="sng" dirty="0" smtClean="0">
                <a:solidFill>
                  <a:srgbClr val="7030A0"/>
                </a:solidFill>
              </a:rPr>
              <a:t>PEST analysis </a:t>
            </a:r>
            <a:r>
              <a:rPr lang="en-GB" sz="2800" i="1" dirty="0" smtClean="0">
                <a:solidFill>
                  <a:srgbClr val="7030A0"/>
                </a:solidFill>
              </a:rPr>
              <a:t>to assess external factors.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Political influences on </a:t>
            </a:r>
            <a:r>
              <a:rPr lang="en-GB" sz="2800" i="1" dirty="0" err="1" smtClean="0">
                <a:solidFill>
                  <a:srgbClr val="7030A0"/>
                </a:solidFill>
              </a:rPr>
              <a:t>Carr’s</a:t>
            </a:r>
            <a:r>
              <a:rPr lang="en-GB" sz="2800" i="1" dirty="0" smtClean="0">
                <a:solidFill>
                  <a:srgbClr val="7030A0"/>
                </a:solidFill>
              </a:rPr>
              <a:t> Pasties are……..this is positive/negative because……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Economic impacts could include………….this may impact on success because…..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Social considerations include……….which is an opportunity to…</a:t>
            </a:r>
          </a:p>
          <a:p>
            <a:r>
              <a:rPr lang="en-GB" sz="2800" i="1" dirty="0" smtClean="0">
                <a:solidFill>
                  <a:srgbClr val="7030A0"/>
                </a:solidFill>
              </a:rPr>
              <a:t>Technology can have positive and negative impacts because….</a:t>
            </a:r>
          </a:p>
          <a:p>
            <a:endParaRPr lang="en-GB" sz="2800" i="1" dirty="0">
              <a:solidFill>
                <a:srgbClr val="7030A0"/>
              </a:solidFill>
            </a:endParaRPr>
          </a:p>
          <a:p>
            <a:endParaRPr lang="en-GB" sz="2800" i="1" dirty="0" smtClean="0">
              <a:solidFill>
                <a:srgbClr val="7030A0"/>
              </a:solidFill>
            </a:endParaRPr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35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68295">
            <a:off x="396313" y="3006854"/>
            <a:ext cx="8229600" cy="1143000"/>
          </a:xfrm>
        </p:spPr>
        <p:txBody>
          <a:bodyPr>
            <a:noAutofit/>
          </a:bodyPr>
          <a:lstStyle/>
          <a:p>
            <a:r>
              <a:rPr lang="en-GB" sz="9600" dirty="0" smtClean="0"/>
              <a:t>Questionnaires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0430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SME is successful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Survival</a:t>
            </a:r>
          </a:p>
          <a:p>
            <a:r>
              <a:rPr lang="en-GB" dirty="0" smtClean="0"/>
              <a:t>Breaking Even</a:t>
            </a:r>
          </a:p>
          <a:p>
            <a:r>
              <a:rPr lang="en-GB" dirty="0" smtClean="0"/>
              <a:t>Making a Profit</a:t>
            </a:r>
          </a:p>
          <a:p>
            <a:r>
              <a:rPr lang="en-GB" dirty="0" smtClean="0"/>
              <a:t>Meeting customer needs</a:t>
            </a:r>
          </a:p>
          <a:p>
            <a:r>
              <a:rPr lang="en-GB" dirty="0" smtClean="0"/>
              <a:t>Increasing market share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6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hlinkClick r:id="rId2"/>
              </a:rPr>
              <a:t>www.gov.uk</a:t>
            </a:r>
            <a:endParaRPr lang="en-GB" dirty="0" smtClean="0"/>
          </a:p>
          <a:p>
            <a:r>
              <a:rPr lang="en-GB" dirty="0" smtClean="0"/>
              <a:t>BTEC Tech Award Student Book by Richards, </a:t>
            </a:r>
            <a:r>
              <a:rPr lang="en-GB" dirty="0" err="1" smtClean="0"/>
              <a:t>Coupland</a:t>
            </a:r>
            <a:r>
              <a:rPr lang="en-GB" dirty="0" smtClean="0"/>
              <a:t> Smith and Redfern</a:t>
            </a:r>
          </a:p>
          <a:p>
            <a:r>
              <a:rPr lang="en-GB" dirty="0" smtClean="0">
                <a:hlinkClick r:id="rId3"/>
              </a:rPr>
              <a:t>www.carrspasties.co.uk</a:t>
            </a:r>
            <a:endParaRPr lang="en-GB" dirty="0" smtClean="0"/>
          </a:p>
          <a:p>
            <a:r>
              <a:rPr lang="en-GB" dirty="0" smtClean="0">
                <a:hlinkClick r:id="rId4"/>
              </a:rPr>
              <a:t>www.originalhairstudio.co.uk</a:t>
            </a:r>
            <a:endParaRPr lang="en-GB" dirty="0" smtClean="0"/>
          </a:p>
          <a:p>
            <a:r>
              <a:rPr lang="en-GB" dirty="0" smtClean="0">
                <a:hlinkClick r:id="rId5"/>
              </a:rPr>
              <a:t>www.theboltonnews.co.uk</a:t>
            </a:r>
            <a:endParaRPr lang="en-GB" dirty="0" smtClean="0"/>
          </a:p>
          <a:p>
            <a:r>
              <a:rPr lang="en-GB" dirty="0" smtClean="0">
                <a:hlinkClick r:id="rId6"/>
              </a:rPr>
              <a:t>www.goodsalonguide.com</a:t>
            </a:r>
            <a:endParaRPr lang="en-GB" dirty="0" smtClean="0"/>
          </a:p>
          <a:p>
            <a:r>
              <a:rPr lang="en-GB" dirty="0" smtClean="0">
                <a:hlinkClick r:id="rId7"/>
              </a:rPr>
              <a:t>www.tripadvisor.co.uk</a:t>
            </a:r>
            <a:endParaRPr lang="en-GB" dirty="0" smtClean="0"/>
          </a:p>
          <a:p>
            <a:r>
              <a:rPr lang="en-GB" dirty="0" smtClean="0">
                <a:hlinkClick r:id="rId8"/>
              </a:rPr>
              <a:t>www.greggs.co.uk</a:t>
            </a:r>
            <a:endParaRPr lang="en-GB" dirty="0" smtClean="0"/>
          </a:p>
          <a:p>
            <a:r>
              <a:rPr lang="en-GB" dirty="0" smtClean="0">
                <a:hlinkClick r:id="rId9"/>
              </a:rPr>
              <a:t>www.thesalonbolton.co.uk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9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urispagnol.it/immagini/7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1584176" cy="157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06798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0000"/>
                </a:solidFill>
              </a:rPr>
              <a:t>C</a:t>
            </a:r>
            <a:r>
              <a:rPr lang="en-GB" sz="6000" dirty="0" smtClean="0">
                <a:solidFill>
                  <a:srgbClr val="00B0F0"/>
                </a:solidFill>
              </a:rPr>
              <a:t>o</a:t>
            </a:r>
            <a:r>
              <a:rPr lang="en-GB" sz="6000" dirty="0" smtClean="0">
                <a:solidFill>
                  <a:srgbClr val="00B050"/>
                </a:solidFill>
              </a:rPr>
              <a:t>n</a:t>
            </a:r>
            <a:r>
              <a:rPr lang="en-GB" sz="6000" dirty="0" smtClean="0">
                <a:solidFill>
                  <a:srgbClr val="FF00FF"/>
                </a:solidFill>
              </a:rPr>
              <a:t>s</a:t>
            </a:r>
            <a:r>
              <a:rPr lang="en-GB" sz="6000" dirty="0" smtClean="0">
                <a:solidFill>
                  <a:srgbClr val="FF0000"/>
                </a:solidFill>
              </a:rPr>
              <a:t>o</a:t>
            </a:r>
            <a:r>
              <a:rPr lang="en-GB" sz="6000" dirty="0" smtClean="0">
                <a:solidFill>
                  <a:srgbClr val="00B050"/>
                </a:solidFill>
              </a:rPr>
              <a:t>l</a:t>
            </a:r>
            <a:r>
              <a:rPr lang="en-GB" sz="6000" dirty="0" smtClean="0">
                <a:solidFill>
                  <a:srgbClr val="FF0000"/>
                </a:solidFill>
              </a:rPr>
              <a:t>i</a:t>
            </a:r>
            <a:r>
              <a:rPr lang="en-GB" sz="6000" dirty="0" smtClean="0">
                <a:solidFill>
                  <a:srgbClr val="00B0F0"/>
                </a:solidFill>
              </a:rPr>
              <a:t>d</a:t>
            </a:r>
            <a:r>
              <a:rPr lang="en-GB" sz="6000" dirty="0" smtClean="0">
                <a:solidFill>
                  <a:srgbClr val="FF00FF"/>
                </a:solidFill>
              </a:rPr>
              <a:t>a</a:t>
            </a:r>
            <a:r>
              <a:rPr lang="en-GB" sz="6000" dirty="0" smtClean="0">
                <a:solidFill>
                  <a:srgbClr val="00B050"/>
                </a:solidFill>
              </a:rPr>
              <a:t>t</a:t>
            </a:r>
            <a:r>
              <a:rPr lang="en-GB" sz="6000" dirty="0" smtClean="0">
                <a:solidFill>
                  <a:srgbClr val="FF0000"/>
                </a:solidFill>
              </a:rPr>
              <a:t>e</a:t>
            </a:r>
            <a:endParaRPr lang="en-GB" sz="60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496944" cy="4637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1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332656"/>
          <a:ext cx="8640960" cy="6192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320480"/>
              </a:tblGrid>
              <a:tr h="309634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9634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8" descr="Image result for swot analysi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9"/>
          <a:stretch/>
        </p:blipFill>
        <p:spPr bwMode="auto">
          <a:xfrm>
            <a:off x="2209146" y="2780928"/>
            <a:ext cx="4725708" cy="11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520" y="332656"/>
          <a:ext cx="8640960" cy="6192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320480"/>
              </a:tblGrid>
              <a:tr h="309634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9634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Image result for pest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70" y="2384884"/>
            <a:ext cx="494725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1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32656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Homework task:</a:t>
            </a:r>
          </a:p>
          <a:p>
            <a:endParaRPr lang="en-GB" sz="2800" dirty="0"/>
          </a:p>
          <a:p>
            <a:r>
              <a:rPr lang="en-GB" sz="2800" dirty="0" smtClean="0"/>
              <a:t>Due in: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2267744" cy="14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71739"/>
              </p:ext>
            </p:extLst>
          </p:nvPr>
        </p:nvGraphicFramePr>
        <p:xfrm>
          <a:off x="539552" y="548680"/>
          <a:ext cx="6119035" cy="3515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3807"/>
                <a:gridCol w="1223807"/>
                <a:gridCol w="1223807"/>
                <a:gridCol w="1223807"/>
                <a:gridCol w="1223807"/>
              </a:tblGrid>
              <a:tr h="790179"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Term 1b Reading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Focus: 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</a:rPr>
                        <a:t>Sequencing </a:t>
                      </a:r>
                      <a:endParaRPr lang="en-GB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GB" sz="1200" dirty="0" smtClean="0"/>
                        <a:t>Time Order Words</a:t>
                      </a:r>
                      <a:r>
                        <a:rPr lang="en-GB" sz="1200" baseline="0" dirty="0" smtClean="0"/>
                        <a:t> – that will help me develop my ability to write in 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</a:rPr>
                        <a:t>sequence</a:t>
                      </a:r>
                      <a:endParaRPr lang="en-GB" sz="12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9370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9966FF"/>
                          </a:solidFill>
                        </a:rPr>
                        <a:t>Before</a:t>
                      </a:r>
                      <a:endParaRPr lang="en-GB" sz="1100" b="1" dirty="0">
                        <a:solidFill>
                          <a:srgbClr val="996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00B050"/>
                          </a:solidFill>
                        </a:rPr>
                        <a:t>First</a:t>
                      </a:r>
                      <a:endParaRPr lang="en-GB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FF00FF"/>
                          </a:solidFill>
                        </a:rPr>
                        <a:t>Next </a:t>
                      </a:r>
                      <a:endParaRPr lang="en-GB" sz="1100" b="1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Last </a:t>
                      </a:r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FFC000"/>
                          </a:solidFill>
                        </a:rPr>
                        <a:t>Sometimes</a:t>
                      </a:r>
                      <a:endParaRPr lang="en-GB" sz="1100" b="1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2948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9966FF"/>
                          </a:solidFill>
                        </a:rPr>
                        <a:t>Earlier </a:t>
                      </a:r>
                      <a:endParaRPr lang="en-GB" sz="1100" dirty="0">
                        <a:solidFill>
                          <a:srgbClr val="996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B050"/>
                          </a:solidFill>
                        </a:rPr>
                        <a:t>First</a:t>
                      </a:r>
                      <a:r>
                        <a:rPr lang="en-GB" sz="1100" baseline="0" dirty="0" smtClean="0">
                          <a:solidFill>
                            <a:srgbClr val="00B050"/>
                          </a:solidFill>
                        </a:rPr>
                        <a:t>ly</a:t>
                      </a:r>
                      <a:endParaRPr lang="en-GB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FF"/>
                          </a:solidFill>
                        </a:rPr>
                        <a:t>After </a:t>
                      </a:r>
                      <a:endParaRPr lang="en-GB" sz="1100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Afterwards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At times</a:t>
                      </a:r>
                    </a:p>
                  </a:txBody>
                  <a:tcPr marL="68580" marR="68580" marT="34290" marB="34290"/>
                </a:tc>
              </a:tr>
              <a:tr h="4277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9966FF"/>
                          </a:solidFill>
                        </a:rPr>
                        <a:t>Once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B050"/>
                          </a:solidFill>
                        </a:rPr>
                        <a:t>At the onset</a:t>
                      </a:r>
                      <a:endParaRPr lang="en-GB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FF"/>
                          </a:solidFill>
                        </a:rPr>
                        <a:t>As soon as</a:t>
                      </a:r>
                      <a:endParaRPr lang="en-GB" sz="1100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Eventually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Gradually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9370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9966FF"/>
                          </a:solidFill>
                        </a:rPr>
                        <a:t>In the past</a:t>
                      </a:r>
                      <a:endParaRPr lang="en-GB" sz="1100" dirty="0">
                        <a:solidFill>
                          <a:srgbClr val="996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B050"/>
                          </a:solidFill>
                        </a:rPr>
                        <a:t>Before</a:t>
                      </a:r>
                      <a:endParaRPr lang="en-GB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FF"/>
                          </a:solidFill>
                        </a:rPr>
                        <a:t>Consequently</a:t>
                      </a:r>
                      <a:endParaRPr lang="en-GB" sz="1100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Finally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Occasionally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9370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9966FF"/>
                          </a:solidFill>
                        </a:rPr>
                        <a:t>Not long ago</a:t>
                      </a:r>
                      <a:endParaRPr lang="en-GB" sz="1100" dirty="0">
                        <a:solidFill>
                          <a:srgbClr val="996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B050"/>
                          </a:solidFill>
                        </a:rPr>
                        <a:t>Embark</a:t>
                      </a:r>
                      <a:endParaRPr lang="en-GB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FF"/>
                          </a:solidFill>
                        </a:rPr>
                        <a:t>Not long after</a:t>
                      </a:r>
                      <a:endParaRPr lang="en-GB" sz="1100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In conclusion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Periodically 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9370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9966FF"/>
                          </a:solidFill>
                        </a:rPr>
                        <a:t>Preceding</a:t>
                      </a:r>
                      <a:endParaRPr lang="en-GB" sz="1100" dirty="0">
                        <a:solidFill>
                          <a:srgbClr val="996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B050"/>
                          </a:solidFill>
                        </a:rPr>
                        <a:t>Starting with</a:t>
                      </a:r>
                      <a:endParaRPr lang="en-GB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FF"/>
                          </a:solidFill>
                        </a:rPr>
                        <a:t>Soon after</a:t>
                      </a:r>
                      <a:endParaRPr lang="en-GB" sz="1100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Ultimately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Rarely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39370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9966FF"/>
                          </a:solidFill>
                        </a:rPr>
                        <a:t>Previously</a:t>
                      </a:r>
                      <a:endParaRPr lang="en-GB" sz="1100" dirty="0">
                        <a:solidFill>
                          <a:srgbClr val="996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00B050"/>
                          </a:solidFill>
                        </a:rPr>
                        <a:t>To begin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FF"/>
                          </a:solidFill>
                        </a:rPr>
                        <a:t>Shortly</a:t>
                      </a:r>
                      <a:endParaRPr lang="en-GB" sz="1100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Until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seldom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150" y="5682563"/>
            <a:ext cx="13921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Editable </a:t>
            </a:r>
          </a:p>
        </p:txBody>
      </p:sp>
    </p:spTree>
    <p:extLst>
      <p:ext uri="{BB962C8B-B14F-4D97-AF65-F5344CB8AC3E}">
        <p14:creationId xmlns:p14="http://schemas.microsoft.com/office/powerpoint/2010/main" val="28104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5" y="0"/>
            <a:ext cx="91441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7030A0"/>
                </a:solidFill>
              </a:rPr>
              <a:t>Title: Assignment 1: </a:t>
            </a:r>
            <a:r>
              <a:rPr lang="en-GB" sz="3200" u="sng" dirty="0">
                <a:solidFill>
                  <a:srgbClr val="7030A0"/>
                </a:solidFill>
              </a:rPr>
              <a:t>T</a:t>
            </a:r>
            <a:r>
              <a:rPr lang="en-GB" sz="3200" u="sng" dirty="0" smtClean="0">
                <a:solidFill>
                  <a:srgbClr val="7030A0"/>
                </a:solidFill>
              </a:rPr>
              <a:t>ask 3: Section 2</a:t>
            </a:r>
          </a:p>
          <a:p>
            <a:r>
              <a:rPr lang="en-GB" sz="3200" u="sng" dirty="0" smtClean="0">
                <a:solidFill>
                  <a:srgbClr val="7030A0"/>
                </a:solidFill>
              </a:rPr>
              <a:t>Enterprises</a:t>
            </a:r>
            <a:r>
              <a:rPr lang="en-GB" sz="3200" u="sng" dirty="0">
                <a:solidFill>
                  <a:srgbClr val="7030A0"/>
                </a:solidFill>
              </a:rPr>
              <a:t>:</a:t>
            </a:r>
            <a:r>
              <a:rPr lang="en-GB" sz="3200" u="sng" dirty="0" smtClean="0">
                <a:solidFill>
                  <a:srgbClr val="7030A0"/>
                </a:solidFill>
              </a:rPr>
              <a:t> Success or Failure</a:t>
            </a:r>
          </a:p>
          <a:p>
            <a:endParaRPr lang="en-GB" sz="3200" u="sng" dirty="0"/>
          </a:p>
          <a:p>
            <a:r>
              <a:rPr lang="en-GB" sz="3200" dirty="0" smtClean="0"/>
              <a:t>LO: To evaluate how internal and</a:t>
            </a:r>
          </a:p>
          <a:p>
            <a:r>
              <a:rPr lang="en-GB" sz="3200" dirty="0"/>
              <a:t>e</a:t>
            </a:r>
            <a:r>
              <a:rPr lang="en-GB" sz="3200" dirty="0" smtClean="0"/>
              <a:t>xternal factors affect success or failure</a:t>
            </a:r>
          </a:p>
          <a:p>
            <a:endParaRPr lang="en-GB" sz="3200" dirty="0"/>
          </a:p>
          <a:p>
            <a:r>
              <a:rPr lang="en-GB" sz="3200" dirty="0"/>
              <a:t>Success criteria: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I </a:t>
            </a:r>
            <a:r>
              <a:rPr lang="en-GB" sz="3200" dirty="0" smtClean="0">
                <a:solidFill>
                  <a:srgbClr val="FF0000"/>
                </a:solidFill>
              </a:rPr>
              <a:t>can identify internal and external factors</a:t>
            </a:r>
            <a:endParaRPr lang="en-GB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C000"/>
                </a:solidFill>
              </a:rPr>
              <a:t>I </a:t>
            </a:r>
            <a:r>
              <a:rPr lang="en-GB" sz="3200" b="1" dirty="0" smtClean="0">
                <a:solidFill>
                  <a:srgbClr val="FFC000"/>
                </a:solidFill>
              </a:rPr>
              <a:t>can explain the importance of internal and external factors</a:t>
            </a:r>
            <a:endParaRPr lang="en-GB" sz="3200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</a:rPr>
              <a:t>I </a:t>
            </a:r>
            <a:r>
              <a:rPr lang="en-GB" sz="3200" dirty="0" smtClean="0">
                <a:solidFill>
                  <a:srgbClr val="00B050"/>
                </a:solidFill>
              </a:rPr>
              <a:t>can evaluate the importance of internal and external factors affecting a selected enterprise </a:t>
            </a:r>
            <a:endParaRPr lang="en-GB" sz="3200" dirty="0">
              <a:solidFill>
                <a:srgbClr val="00B050"/>
              </a:solidFill>
            </a:endParaRPr>
          </a:p>
          <a:p>
            <a:r>
              <a:rPr lang="en-GB" sz="1200" b="1" dirty="0" smtClean="0">
                <a:solidFill>
                  <a:srgbClr val="0000CC"/>
                </a:solidFill>
              </a:rPr>
              <a:t>Literacy Foci Term 1b</a:t>
            </a:r>
            <a:endParaRPr lang="en-GB" sz="1200" dirty="0" smtClean="0">
              <a:solidFill>
                <a:srgbClr val="0000CC"/>
              </a:solidFill>
            </a:endParaRPr>
          </a:p>
          <a:p>
            <a:r>
              <a:rPr lang="en-GB" sz="1200" dirty="0" smtClean="0">
                <a:solidFill>
                  <a:srgbClr val="0000CC"/>
                </a:solidFill>
              </a:rPr>
              <a:t>Reading: Sequencing</a:t>
            </a:r>
          </a:p>
          <a:p>
            <a:r>
              <a:rPr lang="en-GB" sz="1200" dirty="0" smtClean="0">
                <a:solidFill>
                  <a:srgbClr val="0000CC"/>
                </a:solidFill>
              </a:rPr>
              <a:t>Writing: homophones and common spelling mistakes</a:t>
            </a:r>
            <a:endParaRPr lang="en-GB" sz="1200" dirty="0">
              <a:solidFill>
                <a:srgbClr val="0000CC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"/>
          <a:stretch/>
        </p:blipFill>
        <p:spPr>
          <a:xfrm>
            <a:off x="6948264" y="188640"/>
            <a:ext cx="2069218" cy="18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>
            <a:off x="67962" y="857250"/>
            <a:ext cx="3472250" cy="1736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>
            <a:off x="67962" y="2593375"/>
            <a:ext cx="3472250" cy="1736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>
            <a:off x="67962" y="4329501"/>
            <a:ext cx="3472250" cy="1736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>
            <a:off x="3540211" y="857250"/>
            <a:ext cx="3472250" cy="1736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>
            <a:off x="3540211" y="2593375"/>
            <a:ext cx="3472250" cy="1736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>
            <a:off x="3540211" y="4329501"/>
            <a:ext cx="3472250" cy="1736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 rot="16200000">
            <a:off x="6196915" y="1725313"/>
            <a:ext cx="3472250" cy="17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32718" y="1063061"/>
          <a:ext cx="2695835" cy="4661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3936"/>
                <a:gridCol w="656968"/>
                <a:gridCol w="724931"/>
              </a:tblGrid>
              <a:tr h="96190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rgbClr val="FF0000"/>
                          </a:solidFill>
                        </a:rPr>
                        <a:t>Top ten </a:t>
                      </a:r>
                      <a:r>
                        <a:rPr lang="en-GB" sz="900" dirty="0" smtClean="0"/>
                        <a:t>misused </a:t>
                      </a:r>
                      <a:r>
                        <a:rPr lang="en-GB" sz="900" b="1" dirty="0" smtClean="0">
                          <a:solidFill>
                            <a:srgbClr val="00B0F0"/>
                          </a:solidFill>
                        </a:rPr>
                        <a:t>homophones</a:t>
                      </a:r>
                    </a:p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</a:rPr>
                        <a:t>Check your work – and that you have used them in the correct place </a:t>
                      </a:r>
                      <a:endParaRPr lang="en-GB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Used correctly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7030A0"/>
                          </a:solidFill>
                        </a:rPr>
                        <a:t>Corrected</a:t>
                      </a:r>
                      <a:endParaRPr lang="en-GB" sz="11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Too: </a:t>
                      </a:r>
                      <a:r>
                        <a:rPr lang="en-GB" sz="1100" dirty="0" smtClean="0"/>
                        <a:t>in addition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There: </a:t>
                      </a:r>
                      <a:r>
                        <a:rPr lang="en-GB" sz="1100" dirty="0" smtClean="0"/>
                        <a:t>place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Their: </a:t>
                      </a:r>
                      <a:r>
                        <a:rPr lang="en-GB" sz="1100" dirty="0" smtClean="0"/>
                        <a:t>belonging to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It’s: </a:t>
                      </a:r>
                      <a:r>
                        <a:rPr lang="en-GB" sz="1100" dirty="0" smtClean="0"/>
                        <a:t>contraction of:   it is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Our: </a:t>
                      </a:r>
                      <a:r>
                        <a:rPr lang="en-GB" sz="1100" dirty="0" smtClean="0"/>
                        <a:t>group belonging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Know: </a:t>
                      </a:r>
                      <a:r>
                        <a:rPr lang="en-GB" sz="1100" dirty="0" smtClean="0"/>
                        <a:t>having knowledge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You’re: </a:t>
                      </a:r>
                      <a:r>
                        <a:rPr lang="en-GB" sz="1100" dirty="0" smtClean="0"/>
                        <a:t>contraction of: you are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Where: </a:t>
                      </a:r>
                      <a:r>
                        <a:rPr lang="en-GB" sz="1100" dirty="0" smtClean="0"/>
                        <a:t>question of place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Through: </a:t>
                      </a:r>
                      <a:r>
                        <a:rPr lang="en-GB" sz="1100" dirty="0" smtClean="0"/>
                        <a:t>passing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0791" y="1063061"/>
          <a:ext cx="2695835" cy="4661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3936"/>
                <a:gridCol w="656968"/>
                <a:gridCol w="724931"/>
              </a:tblGrid>
              <a:tr h="96190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rgbClr val="FF0000"/>
                          </a:solidFill>
                        </a:rPr>
                        <a:t>Top ten </a:t>
                      </a:r>
                      <a:r>
                        <a:rPr lang="en-GB" sz="900" dirty="0" smtClean="0"/>
                        <a:t>misused </a:t>
                      </a:r>
                      <a:r>
                        <a:rPr lang="en-GB" sz="900" b="1" dirty="0" smtClean="0">
                          <a:solidFill>
                            <a:srgbClr val="00B0F0"/>
                          </a:solidFill>
                        </a:rPr>
                        <a:t>homophones</a:t>
                      </a:r>
                    </a:p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</a:rPr>
                        <a:t>Check your work – and that you have used them in the correct place </a:t>
                      </a:r>
                      <a:endParaRPr lang="en-GB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Used correctly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7030A0"/>
                          </a:solidFill>
                        </a:rPr>
                        <a:t>Corrected</a:t>
                      </a:r>
                      <a:endParaRPr lang="en-GB" sz="11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Too: </a:t>
                      </a:r>
                      <a:r>
                        <a:rPr lang="en-GB" sz="1100" dirty="0" smtClean="0"/>
                        <a:t>in addition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There: </a:t>
                      </a:r>
                      <a:r>
                        <a:rPr lang="en-GB" sz="1100" dirty="0" smtClean="0"/>
                        <a:t>place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Their: </a:t>
                      </a:r>
                      <a:r>
                        <a:rPr lang="en-GB" sz="1100" dirty="0" smtClean="0"/>
                        <a:t>belonging to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It’s: </a:t>
                      </a:r>
                      <a:r>
                        <a:rPr lang="en-GB" sz="1100" dirty="0" smtClean="0"/>
                        <a:t>contraction of:   it is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Our: </a:t>
                      </a:r>
                      <a:r>
                        <a:rPr lang="en-GB" sz="1100" dirty="0" smtClean="0"/>
                        <a:t>group belonging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Know: </a:t>
                      </a:r>
                      <a:r>
                        <a:rPr lang="en-GB" sz="1100" dirty="0" smtClean="0"/>
                        <a:t>having knowledge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You’re: </a:t>
                      </a:r>
                      <a:r>
                        <a:rPr lang="en-GB" sz="1100" dirty="0" smtClean="0"/>
                        <a:t>contraction of: you are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Where: </a:t>
                      </a:r>
                      <a:r>
                        <a:rPr lang="en-GB" sz="1100" dirty="0" smtClean="0"/>
                        <a:t>question of place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Through: </a:t>
                      </a:r>
                      <a:r>
                        <a:rPr lang="en-GB" sz="1100" dirty="0" smtClean="0"/>
                        <a:t>passing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13737" y="1063060"/>
          <a:ext cx="2695835" cy="4661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3936"/>
                <a:gridCol w="656968"/>
                <a:gridCol w="724931"/>
              </a:tblGrid>
              <a:tr h="96190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rgbClr val="FF0000"/>
                          </a:solidFill>
                        </a:rPr>
                        <a:t>Top ten </a:t>
                      </a:r>
                      <a:r>
                        <a:rPr lang="en-GB" sz="900" dirty="0" smtClean="0"/>
                        <a:t>misused </a:t>
                      </a:r>
                      <a:r>
                        <a:rPr lang="en-GB" sz="900" b="1" dirty="0" smtClean="0">
                          <a:solidFill>
                            <a:srgbClr val="00B0F0"/>
                          </a:solidFill>
                        </a:rPr>
                        <a:t>homophones</a:t>
                      </a:r>
                    </a:p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</a:rPr>
                        <a:t>Check your work – and that you have used them in the correct place </a:t>
                      </a:r>
                      <a:endParaRPr lang="en-GB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Used correctly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7030A0"/>
                          </a:solidFill>
                        </a:rPr>
                        <a:t>Corrected</a:t>
                      </a:r>
                      <a:endParaRPr lang="en-GB" sz="11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Too: </a:t>
                      </a:r>
                      <a:r>
                        <a:rPr lang="en-GB" sz="1100" dirty="0" smtClean="0"/>
                        <a:t>in addition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There: </a:t>
                      </a:r>
                      <a:r>
                        <a:rPr lang="en-GB" sz="1100" dirty="0" smtClean="0"/>
                        <a:t>place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Their: </a:t>
                      </a:r>
                      <a:r>
                        <a:rPr lang="en-GB" sz="1100" dirty="0" smtClean="0"/>
                        <a:t>belonging to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It’s: </a:t>
                      </a:r>
                      <a:r>
                        <a:rPr lang="en-GB" sz="1100" dirty="0" smtClean="0"/>
                        <a:t>contraction of:   it is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Our: </a:t>
                      </a:r>
                      <a:r>
                        <a:rPr lang="en-GB" sz="1100" dirty="0" smtClean="0"/>
                        <a:t>group belonging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Know: </a:t>
                      </a:r>
                      <a:r>
                        <a:rPr lang="en-GB" sz="1100" dirty="0" smtClean="0"/>
                        <a:t>having knowledge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You’re: </a:t>
                      </a:r>
                      <a:r>
                        <a:rPr lang="en-GB" sz="1100" dirty="0" smtClean="0"/>
                        <a:t>contraction of: you are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Where: </a:t>
                      </a:r>
                      <a:r>
                        <a:rPr lang="en-GB" sz="1100" dirty="0" smtClean="0"/>
                        <a:t>question of place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Through: </a:t>
                      </a:r>
                      <a:r>
                        <a:rPr lang="en-GB" sz="1100" dirty="0" smtClean="0"/>
                        <a:t>passing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0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2717" y="1063061"/>
          <a:ext cx="8534402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5321"/>
                <a:gridCol w="4254115"/>
                <a:gridCol w="2294966"/>
              </a:tblGrid>
              <a:tr h="982980">
                <a:tc gridSpan="3"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rgbClr val="FF0000"/>
                          </a:solidFill>
                        </a:rPr>
                        <a:t>Top twenty one!</a:t>
                      </a: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Term 1b writing focus: Frequently misspelled  words</a:t>
                      </a: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Check your work – and that you have used them in the correct place 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Separate</a:t>
                      </a:r>
                    </a:p>
                    <a:p>
                      <a:pPr algn="ctr"/>
                      <a:r>
                        <a:rPr lang="en-GB" sz="1100" dirty="0" smtClean="0"/>
                        <a:t>Sep 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100" dirty="0" smtClean="0"/>
                        <a:t>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Apparently</a:t>
                      </a:r>
                    </a:p>
                    <a:p>
                      <a:pPr algn="ctr"/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par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ent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Further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ur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ther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Definitely</a:t>
                      </a:r>
                    </a:p>
                    <a:p>
                      <a:pPr algn="ctr"/>
                      <a:r>
                        <a:rPr lang="en-GB" sz="1100" dirty="0" smtClean="0"/>
                        <a:t>Def in 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it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 err="1" smtClean="0"/>
                        <a:t>ely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Across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ro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ss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Government </a:t>
                      </a:r>
                    </a:p>
                    <a:p>
                      <a:pPr algn="ctr"/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Gov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ern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A lot</a:t>
                      </a:r>
                      <a:endParaRPr lang="en-GB" sz="1100" b="1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n-GB" sz="11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alot</a:t>
                      </a:r>
                      <a:endParaRPr lang="en-GB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Believe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Be </a:t>
                      </a:r>
                      <a:r>
                        <a:rPr lang="en-GB" sz="1100" b="0" dirty="0" smtClean="0">
                          <a:solidFill>
                            <a:srgbClr val="FF0000"/>
                          </a:solidFill>
                        </a:rPr>
                        <a:t>lie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ve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Honest</a:t>
                      </a:r>
                    </a:p>
                    <a:p>
                      <a:pPr algn="ctr"/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onest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Embarrass</a:t>
                      </a:r>
                    </a:p>
                    <a:p>
                      <a:pPr algn="ctr"/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baseline="0" dirty="0" err="1" smtClean="0">
                          <a:solidFill>
                            <a:schemeClr val="tx1"/>
                          </a:solidFill>
                        </a:rPr>
                        <a:t>ba</a:t>
                      </a:r>
                      <a:r>
                        <a:rPr lang="en-GB" sz="1100" b="1" baseline="0" dirty="0" err="1" smtClean="0">
                          <a:solidFill>
                            <a:srgbClr val="FF0000"/>
                          </a:solidFill>
                        </a:rPr>
                        <a:t>rr</a:t>
                      </a:r>
                      <a:r>
                        <a:rPr lang="en-GB" sz="1100" b="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sz="1100" b="1" baseline="0" dirty="0" smtClean="0">
                          <a:solidFill>
                            <a:srgbClr val="FF0000"/>
                          </a:solidFill>
                        </a:rPr>
                        <a:t>ss</a:t>
                      </a:r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Business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Bu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s in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ess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Knowledge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Know 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led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ge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Unnecessary</a:t>
                      </a:r>
                    </a:p>
                    <a:p>
                      <a:pPr algn="ctr"/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nn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ss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ary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Beginning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Be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gi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nn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Irresistible </a:t>
                      </a:r>
                    </a:p>
                    <a:p>
                      <a:pPr algn="ctr"/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Irre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sist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ible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Disappoint 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Dis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100" b="1" baseline="0" dirty="0" err="1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GB" sz="1100" b="1" baseline="0" dirty="0" smtClean="0">
                          <a:solidFill>
                            <a:srgbClr val="FF0000"/>
                          </a:solidFill>
                        </a:rPr>
                        <a:t> p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oint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Calendar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Cal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en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Occasion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O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cc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Achieve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Ach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ie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ve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Familiar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Fam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ia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Receive 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Re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ei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ve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75219" y="1063061"/>
            <a:ext cx="5652787" cy="33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450"/>
              </a:spcAft>
            </a:pPr>
            <a:r>
              <a:rPr lang="en-GB" sz="1350" b="1" kern="1400" dirty="0">
                <a:solidFill>
                  <a:srgbClr val="000099"/>
                </a:solidFill>
                <a:latin typeface="Comic Sans MS" panose="030F0702030302020204" pitchFamily="66" charset="0"/>
              </a:rPr>
              <a:t>Term 1b Writing focus: Common spelling mistakes. </a:t>
            </a:r>
            <a:endParaRPr lang="en-GB" sz="788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Ghost-Writing-iStock_000014841485Large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2" y="1149828"/>
            <a:ext cx="782460" cy="78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 descr="Ghost-Writing-iStock_000014841485Large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5919" y="1149828"/>
            <a:ext cx="781389" cy="78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47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83" t="16977" r="17099" b="10284"/>
          <a:stretch/>
        </p:blipFill>
        <p:spPr>
          <a:xfrm>
            <a:off x="698156" y="919035"/>
            <a:ext cx="7105136" cy="50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3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323528" y="548680"/>
            <a:ext cx="8572500" cy="6309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217" y="209100"/>
            <a:ext cx="5652787" cy="322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450"/>
              </a:spcAft>
            </a:pPr>
            <a:r>
              <a:rPr lang="en-GB" sz="1350" b="1" kern="1400" dirty="0">
                <a:solidFill>
                  <a:srgbClr val="000099"/>
                </a:solidFill>
                <a:latin typeface="Comic Sans MS" panose="030F0702030302020204" pitchFamily="66" charset="0"/>
              </a:rPr>
              <a:t>Term 1b Writing focus: </a:t>
            </a:r>
            <a:r>
              <a:rPr lang="en-GB" sz="1350" b="1" kern="14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Homophones</a:t>
            </a:r>
            <a:endParaRPr lang="en-GB" sz="788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yberall-access.com/uploads/9/3/0/5/9305505/7983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190625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292006"/>
            <a:ext cx="8314431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	</a:t>
            </a:r>
            <a:r>
              <a:rPr lang="en-GB" b="1" u="sng" dirty="0" smtClean="0"/>
              <a:t>Lesson evaluation</a:t>
            </a:r>
          </a:p>
          <a:p>
            <a:endParaRPr lang="en-GB" b="1" u="sng" dirty="0"/>
          </a:p>
          <a:p>
            <a:endParaRPr lang="en-GB" b="1" u="sng" dirty="0" smtClean="0"/>
          </a:p>
          <a:p>
            <a:endParaRPr lang="en-GB" b="1" u="sng" dirty="0"/>
          </a:p>
          <a:p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4941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49694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earchenginejournal.com/wp-content/uploads/2012/04/shutterstock_77869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8" y="194812"/>
            <a:ext cx="1753886" cy="11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948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</a:t>
            </a:r>
            <a:r>
              <a:rPr lang="en-GB" sz="2800" dirty="0" smtClean="0">
                <a:solidFill>
                  <a:srgbClr val="00B0F0"/>
                </a:solidFill>
              </a:rPr>
              <a:t>c</a:t>
            </a:r>
            <a:r>
              <a:rPr lang="en-GB" sz="2800" dirty="0" smtClean="0">
                <a:solidFill>
                  <a:srgbClr val="00B050"/>
                </a:solidFill>
              </a:rPr>
              <a:t>t</a:t>
            </a:r>
            <a:r>
              <a:rPr lang="en-GB" sz="2800" dirty="0" smtClean="0">
                <a:solidFill>
                  <a:srgbClr val="00B0F0"/>
                </a:solidFill>
              </a:rPr>
              <a:t>i</a:t>
            </a:r>
            <a:r>
              <a:rPr lang="en-GB" sz="2800" dirty="0" smtClean="0">
                <a:solidFill>
                  <a:srgbClr val="FF0000"/>
                </a:solidFill>
              </a:rPr>
              <a:t>v</a:t>
            </a:r>
            <a:r>
              <a:rPr lang="en-GB" sz="2800" dirty="0" smtClean="0">
                <a:solidFill>
                  <a:srgbClr val="00B050"/>
                </a:solidFill>
              </a:rPr>
              <a:t>a</a:t>
            </a:r>
            <a:r>
              <a:rPr lang="en-GB" sz="2800" dirty="0" smtClean="0">
                <a:solidFill>
                  <a:srgbClr val="00B0F0"/>
                </a:solidFill>
              </a:rPr>
              <a:t>t</a:t>
            </a:r>
            <a:r>
              <a:rPr lang="en-GB" sz="2800" dirty="0" smtClean="0">
                <a:solidFill>
                  <a:srgbClr val="FF0000"/>
                </a:solidFill>
              </a:rPr>
              <a:t>e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6" y="1556792"/>
            <a:ext cx="824663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5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est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66103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swot analy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6" descr="Image result for swot analys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 descr="Image result for swot analys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9"/>
          <a:stretch/>
        </p:blipFill>
        <p:spPr bwMode="auto">
          <a:xfrm>
            <a:off x="278187" y="1052736"/>
            <a:ext cx="7620000" cy="186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5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909862"/>
              </p:ext>
            </p:extLst>
          </p:nvPr>
        </p:nvGraphicFramePr>
        <p:xfrm>
          <a:off x="251520" y="332656"/>
          <a:ext cx="8640960" cy="6192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320480"/>
              </a:tblGrid>
              <a:tr h="309634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9634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8" descr="Image result for swot analysi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9"/>
          <a:stretch/>
        </p:blipFill>
        <p:spPr bwMode="auto">
          <a:xfrm>
            <a:off x="2209146" y="2780928"/>
            <a:ext cx="4725708" cy="11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403283"/>
              </p:ext>
            </p:extLst>
          </p:nvPr>
        </p:nvGraphicFramePr>
        <p:xfrm>
          <a:off x="251520" y="332656"/>
          <a:ext cx="8640960" cy="621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320480"/>
              </a:tblGrid>
              <a:tr h="309634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High number of customers brings in revenue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Quality of services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Reputation/Testimonials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Wig making</a:t>
                      </a:r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High prices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Lack of services for male</a:t>
                      </a:r>
                      <a:r>
                        <a:rPr lang="en-GB" baseline="0" dirty="0" smtClean="0"/>
                        <a:t> customers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No tanning</a:t>
                      </a:r>
                      <a:endParaRPr lang="en-GB" dirty="0"/>
                    </a:p>
                  </a:txBody>
                  <a:tcPr/>
                </a:tc>
              </a:tr>
              <a:tr h="309634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Add</a:t>
                      </a:r>
                      <a:r>
                        <a:rPr lang="en-GB" baseline="0" dirty="0" smtClean="0"/>
                        <a:t> services for males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Borrow money and expand- open a second salon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Become a Partnership/ Private Limited to raise more investment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Improve promotions locally – Bolton News/School Proms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Social Media/Internet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Local</a:t>
                      </a:r>
                      <a:r>
                        <a:rPr lang="en-GB" baseline="0" dirty="0" smtClean="0"/>
                        <a:t> competitors have lower prices (Vida </a:t>
                      </a:r>
                      <a:r>
                        <a:rPr lang="en-GB" baseline="0" dirty="0" err="1" smtClean="0"/>
                        <a:t>Loca</a:t>
                      </a:r>
                      <a:r>
                        <a:rPr lang="en-GB" baseline="0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In times of recession people may cut back on luxury treatments- Brexit means economy is uncertain.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baseline="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8" descr="Image result for swot analysi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59"/>
          <a:stretch/>
        </p:blipFill>
        <p:spPr bwMode="auto">
          <a:xfrm>
            <a:off x="2209146" y="2780928"/>
            <a:ext cx="4725708" cy="115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1520" y="332656"/>
          <a:ext cx="8640960" cy="6192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320480"/>
              </a:tblGrid>
              <a:tr h="309634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9634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Image result for pest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70" y="2384884"/>
            <a:ext cx="494725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9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32520"/>
              </p:ext>
            </p:extLst>
          </p:nvPr>
        </p:nvGraphicFramePr>
        <p:xfrm>
          <a:off x="251520" y="188640"/>
          <a:ext cx="8640960" cy="64796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320480"/>
              </a:tblGrid>
              <a:tr h="309634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If tax increases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If inflation/prices rise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Uncertain future</a:t>
                      </a:r>
                      <a:r>
                        <a:rPr lang="en-GB" baseline="0" dirty="0" smtClean="0"/>
                        <a:t> if the UK leaves the E.U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National Minimum Wage increase in April 2019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Employment</a:t>
                      </a:r>
                      <a:r>
                        <a:rPr lang="en-GB" baseline="0" dirty="0" smtClean="0"/>
                        <a:t> is high in 2019-people are willing to spend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If Unemployment increases-people are less willing to spend on extra luxuries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Increase in National Minimum Wage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If interest rates increase</a:t>
                      </a:r>
                      <a:endParaRPr lang="en-GB" dirty="0"/>
                    </a:p>
                  </a:txBody>
                  <a:tcPr/>
                </a:tc>
              </a:tr>
              <a:tr h="3096344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Changes in fashion trends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Environmental</a:t>
                      </a:r>
                      <a:r>
                        <a:rPr lang="en-GB" baseline="0" dirty="0" smtClean="0"/>
                        <a:t> Concerns- recycling, disposal of waste, clean energy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Welfare concerns- ensure salon products are not tested on animals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Number of elderly increasing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Improved education and training in Bolton (College)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Internet and</a:t>
                      </a:r>
                      <a:r>
                        <a:rPr lang="en-GB" baseline="0" dirty="0" smtClean="0"/>
                        <a:t> mobiles allow good access to website and social media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Promotion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Apps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New hairdryers/straighteners </a:t>
                      </a:r>
                      <a:r>
                        <a:rPr lang="en-GB" baseline="0" dirty="0" err="1" smtClean="0"/>
                        <a:t>e.g</a:t>
                      </a:r>
                      <a:r>
                        <a:rPr lang="en-GB" baseline="0" dirty="0" smtClean="0"/>
                        <a:t>; Dyson/GHD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Need for </a:t>
                      </a:r>
                      <a:r>
                        <a:rPr lang="en-GB" baseline="0" dirty="0" err="1" smtClean="0"/>
                        <a:t>Wi-fi</a:t>
                      </a:r>
                      <a:r>
                        <a:rPr lang="en-GB" baseline="0" dirty="0" smtClean="0"/>
                        <a:t> for customers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Image result for pest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70" y="2276872"/>
            <a:ext cx="494725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3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891</Words>
  <Application>Microsoft Office PowerPoint</Application>
  <PresentationFormat>On-screen Show (4:3)</PresentationFormat>
  <Paragraphs>277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Questionnaires</vt:lpstr>
      <vt:lpstr>Reasons SME is successful</vt:lpstr>
      <vt:lpstr>Bibliography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Wright</dc:creator>
  <cp:lastModifiedBy>Tracy Robinson</cp:lastModifiedBy>
  <cp:revision>93</cp:revision>
  <cp:lastPrinted>2019-05-16T11:02:08Z</cp:lastPrinted>
  <dcterms:created xsi:type="dcterms:W3CDTF">2013-04-16T14:08:07Z</dcterms:created>
  <dcterms:modified xsi:type="dcterms:W3CDTF">2020-03-13T10:02:03Z</dcterms:modified>
</cp:coreProperties>
</file>