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881813" cy="9296400"/>
  <p:embeddedFontLst>
    <p:embeddedFont>
      <p:font typeface="Exo" panose="020B0604020202020204" charset="0"/>
      <p:regular r:id="rId4"/>
      <p:bold r:id="rId5"/>
      <p:italic r:id="rId6"/>
      <p:boldItalic r:id="rId7"/>
    </p:embeddedFont>
    <p:embeddedFont>
      <p:font typeface="Cabin" panose="020B0604020202020204" charset="0"/>
      <p:regular r:id="rId8"/>
      <p:bold r:id="rId9"/>
      <p:italic r:id="rId10"/>
      <p:boldItalic r:id="rId11"/>
    </p:embeddedFont>
    <p:embeddedFont>
      <p:font typeface="Happy Monkey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93EED5-278F-4FC0-8D7F-C5D997594C21}">
  <a:tblStyle styleId="{8793EED5-278F-4FC0-8D7F-C5D997594C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16" y="-29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696913"/>
            <a:ext cx="24145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1" tIns="92431" rIns="92431" bIns="9243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03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897fe3f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696913"/>
            <a:ext cx="24130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897fe3f2_0_9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502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92" y="1434021"/>
            <a:ext cx="6390733" cy="39532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717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85" y="5458410"/>
            <a:ext cx="6390733" cy="1526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54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85" y="2130352"/>
            <a:ext cx="6390733" cy="37815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886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85" y="6071058"/>
            <a:ext cx="6390733" cy="25051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14772" lvl="0" indent="-31107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29544" lvl="1" indent="-288036" algn="ctr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2pPr>
            <a:lvl3pPr marL="1244316" lvl="2" indent="-288036" algn="ctr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3pPr>
            <a:lvl4pPr marL="1659087" lvl="3" indent="-288036" algn="ctr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4pPr>
            <a:lvl5pPr marL="2073859" lvl="4" indent="-288036" algn="ctr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5pPr>
            <a:lvl6pPr marL="2488631" lvl="5" indent="-288036" algn="ctr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6pPr>
            <a:lvl7pPr marL="2903403" lvl="6" indent="-288036" algn="ctr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7pPr>
            <a:lvl8pPr marL="3318175" lvl="7" indent="-288036" algn="ctr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8pPr>
            <a:lvl9pPr marL="3732947" lvl="8" indent="-288036" algn="ctr">
              <a:spcBef>
                <a:spcPts val="1452"/>
              </a:spcBef>
              <a:spcAft>
                <a:spcPts val="1452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85" y="4142450"/>
            <a:ext cx="6390733" cy="16212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266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14772" lvl="0" indent="-31107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29544" lvl="1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2pPr>
            <a:lvl3pPr marL="1244316" lvl="2" indent="-288036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3pPr>
            <a:lvl4pPr marL="1659087" lvl="3" indent="-288036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4pPr>
            <a:lvl5pPr marL="2073859" lvl="4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5pPr>
            <a:lvl6pPr marL="2488631" lvl="5" indent="-288036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6pPr>
            <a:lvl7pPr marL="2903403" lvl="6" indent="-288036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7pPr>
            <a:lvl8pPr marL="3318175" lvl="7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8pPr>
            <a:lvl9pPr marL="3732947" lvl="8" indent="-288036">
              <a:spcBef>
                <a:spcPts val="1452"/>
              </a:spcBef>
              <a:spcAft>
                <a:spcPts val="1452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14772" lvl="0" indent="-28803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70"/>
            </a:lvl1pPr>
            <a:lvl2pPr marL="829544" lvl="1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2pPr>
            <a:lvl3pPr marL="1244316" lvl="2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3pPr>
            <a:lvl4pPr marL="1659087" lvl="3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4pPr>
            <a:lvl5pPr marL="2073859" lvl="4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5pPr>
            <a:lvl6pPr marL="2488631" lvl="5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6pPr>
            <a:lvl7pPr marL="2903403" lvl="6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7pPr>
            <a:lvl8pPr marL="3318175" lvl="7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8pPr>
            <a:lvl9pPr marL="3732947" lvl="8" indent="-276515">
              <a:spcBef>
                <a:spcPts val="1452"/>
              </a:spcBef>
              <a:spcAft>
                <a:spcPts val="1452"/>
              </a:spcAft>
              <a:buSzPts val="1200"/>
              <a:buChar char="■"/>
              <a:defRPr sz="1089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45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14772" lvl="0" indent="-28803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70"/>
            </a:lvl1pPr>
            <a:lvl2pPr marL="829544" lvl="1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2pPr>
            <a:lvl3pPr marL="1244316" lvl="2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3pPr>
            <a:lvl4pPr marL="1659087" lvl="3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4pPr>
            <a:lvl5pPr marL="2073859" lvl="4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5pPr>
            <a:lvl6pPr marL="2488631" lvl="5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6pPr>
            <a:lvl7pPr marL="2903403" lvl="6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7pPr>
            <a:lvl8pPr marL="3318175" lvl="7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8pPr>
            <a:lvl9pPr marL="3732947" lvl="8" indent="-276515">
              <a:spcBef>
                <a:spcPts val="1452"/>
              </a:spcBef>
              <a:spcAft>
                <a:spcPts val="1452"/>
              </a:spcAft>
              <a:buSzPts val="1200"/>
              <a:buChar char="■"/>
              <a:defRPr sz="1089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85" y="1070063"/>
            <a:ext cx="2106204" cy="14553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177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85" y="2676313"/>
            <a:ext cx="2106204" cy="61232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14772" lvl="0" indent="-276515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089"/>
            </a:lvl1pPr>
            <a:lvl2pPr marL="829544" lvl="1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2pPr>
            <a:lvl3pPr marL="1244316" lvl="2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3pPr>
            <a:lvl4pPr marL="1659087" lvl="3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4pPr>
            <a:lvl5pPr marL="2073859" lvl="4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5pPr>
            <a:lvl6pPr marL="2488631" lvl="5" indent="-276515">
              <a:spcBef>
                <a:spcPts val="1452"/>
              </a:spcBef>
              <a:spcAft>
                <a:spcPts val="0"/>
              </a:spcAft>
              <a:buSzPts val="1200"/>
              <a:buChar char="■"/>
              <a:defRPr sz="1089"/>
            </a:lvl6pPr>
            <a:lvl7pPr marL="2903403" lvl="6" indent="-276515">
              <a:spcBef>
                <a:spcPts val="1452"/>
              </a:spcBef>
              <a:spcAft>
                <a:spcPts val="0"/>
              </a:spcAft>
              <a:buSzPts val="1200"/>
              <a:buChar char="●"/>
              <a:defRPr sz="1089"/>
            </a:lvl7pPr>
            <a:lvl8pPr marL="3318175" lvl="7" indent="-276515">
              <a:spcBef>
                <a:spcPts val="1452"/>
              </a:spcBef>
              <a:spcAft>
                <a:spcPts val="0"/>
              </a:spcAft>
              <a:buSzPts val="1200"/>
              <a:buChar char="○"/>
              <a:defRPr sz="1089"/>
            </a:lvl8pPr>
            <a:lvl9pPr marL="3732947" lvl="8" indent="-276515">
              <a:spcBef>
                <a:spcPts val="1452"/>
              </a:spcBef>
              <a:spcAft>
                <a:spcPts val="1452"/>
              </a:spcAft>
              <a:buSzPts val="1200"/>
              <a:buChar char="■"/>
              <a:defRPr sz="1089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704" y="866971"/>
            <a:ext cx="4776040" cy="7878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355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148" y="-241"/>
            <a:ext cx="3429147" cy="990617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67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34" y="2375045"/>
            <a:ext cx="3033979" cy="28548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81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34" y="5398609"/>
            <a:ext cx="3033979" cy="23787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785" y="1394539"/>
            <a:ext cx="2877762" cy="71166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14772" lvl="0" indent="-31107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29544" lvl="1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2pPr>
            <a:lvl3pPr marL="1244316" lvl="2" indent="-288036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3pPr>
            <a:lvl4pPr marL="1659087" lvl="3" indent="-288036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4pPr>
            <a:lvl5pPr marL="2073859" lvl="4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5pPr>
            <a:lvl6pPr marL="2488631" lvl="5" indent="-288036">
              <a:spcBef>
                <a:spcPts val="1452"/>
              </a:spcBef>
              <a:spcAft>
                <a:spcPts val="0"/>
              </a:spcAft>
              <a:buSzPts val="1400"/>
              <a:buChar char="■"/>
              <a:defRPr/>
            </a:lvl6pPr>
            <a:lvl7pPr marL="2903403" lvl="6" indent="-288036">
              <a:spcBef>
                <a:spcPts val="1452"/>
              </a:spcBef>
              <a:spcAft>
                <a:spcPts val="0"/>
              </a:spcAft>
              <a:buSzPts val="1400"/>
              <a:buChar char="●"/>
              <a:defRPr/>
            </a:lvl7pPr>
            <a:lvl8pPr marL="3318175" lvl="7" indent="-288036">
              <a:spcBef>
                <a:spcPts val="1452"/>
              </a:spcBef>
              <a:spcAft>
                <a:spcPts val="0"/>
              </a:spcAft>
              <a:buSzPts val="1400"/>
              <a:buChar char="○"/>
              <a:defRPr/>
            </a:lvl8pPr>
            <a:lvl9pPr marL="3732947" lvl="8" indent="-288036">
              <a:spcBef>
                <a:spcPts val="1452"/>
              </a:spcBef>
              <a:spcAft>
                <a:spcPts val="1452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85" y="8147917"/>
            <a:ext cx="4499259" cy="1165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14772" lvl="0" indent="-2073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7">
                <a:solidFill>
                  <a:schemeClr val="dk2"/>
                </a:solidFill>
              </a:defRPr>
            </a:lvl1pPr>
            <a:lvl2pPr lvl="1" algn="r">
              <a:buNone/>
              <a:defRPr sz="907">
                <a:solidFill>
                  <a:schemeClr val="dk2"/>
                </a:solidFill>
              </a:defRPr>
            </a:lvl2pPr>
            <a:lvl3pPr lvl="2" algn="r">
              <a:buNone/>
              <a:defRPr sz="907">
                <a:solidFill>
                  <a:schemeClr val="dk2"/>
                </a:solidFill>
              </a:defRPr>
            </a:lvl3pPr>
            <a:lvl4pPr lvl="3" algn="r">
              <a:buNone/>
              <a:defRPr sz="907">
                <a:solidFill>
                  <a:schemeClr val="dk2"/>
                </a:solidFill>
              </a:defRPr>
            </a:lvl4pPr>
            <a:lvl5pPr lvl="4" algn="r">
              <a:buNone/>
              <a:defRPr sz="907">
                <a:solidFill>
                  <a:schemeClr val="dk2"/>
                </a:solidFill>
              </a:defRPr>
            </a:lvl5pPr>
            <a:lvl6pPr lvl="5" algn="r">
              <a:buNone/>
              <a:defRPr sz="907">
                <a:solidFill>
                  <a:schemeClr val="dk2"/>
                </a:solidFill>
              </a:defRPr>
            </a:lvl6pPr>
            <a:lvl7pPr lvl="6" algn="r">
              <a:buNone/>
              <a:defRPr sz="907">
                <a:solidFill>
                  <a:schemeClr val="dk2"/>
                </a:solidFill>
              </a:defRPr>
            </a:lvl7pPr>
            <a:lvl8pPr lvl="7" algn="r">
              <a:buNone/>
              <a:defRPr sz="907">
                <a:solidFill>
                  <a:schemeClr val="dk2"/>
                </a:solidFill>
              </a:defRPr>
            </a:lvl8pPr>
            <a:lvl9pPr lvl="8" algn="r">
              <a:buNone/>
              <a:defRPr sz="907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91053" y="249030"/>
            <a:ext cx="6476190" cy="455042"/>
          </a:xfrm>
          <a:prstGeom prst="rect">
            <a:avLst/>
          </a:prstGeom>
          <a:solidFill>
            <a:srgbClr val="999999"/>
          </a:solidFill>
          <a:ln w="2857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algn="ctr"/>
            <a:r>
              <a:rPr lang="en-GB" sz="1633" dirty="0" smtClean="0">
                <a:solidFill>
                  <a:srgbClr val="FFFFFF"/>
                </a:solidFill>
                <a:latin typeface="Cabin" panose="020B0604020202020204" charset="0"/>
                <a:ea typeface="Exo"/>
                <a:cs typeface="Exo"/>
                <a:sym typeface="Exo"/>
              </a:rPr>
              <a:t>Mathematics Independent </a:t>
            </a:r>
            <a:r>
              <a:rPr lang="en-GB" sz="1633" dirty="0" smtClean="0">
                <a:solidFill>
                  <a:srgbClr val="FFFFFF"/>
                </a:solidFill>
                <a:latin typeface="Cabin" panose="020B0604020202020204" charset="0"/>
                <a:ea typeface="Exo"/>
                <a:cs typeface="Exo"/>
                <a:sym typeface="Exo"/>
              </a:rPr>
              <a:t>Learning</a:t>
            </a:r>
            <a:endParaRPr sz="1633" dirty="0">
              <a:solidFill>
                <a:srgbClr val="FFFFFF"/>
              </a:solidFill>
              <a:latin typeface="Cabin" panose="020B0604020202020204" charset="0"/>
              <a:ea typeface="Exo"/>
              <a:cs typeface="Exo"/>
              <a:sym typeface="Ex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10780" y="797545"/>
            <a:ext cx="1988219" cy="64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 sz="1167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Date</a:t>
            </a:r>
            <a:r>
              <a:rPr lang="en-US" sz="1167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: March/April 2020</a:t>
            </a:r>
            <a:endParaRPr sz="1167" dirty="0">
              <a:solidFill>
                <a:schemeClr val="tx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endParaRPr sz="1167" b="1" dirty="0">
              <a:solidFill>
                <a:srgbClr val="99999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1972441948"/>
              </p:ext>
            </p:extLst>
          </p:nvPr>
        </p:nvGraphicFramePr>
        <p:xfrm>
          <a:off x="191053" y="1172951"/>
          <a:ext cx="6476190" cy="4911614"/>
        </p:xfrm>
        <a:graphic>
          <a:graphicData uri="http://schemas.openxmlformats.org/drawingml/2006/table">
            <a:tbl>
              <a:tblPr>
                <a:noFill/>
                <a:tableStyleId>{8793EED5-278F-4FC0-8D7F-C5D997594C21}</a:tableStyleId>
              </a:tblPr>
              <a:tblGrid>
                <a:gridCol w="647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00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dirty="0" smtClean="0">
                          <a:solidFill>
                            <a:srgbClr val="FFFFFF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Show my homework</a:t>
                      </a:r>
                      <a:endParaRPr sz="1300" dirty="0">
                        <a:solidFill>
                          <a:srgbClr val="FFFFFF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88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Please check your SMH account for the following;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A list of topics to learn and suggested videos for each aspect of the topics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All videos can be found on the website – Corbettmaths.com.  This also links to worksheets and exam type questions with answers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The videos give in-depth explanations for each aspect of the topic and worksheets allow for practice.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2. Homework booklets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These can be downloaded and printed or completed on separate paper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3. Diagnostic Questions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  <a:ea typeface="Happy Monkey"/>
                          <a:cs typeface="Happy Monkey"/>
                          <a:sym typeface="Happy Monkey"/>
                        </a:rPr>
                        <a:t>Password and links to the Diagnostic questions website where there are quizzes that will appear each week to test you on each area of the syllabus.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2939" marR="82939" marT="82939" marB="82939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8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sz="1200" dirty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2939" marR="82939" marT="82939" marB="82939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95593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917177396"/>
              </p:ext>
            </p:extLst>
          </p:nvPr>
        </p:nvGraphicFramePr>
        <p:xfrm>
          <a:off x="203200" y="6184432"/>
          <a:ext cx="6464043" cy="2621063"/>
        </p:xfrm>
        <a:graphic>
          <a:graphicData uri="http://schemas.openxmlformats.org/drawingml/2006/table">
            <a:tbl>
              <a:tblPr>
                <a:noFill/>
                <a:tableStyleId>{8793EED5-278F-4FC0-8D7F-C5D997594C21}</a:tableStyleId>
              </a:tblPr>
              <a:tblGrid>
                <a:gridCol w="6464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84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 smtClean="0">
                          <a:solidFill>
                            <a:schemeClr val="lt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Year 11</a:t>
                      </a:r>
                      <a:endParaRPr sz="1400" b="1" dirty="0">
                        <a:solidFill>
                          <a:srgbClr val="FFFFFF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 anchor="ctr"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Please check your Show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 My Homework account 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as outlined above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bin" panose="020B060402020202020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Cabin" panose="020B060402020202020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Revision booklets and past papers can also be found on Show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 My Homework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Other useful websites to use;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Cabin" panose="020B060402020202020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Corbettmaths.com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bin" panose="020B0604020202020204" charset="0"/>
                        </a:rPr>
                        <a:t>https://vle.mathswatch.co.uk/vle/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bin" panose="020B0604020202020204" charset="0"/>
                          <a:cs typeface="Arial"/>
                          <a:sym typeface="Arial"/>
                        </a:rPr>
                        <a:t>onmaths.com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bin" panose="020B0604020202020204" charset="0"/>
                          <a:cs typeface="Arial"/>
                          <a:sym typeface="Arial"/>
                        </a:rPr>
                        <a:t>Diagnosticquestions.com</a:t>
                      </a:r>
                      <a:endParaRPr lang="en-US" sz="12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Cabin" panose="020B0604020202020204" charset="0"/>
                        <a:cs typeface="Arial"/>
                        <a:sym typeface="Arial"/>
                      </a:endParaRPr>
                    </a:p>
                  </a:txBody>
                  <a:tcPr marL="82939" marR="82939" marT="82939" marB="82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5814" y="3070928"/>
            <a:ext cx="2996592" cy="45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67" dirty="0"/>
          </a:p>
          <a:p>
            <a:endParaRPr lang="en-GB" sz="1167" dirty="0"/>
          </a:p>
        </p:txBody>
      </p:sp>
      <p:sp>
        <p:nvSpPr>
          <p:cNvPr id="2" name="TextBox 1"/>
          <p:cNvSpPr txBox="1"/>
          <p:nvPr/>
        </p:nvSpPr>
        <p:spPr>
          <a:xfrm>
            <a:off x="552450" y="9010650"/>
            <a:ext cx="630555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Additional learning materials are available on Show My Homework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166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Exo</vt:lpstr>
      <vt:lpstr>Arial</vt:lpstr>
      <vt:lpstr>Cabin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O'Shea</dc:creator>
  <cp:lastModifiedBy>Gordon Johnson</cp:lastModifiedBy>
  <cp:revision>16</cp:revision>
  <cp:lastPrinted>2020-02-05T11:32:12Z</cp:lastPrinted>
  <dcterms:modified xsi:type="dcterms:W3CDTF">2020-03-18T15:38:59Z</dcterms:modified>
</cp:coreProperties>
</file>