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8" r:id="rId3"/>
    <p:sldId id="305" r:id="rId4"/>
    <p:sldId id="269" r:id="rId5"/>
    <p:sldId id="324" r:id="rId6"/>
    <p:sldId id="326" r:id="rId7"/>
    <p:sldId id="328" r:id="rId8"/>
    <p:sldId id="330" r:id="rId9"/>
    <p:sldId id="331" r:id="rId10"/>
    <p:sldId id="332" r:id="rId11"/>
    <p:sldId id="309" r:id="rId12"/>
    <p:sldId id="306" r:id="rId13"/>
    <p:sldId id="313" r:id="rId14"/>
    <p:sldId id="315" r:id="rId15"/>
    <p:sldId id="304" r:id="rId16"/>
    <p:sldId id="316" r:id="rId17"/>
    <p:sldId id="307" r:id="rId18"/>
    <p:sldId id="317" r:id="rId19"/>
    <p:sldId id="308" r:id="rId20"/>
    <p:sldId id="318" r:id="rId21"/>
    <p:sldId id="322" r:id="rId22"/>
    <p:sldId id="321" r:id="rId23"/>
    <p:sldId id="320" r:id="rId2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94" cy="471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22" y="0"/>
            <a:ext cx="3077794" cy="471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2B72-F80A-4396-907A-1FD456CFF421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751" y="4517876"/>
            <a:ext cx="5682975" cy="36968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76"/>
            <a:ext cx="3077794" cy="471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22" y="8917176"/>
            <a:ext cx="3077794" cy="471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EDC2C-B7D4-4801-8DA9-6FE11CE34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4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56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50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98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21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5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47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6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81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18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3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906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4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0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9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2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5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4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97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0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3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4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9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287" y="1124744"/>
            <a:ext cx="717119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Paper 3 </a:t>
            </a:r>
          </a:p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Weimar and Nazi Germany </a:t>
            </a:r>
          </a:p>
          <a:p>
            <a:pPr algn="ctr"/>
            <a:endParaRPr lang="en-GB" sz="4800" b="1" dirty="0">
              <a:solidFill>
                <a:srgbClr val="FF0000"/>
              </a:solidFill>
            </a:endParaRPr>
          </a:p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Exam practice questions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pPr algn="ctr"/>
            <a:endParaRPr lang="en-GB" sz="4800" b="1" dirty="0">
              <a:solidFill>
                <a:srgbClr val="FF0000"/>
              </a:solidFill>
            </a:endParaRPr>
          </a:p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Booklet 2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6" name="AutoShape 2" descr="Image result for cartoon Elizabeth 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198670"/>
            <a:ext cx="2955404" cy="24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22567" y="2671560"/>
            <a:ext cx="1929588" cy="204647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517321" y="2669070"/>
            <a:ext cx="17348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Annotate all of </a:t>
            </a:r>
          </a:p>
          <a:p>
            <a:r>
              <a:rPr lang="en-GB" dirty="0" smtClean="0"/>
              <a:t>the sources and</a:t>
            </a:r>
          </a:p>
          <a:p>
            <a:r>
              <a:rPr lang="en-GB" dirty="0" smtClean="0"/>
              <a:t>interpretations </a:t>
            </a:r>
          </a:p>
          <a:p>
            <a:endParaRPr lang="en-GB" dirty="0"/>
          </a:p>
          <a:p>
            <a:r>
              <a:rPr lang="en-GB" dirty="0" smtClean="0"/>
              <a:t>Use these to</a:t>
            </a:r>
          </a:p>
          <a:p>
            <a:r>
              <a:rPr lang="en-GB" dirty="0" smtClean="0"/>
              <a:t> respond to your</a:t>
            </a:r>
          </a:p>
          <a:p>
            <a:r>
              <a:rPr lang="en-GB" dirty="0" smtClean="0"/>
              <a:t> questions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04664"/>
            <a:ext cx="3057143" cy="24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0" y="321628"/>
            <a:ext cx="4008438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8" y="4005064"/>
            <a:ext cx="2880392" cy="220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9" y="4100123"/>
            <a:ext cx="34861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48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216538"/>
            <a:ext cx="2444012" cy="3000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prstClr val="white"/>
                </a:solidFill>
              </a:rPr>
              <a:t>Carry out a quick </a:t>
            </a:r>
            <a:r>
              <a:rPr lang="en-GB" sz="1350" b="1" dirty="0">
                <a:solidFill>
                  <a:srgbClr val="FF0000"/>
                </a:solidFill>
              </a:rPr>
              <a:t>TKCRS</a:t>
            </a:r>
            <a:r>
              <a:rPr lang="en-GB" sz="1350" dirty="0">
                <a:solidFill>
                  <a:prstClr val="white"/>
                </a:solidFill>
              </a:rPr>
              <a:t>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97829"/>
            <a:ext cx="813377" cy="9799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78975"/>
              </p:ext>
            </p:extLst>
          </p:nvPr>
        </p:nvGraphicFramePr>
        <p:xfrm>
          <a:off x="251521" y="3861048"/>
          <a:ext cx="3639417" cy="2771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69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words 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8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Restrictions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1594" y="803631"/>
            <a:ext cx="40758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Q</a:t>
            </a:r>
            <a:r>
              <a:rPr lang="en-US" sz="1600" dirty="0" smtClean="0">
                <a:solidFill>
                  <a:prstClr val="black"/>
                </a:solidFill>
              </a:rPr>
              <a:t>3a</a:t>
            </a:r>
            <a:r>
              <a:rPr lang="en-US" sz="1600" dirty="0">
                <a:solidFill>
                  <a:prstClr val="black"/>
                </a:solidFill>
              </a:rPr>
              <a:t>. How useful are sources D and E for an enquiry into the persecution of the Jews? </a:t>
            </a:r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Explain </a:t>
            </a:r>
            <a:r>
              <a:rPr lang="en-US" sz="1600" dirty="0">
                <a:solidFill>
                  <a:prstClr val="black"/>
                </a:solidFill>
              </a:rPr>
              <a:t>your answer, using Sources D and E and your knowledge of the historical context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GB" sz="1600" dirty="0" smtClean="0">
                <a:solidFill>
                  <a:prstClr val="black"/>
                </a:solidFill>
              </a:rPr>
              <a:t>8 Marks </a:t>
            </a: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906789"/>
              </p:ext>
            </p:extLst>
          </p:nvPr>
        </p:nvGraphicFramePr>
        <p:xfrm>
          <a:off x="4572000" y="177083"/>
          <a:ext cx="4320480" cy="6280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1937">
                <a:tc>
                  <a:txBody>
                    <a:bodyPr/>
                    <a:lstStyle/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Source D is useful for an enquiry into the persecution of the Jews because (Content of the source supported with own knowledge)</a:t>
                      </a:r>
                    </a:p>
                    <a:p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90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Source D is useful for an enquiry into the persecution of the Jews because 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because (Content of the source supported with own knowledge)</a:t>
                      </a:r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583">
                <a:tc>
                  <a:txBody>
                    <a:bodyPr/>
                    <a:lstStyle/>
                    <a:p>
                      <a:r>
                        <a:rPr lang="en-GB" b="0" dirty="0" smtClean="0"/>
                        <a:t>Source E is useful </a:t>
                      </a:r>
                      <a:r>
                        <a:rPr lang="en-US" b="0" dirty="0" smtClean="0"/>
                        <a:t>for an enquiry into the persecution of the Jews because</a:t>
                      </a:r>
                      <a:r>
                        <a:rPr lang="en-GB" b="0" baseline="0" dirty="0" smtClean="0"/>
                        <a:t> </a:t>
                      </a:r>
                      <a:r>
                        <a:rPr lang="en-GB" b="0" dirty="0" smtClean="0"/>
                        <a:t>(Content of the source supported with own knowledge)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7816">
                <a:tc>
                  <a:txBody>
                    <a:bodyPr/>
                    <a:lstStyle/>
                    <a:p>
                      <a:r>
                        <a:rPr lang="en-GB" b="0" dirty="0" smtClean="0"/>
                        <a:t>Source C is useful</a:t>
                      </a:r>
                      <a:r>
                        <a:rPr lang="en-US" b="0" dirty="0" smtClean="0"/>
                        <a:t>f or an enquiry into the persecution of the Jews because </a:t>
                      </a:r>
                      <a:r>
                        <a:rPr lang="en-GB" b="0" dirty="0" smtClean="0"/>
                        <a:t>(Provenance of the source supported with own knowledge)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8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1" y="1772816"/>
            <a:ext cx="86409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658326"/>
            <a:ext cx="66454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Q</a:t>
            </a:r>
            <a:r>
              <a:rPr lang="en-US" sz="1400" dirty="0">
                <a:solidFill>
                  <a:prstClr val="black"/>
                </a:solidFill>
              </a:rPr>
              <a:t>3a. How useful are sources D and E for an enquiry into the persecution of the Jews?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Explain </a:t>
            </a:r>
            <a:r>
              <a:rPr lang="en-US" sz="1400" dirty="0">
                <a:solidFill>
                  <a:prstClr val="black"/>
                </a:solidFill>
              </a:rPr>
              <a:t>your answer, using Sources D and E and your knowledge of the historical context.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</a:t>
            </a:r>
            <a:r>
              <a:rPr lang="en-GB" sz="1400" dirty="0" smtClean="0">
                <a:solidFill>
                  <a:prstClr val="black"/>
                </a:solidFill>
              </a:rPr>
              <a:t>8 </a:t>
            </a:r>
            <a:r>
              <a:rPr lang="en-GB" sz="1400" dirty="0">
                <a:solidFill>
                  <a:prstClr val="black"/>
                </a:solidFill>
              </a:rPr>
              <a:t>Marks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718" y="1262168"/>
            <a:ext cx="8639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9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9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773" y="3484132"/>
            <a:ext cx="2444012" cy="3000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prstClr val="white"/>
                </a:solidFill>
              </a:rPr>
              <a:t>Carry out a quick </a:t>
            </a:r>
            <a:r>
              <a:rPr lang="en-GB" sz="1350" b="1" dirty="0">
                <a:solidFill>
                  <a:srgbClr val="FF0000"/>
                </a:solidFill>
              </a:rPr>
              <a:t>TKCRS</a:t>
            </a:r>
            <a:r>
              <a:rPr lang="en-GB" sz="1350" dirty="0">
                <a:solidFill>
                  <a:prstClr val="white"/>
                </a:solidFill>
              </a:rPr>
              <a:t>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6" y="3300756"/>
            <a:ext cx="442277" cy="53286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429759"/>
              </p:ext>
            </p:extLst>
          </p:nvPr>
        </p:nvGraphicFramePr>
        <p:xfrm>
          <a:off x="251521" y="3897579"/>
          <a:ext cx="3639417" cy="2771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70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words 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8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Restrictions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59322"/>
              </p:ext>
            </p:extLst>
          </p:nvPr>
        </p:nvGraphicFramePr>
        <p:xfrm>
          <a:off x="4572000" y="177083"/>
          <a:ext cx="4320480" cy="6126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306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Interpretation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1 suggests ….about the appeal of the Nazi party</a:t>
                      </a:r>
                    </a:p>
                    <a:p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However</a:t>
                      </a:r>
                      <a:r>
                        <a:rPr lang="en-GB" b="1" baseline="0" dirty="0" smtClean="0"/>
                        <a:t> interpretation 2 suggests ……the appeal of the Nazi party</a:t>
                      </a:r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The</a:t>
                      </a:r>
                      <a:r>
                        <a:rPr lang="en-GB" b="1" baseline="0" dirty="0" smtClean="0"/>
                        <a:t> main difference between the two interpretations is ….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9" y="80866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3B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3529" y="112474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</a:t>
            </a:r>
            <a:r>
              <a:rPr lang="en-US" dirty="0"/>
              <a:t>interpretations 1 and 2. They give different views about public reaction to Kristallnacht.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What is the main difference between these views? </a:t>
            </a:r>
            <a:r>
              <a:rPr lang="en-US" dirty="0" smtClean="0"/>
              <a:t>                           (</a:t>
            </a:r>
            <a:r>
              <a:rPr lang="en-US" dirty="0"/>
              <a:t>4 marks)</a:t>
            </a:r>
          </a:p>
        </p:txBody>
      </p:sp>
    </p:spTree>
    <p:extLst>
      <p:ext uri="{BB962C8B-B14F-4D97-AF65-F5344CB8AC3E}">
        <p14:creationId xmlns:p14="http://schemas.microsoft.com/office/powerpoint/2010/main" val="20192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717" y="68664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3B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72348" y="1790610"/>
            <a:ext cx="86409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808" y="1065233"/>
            <a:ext cx="9326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</a:t>
            </a:r>
            <a:r>
              <a:rPr lang="en-US" dirty="0"/>
              <a:t>interpretations 1 and 2. They give different views about public reaction to Kristallnacht. </a:t>
            </a:r>
          </a:p>
          <a:p>
            <a:r>
              <a:rPr lang="en-US" dirty="0"/>
              <a:t>What is the main difference between these views? </a:t>
            </a:r>
            <a:r>
              <a:rPr lang="en-US" dirty="0" smtClean="0"/>
              <a:t>                                                         (</a:t>
            </a:r>
            <a:r>
              <a:rPr lang="en-US" dirty="0"/>
              <a:t>4 marks)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773" y="3484132"/>
            <a:ext cx="2444012" cy="3000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prstClr val="white"/>
                </a:solidFill>
              </a:rPr>
              <a:t>Carry out a quick </a:t>
            </a:r>
            <a:r>
              <a:rPr lang="en-GB" sz="1350" b="1" dirty="0">
                <a:solidFill>
                  <a:srgbClr val="FF0000"/>
                </a:solidFill>
              </a:rPr>
              <a:t>TKCRS</a:t>
            </a:r>
            <a:r>
              <a:rPr lang="en-GB" sz="1350" dirty="0">
                <a:solidFill>
                  <a:prstClr val="white"/>
                </a:solidFill>
              </a:rPr>
              <a:t>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6" y="3300756"/>
            <a:ext cx="442277" cy="53286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429759"/>
              </p:ext>
            </p:extLst>
          </p:nvPr>
        </p:nvGraphicFramePr>
        <p:xfrm>
          <a:off x="251521" y="3897579"/>
          <a:ext cx="3639417" cy="2771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70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words 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8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Restrictions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76304"/>
              </p:ext>
            </p:extLst>
          </p:nvPr>
        </p:nvGraphicFramePr>
        <p:xfrm>
          <a:off x="4572000" y="177083"/>
          <a:ext cx="4320480" cy="649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306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Interpretation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1 is different to interpretation 2 because …</a:t>
                      </a:r>
                    </a:p>
                    <a:p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Interpretation 1 suggests …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Source</a:t>
                      </a:r>
                      <a:r>
                        <a:rPr lang="en-GB" b="1" baseline="0" dirty="0" smtClean="0"/>
                        <a:t> … supports this because …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Interpretation</a:t>
                      </a:r>
                      <a:r>
                        <a:rPr lang="en-GB" b="1" baseline="0" dirty="0" smtClean="0"/>
                        <a:t> 2 highlights ….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Source</a:t>
                      </a:r>
                      <a:r>
                        <a:rPr lang="en-GB" b="1" baseline="0" dirty="0" smtClean="0"/>
                        <a:t> … supports this because ….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1" y="1049128"/>
            <a:ext cx="3960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Suggest one reason why interpretations 1 and 2 give different views about the public reaction to Kristallnacht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You may use sources D and E to help you to explain your answer. 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1" y="79396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3C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75226" y="2597601"/>
            <a:ext cx="40676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 Historians have given weight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 different sources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7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116" y="626554"/>
            <a:ext cx="8640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Suggest one reason why interpretations 1 and 2 give different views about the public reaction to Kristallnacht.</a:t>
            </a:r>
          </a:p>
          <a:p>
            <a:endParaRPr lang="en-US" sz="1600" dirty="0"/>
          </a:p>
          <a:p>
            <a:r>
              <a:rPr lang="en-US" sz="1600" dirty="0"/>
              <a:t>You may use sources D and E to help you to explain your answer. </a:t>
            </a:r>
          </a:p>
          <a:p>
            <a:r>
              <a:rPr lang="en-GB" sz="1600" dirty="0" smtClean="0"/>
              <a:t>4 marks 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8761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3C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7266" y="1686891"/>
            <a:ext cx="86409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773" y="3484132"/>
            <a:ext cx="2444012" cy="3000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prstClr val="white"/>
                </a:solidFill>
              </a:rPr>
              <a:t>Carry out a quick </a:t>
            </a:r>
            <a:r>
              <a:rPr lang="en-GB" sz="1350" b="1" dirty="0">
                <a:solidFill>
                  <a:srgbClr val="FF0000"/>
                </a:solidFill>
              </a:rPr>
              <a:t>TKCRS</a:t>
            </a:r>
            <a:r>
              <a:rPr lang="en-GB" sz="1350" dirty="0">
                <a:solidFill>
                  <a:prstClr val="white"/>
                </a:solidFill>
              </a:rPr>
              <a:t>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6" y="3300756"/>
            <a:ext cx="442277" cy="53286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429759"/>
              </p:ext>
            </p:extLst>
          </p:nvPr>
        </p:nvGraphicFramePr>
        <p:xfrm>
          <a:off x="251521" y="3897579"/>
          <a:ext cx="3639417" cy="2771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70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words 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8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Restrictions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345211"/>
              </p:ext>
            </p:extLst>
          </p:nvPr>
        </p:nvGraphicFramePr>
        <p:xfrm>
          <a:off x="4572000" y="177083"/>
          <a:ext cx="4320480" cy="649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306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strongly agree/ disagree with interpretation 1.. because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Another</a:t>
                      </a:r>
                      <a:r>
                        <a:rPr lang="en-GB" b="1" baseline="0" dirty="0" smtClean="0"/>
                        <a:t> reason why you agree / disagree 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However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dirty="0" smtClean="0"/>
                        <a:t>Interpretation</a:t>
                      </a:r>
                      <a:r>
                        <a:rPr lang="en-GB" b="1" baseline="0" dirty="0" smtClean="0"/>
                        <a:t> 2 highlights ….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Overall</a:t>
                      </a:r>
                      <a:r>
                        <a:rPr lang="en-GB" b="1" baseline="0" dirty="0" smtClean="0"/>
                        <a:t> conclusion which interpretation do you agree with and why?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4405" y="926600"/>
            <a:ext cx="4320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How far do you agree with  interpretation 1 </a:t>
            </a:r>
          </a:p>
          <a:p>
            <a:r>
              <a:rPr lang="en-GB" sz="1600" dirty="0" smtClean="0"/>
              <a:t>about the events of Kristallnacht in 1938? </a:t>
            </a:r>
          </a:p>
          <a:p>
            <a:endParaRPr lang="en-GB" sz="1600" dirty="0" smtClean="0"/>
          </a:p>
          <a:p>
            <a:r>
              <a:rPr lang="en-GB" sz="1600" dirty="0" smtClean="0"/>
              <a:t>Explain your answer, using both interpretations and your knowledge of the historical context.         </a:t>
            </a:r>
          </a:p>
          <a:p>
            <a:endParaRPr lang="en-GB" sz="1600" dirty="0" smtClean="0"/>
          </a:p>
          <a:p>
            <a:pPr algn="r"/>
            <a:r>
              <a:rPr lang="en-GB" sz="1600" dirty="0" smtClean="0"/>
              <a:t>                     16  marks    </a:t>
            </a:r>
          </a:p>
          <a:p>
            <a:pPr algn="r"/>
            <a:r>
              <a:rPr lang="en-GB" sz="1600" dirty="0" smtClean="0"/>
              <a:t>4spag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94456" y="66151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5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685713"/>
            <a:ext cx="8862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How far do you agree with  interpretation 1 </a:t>
            </a:r>
            <a:r>
              <a:rPr lang="en-US" sz="1600" dirty="0" smtClean="0"/>
              <a:t>about </a:t>
            </a:r>
            <a:r>
              <a:rPr lang="en-US" sz="1600" dirty="0"/>
              <a:t>the events of Kristallnacht in 1938? </a:t>
            </a:r>
          </a:p>
          <a:p>
            <a:endParaRPr lang="en-US" sz="1600" dirty="0" smtClean="0"/>
          </a:p>
          <a:p>
            <a:r>
              <a:rPr lang="en-US" sz="1600" dirty="0" smtClean="0"/>
              <a:t>Explain </a:t>
            </a:r>
            <a:r>
              <a:rPr lang="en-US" sz="1600" dirty="0"/>
              <a:t>your answer, using both interpretations and your knowledge of the </a:t>
            </a:r>
            <a:r>
              <a:rPr lang="en-US" sz="1600" dirty="0" smtClean="0"/>
              <a:t>historical context.         </a:t>
            </a:r>
          </a:p>
          <a:p>
            <a:endParaRPr lang="en-US" sz="1600" dirty="0" smtClean="0"/>
          </a:p>
          <a:p>
            <a:pPr algn="r"/>
            <a:r>
              <a:rPr lang="en-GB" sz="1600" dirty="0" smtClean="0"/>
              <a:t>                     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201212" y="233647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22712" y="1742099"/>
            <a:ext cx="86409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862"/>
            <a:ext cx="9329737" cy="58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3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21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41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1"/>
          <a:stretch/>
        </p:blipFill>
        <p:spPr>
          <a:xfrm>
            <a:off x="1115616" y="116632"/>
            <a:ext cx="944316" cy="86409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65144"/>
              </p:ext>
            </p:extLst>
          </p:nvPr>
        </p:nvGraphicFramePr>
        <p:xfrm>
          <a:off x="107504" y="1556792"/>
          <a:ext cx="8856984" cy="393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DOs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DON’TS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Read</a:t>
                      </a:r>
                      <a:r>
                        <a:rPr lang="en-GB" baseline="0" dirty="0" smtClean="0"/>
                        <a:t> the Weimar and Nazi Germany revision book.</a:t>
                      </a:r>
                    </a:p>
                    <a:p>
                      <a:pPr algn="ctr"/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baseline="0" dirty="0" smtClean="0"/>
                        <a:t>Try and learn all the information in one go.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Read</a:t>
                      </a:r>
                      <a:r>
                        <a:rPr lang="en-GB" baseline="0" dirty="0" smtClean="0"/>
                        <a:t> the questions carefully and plan using the TCKRS sheet.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Write outside of the time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Link directly to </a:t>
                      </a:r>
                      <a:r>
                        <a:rPr lang="en-GB" smtClean="0"/>
                        <a:t>the question.</a:t>
                      </a:r>
                      <a:r>
                        <a:rPr lang="en-GB" baseline="0" smtClean="0"/>
                        <a:t> </a:t>
                      </a:r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Use</a:t>
                      </a:r>
                      <a:r>
                        <a:rPr lang="en-GB" baseline="0" dirty="0" smtClean="0"/>
                        <a:t> the revision when writing the questions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5736" y="22312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Know what I want!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7057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121" y="4352655"/>
            <a:ext cx="2444012" cy="3000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Carry out a quick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TKCRS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7" y="3969883"/>
            <a:ext cx="635402" cy="76554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853910"/>
              </p:ext>
            </p:extLst>
          </p:nvPr>
        </p:nvGraphicFramePr>
        <p:xfrm>
          <a:off x="281301" y="4735428"/>
          <a:ext cx="3639417" cy="1964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22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22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22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words 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22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Restrictions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22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8" y="67218"/>
            <a:ext cx="570827" cy="37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2025" y="-3586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572000" y="177083"/>
          <a:ext cx="4320480" cy="649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306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can infer from the source: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The</a:t>
                      </a:r>
                      <a:r>
                        <a:rPr lang="en-GB" b="1" baseline="0" dirty="0" smtClean="0"/>
                        <a:t> details in the source that tell me this: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can infer from the source: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The</a:t>
                      </a:r>
                      <a:r>
                        <a:rPr lang="en-GB" b="1" baseline="0" dirty="0" smtClean="0"/>
                        <a:t> details in the source that tell me this: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55" y="458316"/>
            <a:ext cx="4231544" cy="1467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291" y="1994959"/>
            <a:ext cx="1765517" cy="22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1" y="1772816"/>
            <a:ext cx="86409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r>
              <a:rPr lang="en-US" dirty="0">
                <a:solidFill>
                  <a:prstClr val="black"/>
                </a:solidFill>
              </a:rPr>
              <a:t>The details in the source that tell me this: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r>
              <a:rPr lang="en-US" dirty="0">
                <a:solidFill>
                  <a:prstClr val="black"/>
                </a:solidFill>
              </a:rPr>
              <a:t>I can infer from the source: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r>
              <a:rPr lang="en-US" dirty="0">
                <a:solidFill>
                  <a:prstClr val="black"/>
                </a:solidFill>
              </a:rPr>
              <a:t>The details in the source that tell me this: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658326"/>
            <a:ext cx="8684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Q1. Give two things that you can infer from Source A about how well Germany is being governed in November 1918. 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059" y="938770"/>
            <a:ext cx="8639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 can infer from the source: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962067" y="555715"/>
          <a:ext cx="4956464" cy="5817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18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B050"/>
                          </a:solidFill>
                        </a:rPr>
                        <a:t>Describe:</a:t>
                      </a:r>
                      <a:r>
                        <a:rPr lang="en-GB" sz="16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rgbClr val="00B050"/>
                          </a:solidFill>
                        </a:rPr>
                        <a:t>What 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Explain: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</a:rPr>
                        <a:t> Failure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920">
                <a:tc gridSpan="2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GB" sz="900" dirty="0" smtClean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sz="900" dirty="0" smtClean="0"/>
                    </a:p>
                    <a:p>
                      <a:pPr marL="342900" indent="-342900">
                        <a:buAutoNum type="arabicPeriod"/>
                      </a:pPr>
                      <a:endParaRPr lang="en-GB" sz="900" dirty="0" smtClean="0"/>
                    </a:p>
                    <a:p>
                      <a:pPr marL="342900" indent="-342900">
                        <a:buAutoNum type="arabicPeriod"/>
                      </a:pPr>
                      <a:endParaRPr lang="en-GB" sz="900" dirty="0" smtClean="0"/>
                    </a:p>
                    <a:p>
                      <a:pPr marL="0" indent="0">
                        <a:buNone/>
                      </a:pPr>
                      <a:endParaRPr lang="en-GB" sz="900" dirty="0" smtClean="0"/>
                    </a:p>
                    <a:p>
                      <a:pPr marL="0" indent="0">
                        <a:buNone/>
                      </a:pPr>
                      <a:endParaRPr lang="en-GB" sz="900" dirty="0" smtClean="0"/>
                    </a:p>
                    <a:p>
                      <a:pPr marL="0" indent="0">
                        <a:buNone/>
                      </a:pPr>
                      <a:endParaRPr lang="en-GB" sz="900" dirty="0" smtClean="0"/>
                    </a:p>
                    <a:p>
                      <a:pPr marL="0" indent="0">
                        <a:buNone/>
                      </a:pPr>
                      <a:endParaRPr lang="en-GB" sz="900" dirty="0" smtClean="0"/>
                    </a:p>
                    <a:p>
                      <a:pPr marL="0" indent="0">
                        <a:buNone/>
                      </a:pPr>
                      <a:endParaRPr lang="en-GB" sz="900" dirty="0" smtClean="0"/>
                    </a:p>
                    <a:p>
                      <a:pPr marL="0" indent="0">
                        <a:buNone/>
                      </a:pPr>
                      <a:endParaRPr lang="en-GB" sz="900" dirty="0" smtClean="0"/>
                    </a:p>
                    <a:p>
                      <a:pPr marL="0" indent="0">
                        <a:buNone/>
                      </a:pPr>
                      <a:endParaRPr lang="en-GB" sz="900" dirty="0" smtClean="0"/>
                    </a:p>
                    <a:p>
                      <a:pPr marL="0" indent="0">
                        <a:buNone/>
                      </a:pPr>
                      <a:endParaRPr lang="en-GB" sz="900" dirty="0" smtClean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920">
                <a:tc gridSpan="2">
                  <a:txBody>
                    <a:bodyPr/>
                    <a:lstStyle/>
                    <a:p>
                      <a:r>
                        <a:rPr lang="en-GB" sz="900" dirty="0" smtClean="0"/>
                        <a:t>2.  </a:t>
                      </a:r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920">
                <a:tc gridSpan="2">
                  <a:txBody>
                    <a:bodyPr/>
                    <a:lstStyle/>
                    <a:p>
                      <a:r>
                        <a:rPr lang="en-GB" sz="900" dirty="0" smtClean="0"/>
                        <a:t>3. </a:t>
                      </a:r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endParaRPr lang="en-GB" sz="9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3263468"/>
            <a:ext cx="2675395" cy="3000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Carry out a quick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TKCRS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check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58898"/>
            <a:ext cx="738851" cy="89018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1594" y="4365104"/>
          <a:ext cx="3639417" cy="2267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65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05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00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words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84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Restrictions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9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364"/>
            <a:ext cx="2875019" cy="30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685713"/>
            <a:ext cx="886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r>
              <a:rPr lang="en-GB" sz="1600" dirty="0" smtClean="0"/>
              <a:t>Explain why the Nazi police state was successful between 1933-39                       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201212" y="233647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22712" y="1742099"/>
            <a:ext cx="86409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067" y="1183128"/>
            <a:ext cx="8718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9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75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727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4138</TotalTime>
  <Words>816</Words>
  <Application>Microsoft Office PowerPoint</Application>
  <PresentationFormat>On-screen Show (4:3)</PresentationFormat>
  <Paragraphs>270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Wright</dc:creator>
  <cp:lastModifiedBy>Hayley Sweetman</cp:lastModifiedBy>
  <cp:revision>130</cp:revision>
  <cp:lastPrinted>2017-05-19T14:20:54Z</cp:lastPrinted>
  <dcterms:created xsi:type="dcterms:W3CDTF">2014-05-11T08:25:05Z</dcterms:created>
  <dcterms:modified xsi:type="dcterms:W3CDTF">2018-05-01T15:50:54Z</dcterms:modified>
</cp:coreProperties>
</file>