
<file path=[Content_Types].xml><?xml version="1.0" encoding="utf-8"?>
<Types xmlns="http://schemas.openxmlformats.org/package/2006/content-types">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1162C-725A-D6DB-9486-7D30E80ADB39}" v="2112" dt="2020-05-31T15:53:50.393"/>
    <p1510:client id="{B35861AA-169F-8C59-3CF7-438301F47A67}" v="9" dt="2020-05-31T16:06:46.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presProps" Target="presProps.xml" Id="rId8" /><Relationship Type="http://schemas.microsoft.com/office/2015/10/relationships/revisionInfo" Target="revisionInfo.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tableStyles" Target="tableStyles.xml" Id="rId11" /><Relationship Type="http://schemas.openxmlformats.org/officeDocument/2006/relationships/slide" Target="slides/slide4.xml" Id="rId5" /><Relationship Type="http://schemas.openxmlformats.org/officeDocument/2006/relationships/theme" Target="theme/theme1.xml" Id="rId10" /><Relationship Type="http://schemas.openxmlformats.org/officeDocument/2006/relationships/slide" Target="slides/slide3.xml" Id="rId4" /><Relationship Type="http://schemas.openxmlformats.org/officeDocument/2006/relationships/viewProps" Target="viewProps.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5/31/2020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995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54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5/31/2020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59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5/31/2020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508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5/31/2020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05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330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811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819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140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5/31/2020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101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5/31/2020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182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5/31/2020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3955625"/>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19" name="Rectangle 18">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84200" y="1524001"/>
            <a:ext cx="3412067" cy="3478384"/>
          </a:xfrm>
        </p:spPr>
        <p:txBody>
          <a:bodyPr>
            <a:normAutofit/>
          </a:bodyPr>
          <a:lstStyle/>
          <a:p>
            <a:r>
              <a:rPr lang="en-GB">
                <a:solidFill>
                  <a:srgbClr val="FFFFFF"/>
                </a:solidFill>
              </a:rPr>
              <a:t>PRAYERS FOR THE WEEK </a:t>
            </a:r>
            <a:br>
              <a:rPr lang="en-GB">
                <a:solidFill>
                  <a:srgbClr val="FFFFFF"/>
                </a:solidFill>
              </a:rPr>
            </a:br>
            <a:r>
              <a:rPr lang="en-GB">
                <a:solidFill>
                  <a:srgbClr val="FFFFFF"/>
                </a:solidFill>
              </a:rPr>
              <a:t>1ST – 5TH JUNE</a:t>
            </a:r>
          </a:p>
        </p:txBody>
      </p:sp>
      <p:sp>
        <p:nvSpPr>
          <p:cNvPr id="3" name="Subtitle 2"/>
          <p:cNvSpPr>
            <a:spLocks noGrp="1"/>
          </p:cNvSpPr>
          <p:nvPr>
            <p:ph type="subTitle" idx="1"/>
          </p:nvPr>
        </p:nvSpPr>
        <p:spPr>
          <a:xfrm>
            <a:off x="584200" y="5145513"/>
            <a:ext cx="3412067" cy="738820"/>
          </a:xfrm>
        </p:spPr>
        <p:txBody>
          <a:bodyPr>
            <a:normAutofit/>
          </a:bodyPr>
          <a:lstStyle/>
          <a:p>
            <a:endParaRPr lang="en-GB">
              <a:solidFill>
                <a:srgbClr val="FFFFFF">
                  <a:alpha val="75000"/>
                </a:srgbClr>
              </a:solidFill>
            </a:endParaRPr>
          </a:p>
        </p:txBody>
      </p:sp>
      <p:pic>
        <p:nvPicPr>
          <p:cNvPr id="4" name="Picture 3">
            <a:extLst>
              <a:ext uri="{FF2B5EF4-FFF2-40B4-BE49-F238E27FC236}">
                <a16:creationId xmlns:a16="http://schemas.microsoft.com/office/drawing/2014/main" id="{3E698FEB-9D0E-415C-8D7F-E02685FB523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tretch/>
        </p:blipFill>
        <p:spPr>
          <a:xfrm>
            <a:off x="4765053" y="1514527"/>
            <a:ext cx="6764864" cy="3805236"/>
          </a:xfrm>
          <a:prstGeom prst="rect">
            <a:avLst/>
          </a:prstGeom>
        </p:spPr>
      </p:pic>
      <p:pic>
        <p:nvPicPr>
          <p:cNvPr id="5" name="Picture 5" descr="A picture containing person, indoor, hand, using&#10;&#10;Description generated with very high confidence">
            <a:extLst>
              <a:ext uri="{FF2B5EF4-FFF2-40B4-BE49-F238E27FC236}">
                <a16:creationId xmlns:a16="http://schemas.microsoft.com/office/drawing/2014/main" id="{E1776510-BFCE-4AB0-94B5-71FACB6DFFC6}"/>
              </a:ext>
            </a:extLst>
          </p:cNvPr>
          <p:cNvPicPr>
            <a:picLocks noChangeAspect="1"/>
          </p:cNvPicPr>
          <p:nvPr/>
        </p:nvPicPr>
        <p:blipFill>
          <a:blip r:embed="rId5"/>
          <a:stretch>
            <a:fillRect/>
          </a:stretch>
        </p:blipFill>
        <p:spPr>
          <a:xfrm>
            <a:off x="4767532" y="1521419"/>
            <a:ext cx="6783237" cy="3829538"/>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D0E5254-5314-4AEA-9149-C91D17FC9514}"/>
              </a:ext>
            </a:extLst>
          </p:cNvPr>
          <p:cNvSpPr>
            <a:spLocks noGrp="1"/>
          </p:cNvSpPr>
          <p:nvPr>
            <p:ph type="title"/>
          </p:nvPr>
        </p:nvSpPr>
        <p:spPr>
          <a:xfrm>
            <a:off x="442242" y="82111"/>
            <a:ext cx="3675959" cy="1103259"/>
          </a:xfrm>
        </p:spPr>
        <p:txBody>
          <a:bodyPr vert="horz" lIns="91440" tIns="45720" rIns="91440" bIns="45720" rtlCol="0" anchor="b">
            <a:normAutofit/>
          </a:bodyPr>
          <a:lstStyle/>
          <a:p>
            <a:r>
              <a:rPr lang="en-US" sz="2800" b="0" kern="1200" cap="all">
                <a:latin typeface="+mj-lt"/>
                <a:ea typeface="+mj-ea"/>
                <a:cs typeface="+mj-cs"/>
              </a:rPr>
              <a:t>Monday 1ST June</a:t>
            </a:r>
          </a:p>
        </p:txBody>
      </p:sp>
      <p:sp>
        <p:nvSpPr>
          <p:cNvPr id="20" name="Rectangle 19">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B0FA1FE6-F87B-4D7A-93BF-F78E51D201A4}"/>
              </a:ext>
            </a:extLst>
          </p:cNvPr>
          <p:cNvSpPr>
            <a:spLocks noGrp="1"/>
          </p:cNvSpPr>
          <p:nvPr>
            <p:ph type="body" sz="half" idx="2"/>
          </p:nvPr>
        </p:nvSpPr>
        <p:spPr>
          <a:xfrm>
            <a:off x="527739" y="1342710"/>
            <a:ext cx="3123783" cy="3671936"/>
          </a:xfrm>
        </p:spPr>
        <p:txBody>
          <a:bodyPr vert="horz" lIns="91440" tIns="45720" rIns="91440" bIns="45720" rtlCol="0" anchor="t">
            <a:noAutofit/>
          </a:bodyPr>
          <a:lstStyle/>
          <a:p>
            <a:pPr>
              <a:lnSpc>
                <a:spcPct val="100000"/>
              </a:lnSpc>
            </a:pPr>
            <a:r>
              <a:rPr lang="en-US" sz="1800" dirty="0"/>
              <a:t>Dear Lord</a:t>
            </a:r>
          </a:p>
          <a:p>
            <a:pPr>
              <a:lnSpc>
                <a:spcPct val="100000"/>
              </a:lnSpc>
            </a:pPr>
            <a:r>
              <a:rPr lang="en-US" sz="1800" dirty="0"/>
              <a:t>We are now in the Church calendar of ordinary time, although the time we find ourselves in is anything but ordinary. </a:t>
            </a:r>
          </a:p>
          <a:p>
            <a:pPr>
              <a:lnSpc>
                <a:spcPct val="100000"/>
              </a:lnSpc>
            </a:pPr>
            <a:r>
              <a:rPr lang="en-US" sz="1800" dirty="0"/>
              <a:t>We ask for your love and protection throughout this final half term and ask for resilience to give us the strength to continue our studies, either at home or in school.</a:t>
            </a:r>
          </a:p>
          <a:p>
            <a:pPr>
              <a:lnSpc>
                <a:spcPct val="100000"/>
              </a:lnSpc>
            </a:pPr>
            <a:r>
              <a:rPr lang="en-US" sz="1800" dirty="0"/>
              <a:t>Amen</a:t>
            </a:r>
          </a:p>
          <a:p>
            <a:pPr>
              <a:lnSpc>
                <a:spcPct val="100000"/>
              </a:lnSpc>
            </a:pPr>
            <a:r>
              <a:rPr lang="en-US" sz="1800" dirty="0"/>
              <a:t>St Joseph – Pray for us </a:t>
            </a:r>
          </a:p>
        </p:txBody>
      </p:sp>
      <p:pic>
        <p:nvPicPr>
          <p:cNvPr id="7" name="Picture 7" descr="A close up of a piece of paper&#10;&#10;Description generated with very high confidence">
            <a:extLst>
              <a:ext uri="{FF2B5EF4-FFF2-40B4-BE49-F238E27FC236}">
                <a16:creationId xmlns:a16="http://schemas.microsoft.com/office/drawing/2014/main" id="{26614274-A281-4C38-AAD5-CDE9F4138160}"/>
              </a:ext>
            </a:extLst>
          </p:cNvPr>
          <p:cNvPicPr>
            <a:picLocks noGrp="1" noChangeAspect="1"/>
          </p:cNvPicPr>
          <p:nvPr>
            <p:ph idx="1"/>
          </p:nvPr>
        </p:nvPicPr>
        <p:blipFill>
          <a:blip r:embed="rId2"/>
          <a:stretch>
            <a:fillRect/>
          </a:stretch>
        </p:blipFill>
        <p:spPr>
          <a:xfrm>
            <a:off x="4900928" y="775705"/>
            <a:ext cx="6650991" cy="5610238"/>
          </a:xfrm>
        </p:spPr>
      </p:pic>
    </p:spTree>
    <p:extLst>
      <p:ext uri="{BB962C8B-B14F-4D97-AF65-F5344CB8AC3E}">
        <p14:creationId xmlns:p14="http://schemas.microsoft.com/office/powerpoint/2010/main" val="14011741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person&#10;&#10;Description generated with very high confidence">
            <a:extLst>
              <a:ext uri="{FF2B5EF4-FFF2-40B4-BE49-F238E27FC236}">
                <a16:creationId xmlns:a16="http://schemas.microsoft.com/office/drawing/2014/main" id="{92EB35B5-0FCA-4265-8A7D-16A0DEAD8202}"/>
              </a:ext>
            </a:extLst>
          </p:cNvPr>
          <p:cNvPicPr>
            <a:picLocks noGrp="1" noChangeAspect="1"/>
          </p:cNvPicPr>
          <p:nvPr>
            <p:ph sz="half" idx="2"/>
          </p:nvPr>
        </p:nvPicPr>
        <p:blipFill>
          <a:blip r:embed="rId2"/>
          <a:stretch>
            <a:fillRect/>
          </a:stretch>
        </p:blipFill>
        <p:spPr>
          <a:xfrm>
            <a:off x="2427723" y="447234"/>
            <a:ext cx="7341006" cy="3450273"/>
          </a:xfrm>
          <a:prstGeom prst="rect">
            <a:avLst/>
          </a:prstGeom>
        </p:spPr>
      </p:pic>
      <p:sp>
        <p:nvSpPr>
          <p:cNvPr id="18" name="Rectangle 17">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CF0F2F-87F5-4ED4-9F63-7F691BAEEF74}"/>
              </a:ext>
            </a:extLst>
          </p:cNvPr>
          <p:cNvSpPr>
            <a:spLocks noGrp="1"/>
          </p:cNvSpPr>
          <p:nvPr>
            <p:ph type="title"/>
          </p:nvPr>
        </p:nvSpPr>
        <p:spPr>
          <a:xfrm>
            <a:off x="679600" y="4596992"/>
            <a:ext cx="3353432" cy="1607013"/>
          </a:xfrm>
        </p:spPr>
        <p:txBody>
          <a:bodyPr vert="horz" lIns="91440" tIns="45720" rIns="91440" bIns="45720" rtlCol="0" anchor="ctr">
            <a:normAutofit/>
          </a:bodyPr>
          <a:lstStyle/>
          <a:p>
            <a:r>
              <a:rPr lang="en-US" sz="2800">
                <a:solidFill>
                  <a:srgbClr val="FFFFFF"/>
                </a:solidFill>
              </a:rPr>
              <a:t>TUESDAY 2ND JUNE</a:t>
            </a:r>
          </a:p>
        </p:txBody>
      </p:sp>
      <p:sp>
        <p:nvSpPr>
          <p:cNvPr id="3" name="Content Placeholder 2">
            <a:extLst>
              <a:ext uri="{FF2B5EF4-FFF2-40B4-BE49-F238E27FC236}">
                <a16:creationId xmlns:a16="http://schemas.microsoft.com/office/drawing/2014/main" id="{EA4C653D-9806-4E52-99F5-3C853B2FB7E4}"/>
              </a:ext>
            </a:extLst>
          </p:cNvPr>
          <p:cNvSpPr>
            <a:spLocks noGrp="1"/>
          </p:cNvSpPr>
          <p:nvPr>
            <p:ph sz="half" idx="1"/>
          </p:nvPr>
        </p:nvSpPr>
        <p:spPr>
          <a:xfrm>
            <a:off x="4271491" y="4596992"/>
            <a:ext cx="7240909" cy="1607012"/>
          </a:xfrm>
        </p:spPr>
        <p:txBody>
          <a:bodyPr vert="horz" lIns="91440" tIns="45720" rIns="91440" bIns="45720" rtlCol="0" anchor="ctr">
            <a:noAutofit/>
          </a:bodyPr>
          <a:lstStyle/>
          <a:p>
            <a:pPr marL="0" indent="0">
              <a:lnSpc>
                <a:spcPct val="100000"/>
              </a:lnSpc>
              <a:buNone/>
            </a:pPr>
            <a:r>
              <a:rPr lang="en-US" sz="2000" dirty="0">
                <a:solidFill>
                  <a:srgbClr val="FFFFFF"/>
                </a:solidFill>
              </a:rPr>
              <a:t>We pray for our global family: that through God's grace, and inspired by the message of Saint Oscar Romero, we and all our brothers and sisters may live life to the full and show love and compassion in this time and always. </a:t>
            </a:r>
            <a:endParaRPr lang="en-US" sz="2000" dirty="0"/>
          </a:p>
          <a:p>
            <a:pPr marL="0" indent="0">
              <a:lnSpc>
                <a:spcPct val="100000"/>
              </a:lnSpc>
              <a:buNone/>
            </a:pPr>
            <a:r>
              <a:rPr lang="en-US" sz="2000" dirty="0">
                <a:solidFill>
                  <a:srgbClr val="FFFFFF"/>
                </a:solidFill>
              </a:rPr>
              <a:t>St Joseph – Pray for us </a:t>
            </a:r>
          </a:p>
        </p:txBody>
      </p:sp>
    </p:spTree>
    <p:extLst>
      <p:ext uri="{BB962C8B-B14F-4D97-AF65-F5344CB8AC3E}">
        <p14:creationId xmlns:p14="http://schemas.microsoft.com/office/powerpoint/2010/main" val="34302508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86EAA5-B42D-4FBB-A168-EA6831D46A7D}"/>
              </a:ext>
            </a:extLst>
          </p:cNvPr>
          <p:cNvSpPr>
            <a:spLocks noGrp="1"/>
          </p:cNvSpPr>
          <p:nvPr>
            <p:ph type="title"/>
          </p:nvPr>
        </p:nvSpPr>
        <p:spPr>
          <a:xfrm>
            <a:off x="667415" y="270835"/>
            <a:ext cx="3568661" cy="1188720"/>
          </a:xfrm>
        </p:spPr>
        <p:txBody>
          <a:bodyPr vert="horz" lIns="91440" tIns="45720" rIns="91440" bIns="45720" rtlCol="0" anchor="b">
            <a:normAutofit/>
          </a:bodyPr>
          <a:lstStyle/>
          <a:p>
            <a:r>
              <a:rPr lang="en-US" sz="2800" b="0" kern="1200" cap="all" dirty="0">
                <a:solidFill>
                  <a:schemeClr val="tx1">
                    <a:lumMod val="75000"/>
                    <a:lumOff val="25000"/>
                  </a:schemeClr>
                </a:solidFill>
                <a:latin typeface="+mj-lt"/>
                <a:ea typeface="+mj-ea"/>
                <a:cs typeface="+mj-cs"/>
              </a:rPr>
              <a:t>WEDNESDAY 3RD JUNE</a:t>
            </a:r>
          </a:p>
        </p:txBody>
      </p:sp>
      <p:sp>
        <p:nvSpPr>
          <p:cNvPr id="18" name="Rectangle 1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F6449E3-7DA2-44A3-A19E-1B10BEE696F5}"/>
              </a:ext>
            </a:extLst>
          </p:cNvPr>
          <p:cNvSpPr>
            <a:spLocks noGrp="1"/>
          </p:cNvSpPr>
          <p:nvPr>
            <p:ph sz="half" idx="1"/>
          </p:nvPr>
        </p:nvSpPr>
        <p:spPr>
          <a:xfrm>
            <a:off x="609906" y="2340864"/>
            <a:ext cx="3568661" cy="3634486"/>
          </a:xfrm>
        </p:spPr>
        <p:txBody>
          <a:bodyPr vert="horz" lIns="91440" tIns="45720" rIns="91440" bIns="45720" rtlCol="0" anchor="ctr">
            <a:noAutofit/>
          </a:bodyPr>
          <a:lstStyle/>
          <a:p>
            <a:pPr marL="0" indent="0">
              <a:lnSpc>
                <a:spcPct val="100000"/>
              </a:lnSpc>
              <a:buNone/>
            </a:pPr>
            <a:r>
              <a:rPr lang="en-US" sz="2000" dirty="0"/>
              <a:t>Dear Lord</a:t>
            </a:r>
          </a:p>
          <a:p>
            <a:pPr marL="0" indent="0">
              <a:lnSpc>
                <a:spcPct val="100000"/>
              </a:lnSpc>
              <a:buNone/>
            </a:pPr>
            <a:r>
              <a:rPr lang="en-US" sz="2000" dirty="0"/>
              <a:t>We pray for the Church and for the world: that God may grant us the gifts of courage, compassion and wisdom as we face challenging circumstances together. Never let us forget the words of Christ " Love they neighbour"</a:t>
            </a:r>
          </a:p>
          <a:p>
            <a:pPr marL="305435" indent="-305435">
              <a:lnSpc>
                <a:spcPct val="100000"/>
              </a:lnSpc>
            </a:pPr>
            <a:endParaRPr lang="en-US" sz="2000" dirty="0"/>
          </a:p>
          <a:p>
            <a:pPr marL="0" indent="0">
              <a:lnSpc>
                <a:spcPct val="100000"/>
              </a:lnSpc>
              <a:buNone/>
            </a:pPr>
            <a:r>
              <a:rPr lang="en-US" sz="2000" dirty="0"/>
              <a:t>St Joseph – Pray for us </a:t>
            </a:r>
          </a:p>
          <a:p>
            <a:pPr marL="305435" indent="-305435">
              <a:lnSpc>
                <a:spcPct val="100000"/>
              </a:lnSpc>
            </a:pPr>
            <a:endParaRPr lang="en-US" dirty="0"/>
          </a:p>
        </p:txBody>
      </p:sp>
      <p:pic>
        <p:nvPicPr>
          <p:cNvPr id="5" name="Picture 5" descr="A picture containing clock&#10;&#10;Description generated with very high confidence">
            <a:extLst>
              <a:ext uri="{FF2B5EF4-FFF2-40B4-BE49-F238E27FC236}">
                <a16:creationId xmlns:a16="http://schemas.microsoft.com/office/drawing/2014/main" id="{4F8B597D-6644-4A3C-8BAE-2570587FEED3}"/>
              </a:ext>
            </a:extLst>
          </p:cNvPr>
          <p:cNvPicPr>
            <a:picLocks noGrp="1" noChangeAspect="1"/>
          </p:cNvPicPr>
          <p:nvPr>
            <p:ph sz="half" idx="2"/>
          </p:nvPr>
        </p:nvPicPr>
        <p:blipFill rotWithShape="1">
          <a:blip r:embed="rId2"/>
          <a:srcRect t="2403" r="1" b="9800"/>
          <a:stretch/>
        </p:blipFill>
        <p:spPr>
          <a:xfrm>
            <a:off x="4568031" y="10"/>
            <a:ext cx="7537705" cy="6857990"/>
          </a:xfrm>
          <a:prstGeom prst="rect">
            <a:avLst/>
          </a:prstGeom>
        </p:spPr>
      </p:pic>
    </p:spTree>
    <p:extLst>
      <p:ext uri="{BB962C8B-B14F-4D97-AF65-F5344CB8AC3E}">
        <p14:creationId xmlns:p14="http://schemas.microsoft.com/office/powerpoint/2010/main" val="178030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D116F91-E527-4447-AE6B-20C749B1DF7C}"/>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sz="2800" b="0" kern="1200" cap="all" dirty="0">
                <a:solidFill>
                  <a:schemeClr val="tx1">
                    <a:lumMod val="75000"/>
                    <a:lumOff val="25000"/>
                  </a:schemeClr>
                </a:solidFill>
                <a:latin typeface="+mj-lt"/>
                <a:ea typeface="+mj-ea"/>
                <a:cs typeface="+mj-cs"/>
              </a:rPr>
              <a:t>THURSDAY 4TH JUNE</a:t>
            </a:r>
          </a:p>
        </p:txBody>
      </p:sp>
      <p:sp>
        <p:nvSpPr>
          <p:cNvPr id="35" name="Rectangle 3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4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persons face&#10;&#10;Description generated with high confidence">
            <a:extLst>
              <a:ext uri="{FF2B5EF4-FFF2-40B4-BE49-F238E27FC236}">
                <a16:creationId xmlns:a16="http://schemas.microsoft.com/office/drawing/2014/main" id="{21BB5916-AEDE-4593-9EE2-96766E4C4310}"/>
              </a:ext>
            </a:extLst>
          </p:cNvPr>
          <p:cNvPicPr>
            <a:picLocks noGrp="1" noChangeAspect="1"/>
          </p:cNvPicPr>
          <p:nvPr>
            <p:ph sz="half" idx="2"/>
          </p:nvPr>
        </p:nvPicPr>
        <p:blipFill rotWithShape="1">
          <a:blip r:embed="rId2"/>
          <a:srcRect t="21633" r="-1" b="29536"/>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67B80647-5C4C-4459-ADDC-01AEC97802FF}"/>
              </a:ext>
            </a:extLst>
          </p:cNvPr>
          <p:cNvSpPr>
            <a:spLocks noGrp="1"/>
          </p:cNvSpPr>
          <p:nvPr>
            <p:ph sz="half" idx="1"/>
          </p:nvPr>
        </p:nvSpPr>
        <p:spPr>
          <a:xfrm>
            <a:off x="6340830" y="2340864"/>
            <a:ext cx="5269977" cy="3634486"/>
          </a:xfrm>
        </p:spPr>
        <p:txBody>
          <a:bodyPr vert="horz" lIns="91440" tIns="45720" rIns="91440" bIns="45720" rtlCol="0" anchor="ctr">
            <a:noAutofit/>
          </a:bodyPr>
          <a:lstStyle/>
          <a:p>
            <a:pPr marL="0" indent="0">
              <a:lnSpc>
                <a:spcPct val="100000"/>
              </a:lnSpc>
              <a:buNone/>
            </a:pPr>
            <a:r>
              <a:rPr lang="en-US" sz="1800" dirty="0"/>
              <a:t>Let us take this time to offer our petitions to Mary who intercedes for us to the Lord;</a:t>
            </a:r>
          </a:p>
          <a:p>
            <a:pPr marL="0" indent="0">
              <a:lnSpc>
                <a:spcPct val="100000"/>
              </a:lnSpc>
              <a:buNone/>
            </a:pPr>
            <a:r>
              <a:rPr lang="en-US" sz="1800" dirty="0"/>
              <a:t>Hail, holy Queen, Mother of mercy, hail, our life, our sweetness and our hope. </a:t>
            </a:r>
          </a:p>
          <a:p>
            <a:pPr marL="0" indent="0">
              <a:lnSpc>
                <a:spcPct val="100000"/>
              </a:lnSpc>
              <a:buNone/>
            </a:pPr>
            <a:r>
              <a:rPr lang="en-US" sz="1800" dirty="0"/>
              <a:t>To thee do we cry, poor banished children of Eve: to thee do we send up our sighs, mourning and weeping in this vale of tears. </a:t>
            </a:r>
          </a:p>
          <a:p>
            <a:pPr marL="0" indent="0">
              <a:lnSpc>
                <a:spcPct val="100000"/>
              </a:lnSpc>
              <a:buNone/>
            </a:pPr>
            <a:r>
              <a:rPr lang="en-US" sz="1800" dirty="0"/>
              <a:t>Turn then, most gracious Advocate, thine eyes of mercy toward us, and after this our exile, </a:t>
            </a:r>
          </a:p>
          <a:p>
            <a:pPr marL="0" indent="0">
              <a:lnSpc>
                <a:spcPct val="100000"/>
              </a:lnSpc>
              <a:buNone/>
            </a:pPr>
            <a:r>
              <a:rPr lang="en-US" sz="1800" dirty="0"/>
              <a:t>Show unto us the blessed fruit of thy womb, Jesus, O merciful, O loving, O sweet Virgin Mary! </a:t>
            </a:r>
          </a:p>
          <a:p>
            <a:pPr marL="0" indent="0">
              <a:lnSpc>
                <a:spcPct val="100000"/>
              </a:lnSpc>
              <a:buNone/>
            </a:pPr>
            <a:r>
              <a:rPr lang="en-US" sz="1800" dirty="0"/>
              <a:t>Amen </a:t>
            </a:r>
          </a:p>
          <a:p>
            <a:pPr marL="305435" indent="-305435">
              <a:lnSpc>
                <a:spcPct val="100000"/>
              </a:lnSpc>
            </a:pPr>
            <a:endParaRPr lang="en-US" sz="1800" dirty="0"/>
          </a:p>
        </p:txBody>
      </p:sp>
    </p:spTree>
    <p:extLst>
      <p:ext uri="{BB962C8B-B14F-4D97-AF65-F5344CB8AC3E}">
        <p14:creationId xmlns:p14="http://schemas.microsoft.com/office/powerpoint/2010/main" val="200663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7BBC08-FE0A-4A9C-8C20-962B2CE71C24}"/>
              </a:ext>
            </a:extLst>
          </p:cNvPr>
          <p:cNvSpPr>
            <a:spLocks noGrp="1"/>
          </p:cNvSpPr>
          <p:nvPr>
            <p:ph type="title"/>
          </p:nvPr>
        </p:nvSpPr>
        <p:spPr>
          <a:xfrm>
            <a:off x="601255" y="-45468"/>
            <a:ext cx="3409783" cy="1300365"/>
          </a:xfrm>
        </p:spPr>
        <p:txBody>
          <a:bodyPr vert="horz" lIns="91440" tIns="45720" rIns="91440" bIns="45720" rtlCol="0" anchor="b">
            <a:normAutofit/>
          </a:bodyPr>
          <a:lstStyle/>
          <a:p>
            <a:r>
              <a:rPr lang="en-US" sz="2800">
                <a:solidFill>
                  <a:srgbClr val="FFFFFF"/>
                </a:solidFill>
              </a:rPr>
              <a:t>Friday 5th JUNE</a:t>
            </a:r>
          </a:p>
        </p:txBody>
      </p:sp>
      <p:sp>
        <p:nvSpPr>
          <p:cNvPr id="3" name="Content Placeholder 2">
            <a:extLst>
              <a:ext uri="{FF2B5EF4-FFF2-40B4-BE49-F238E27FC236}">
                <a16:creationId xmlns:a16="http://schemas.microsoft.com/office/drawing/2014/main" id="{D57DCFEA-43D3-42A5-BECE-F634E82EFA75}"/>
              </a:ext>
            </a:extLst>
          </p:cNvPr>
          <p:cNvSpPr>
            <a:spLocks noGrp="1"/>
          </p:cNvSpPr>
          <p:nvPr>
            <p:ph sz="half" idx="1"/>
          </p:nvPr>
        </p:nvSpPr>
        <p:spPr>
          <a:xfrm>
            <a:off x="543746" y="1717066"/>
            <a:ext cx="3409782" cy="3823607"/>
          </a:xfrm>
        </p:spPr>
        <p:txBody>
          <a:bodyPr vert="horz" lIns="91440" tIns="45720" rIns="91440" bIns="45720" rtlCol="0" anchor="ctr">
            <a:noAutofit/>
          </a:bodyPr>
          <a:lstStyle/>
          <a:p>
            <a:pPr marL="0" indent="0">
              <a:lnSpc>
                <a:spcPct val="100000"/>
              </a:lnSpc>
              <a:buNone/>
            </a:pPr>
            <a:r>
              <a:rPr lang="en-US" sz="1800" dirty="0">
                <a:solidFill>
                  <a:srgbClr val="FFFFFF"/>
                </a:solidFill>
              </a:rPr>
              <a:t>Dear Lord</a:t>
            </a:r>
            <a:endParaRPr lang="en-US" sz="1800"/>
          </a:p>
          <a:p>
            <a:pPr marL="0" indent="0">
              <a:lnSpc>
                <a:spcPct val="100000"/>
              </a:lnSpc>
              <a:buNone/>
            </a:pPr>
            <a:r>
              <a:rPr lang="en-US" sz="1800" dirty="0">
                <a:solidFill>
                  <a:srgbClr val="FFFFFF"/>
                </a:solidFill>
              </a:rPr>
              <a:t>As we complete the first week of the final term, we give thanks for giving strength during the week. We ask that you keep us safe over the weekend and despite the temptations there may be, let our conduct be in a way which supports not hinders the current situation the world is in. </a:t>
            </a:r>
          </a:p>
          <a:p>
            <a:pPr marL="0" indent="0">
              <a:lnSpc>
                <a:spcPct val="100000"/>
              </a:lnSpc>
              <a:buNone/>
            </a:pPr>
            <a:r>
              <a:rPr lang="en-US" sz="1800" dirty="0">
                <a:solidFill>
                  <a:srgbClr val="FFFFFF"/>
                </a:solidFill>
              </a:rPr>
              <a:t>We ask you to watch over our families until we begin another week of work.</a:t>
            </a:r>
          </a:p>
          <a:p>
            <a:pPr marL="0" indent="0">
              <a:lnSpc>
                <a:spcPct val="100000"/>
              </a:lnSpc>
              <a:buNone/>
            </a:pPr>
            <a:r>
              <a:rPr lang="en-US" sz="1800" dirty="0">
                <a:solidFill>
                  <a:srgbClr val="FFFFFF"/>
                </a:solidFill>
              </a:rPr>
              <a:t>St Joseph – Pray for us </a:t>
            </a:r>
          </a:p>
        </p:txBody>
      </p:sp>
      <p:pic>
        <p:nvPicPr>
          <p:cNvPr id="5" name="Picture 5" descr="A picture containing outdoor, man, front, background&#10;&#10;Description generated with very high confidence">
            <a:extLst>
              <a:ext uri="{FF2B5EF4-FFF2-40B4-BE49-F238E27FC236}">
                <a16:creationId xmlns:a16="http://schemas.microsoft.com/office/drawing/2014/main" id="{4B5257DE-5826-4403-8876-72B765EA0314}"/>
              </a:ext>
            </a:extLst>
          </p:cNvPr>
          <p:cNvPicPr>
            <a:picLocks noGrp="1" noChangeAspect="1"/>
          </p:cNvPicPr>
          <p:nvPr>
            <p:ph sz="half" idx="2"/>
          </p:nvPr>
        </p:nvPicPr>
        <p:blipFill>
          <a:blip r:embed="rId2"/>
          <a:stretch>
            <a:fillRect/>
          </a:stretch>
        </p:blipFill>
        <p:spPr>
          <a:xfrm>
            <a:off x="4592231" y="978031"/>
            <a:ext cx="6831503" cy="4884524"/>
          </a:xfrm>
          <a:prstGeom prst="rect">
            <a:avLst/>
          </a:prstGeom>
        </p:spPr>
      </p:pic>
    </p:spTree>
    <p:extLst>
      <p:ext uri="{BB962C8B-B14F-4D97-AF65-F5344CB8AC3E}">
        <p14:creationId xmlns:p14="http://schemas.microsoft.com/office/powerpoint/2010/main" val="13592956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243441"/>
      </a:dk2>
      <a:lt2>
        <a:srgbClr val="E4E8E2"/>
      </a:lt2>
      <a:accent1>
        <a:srgbClr val="AD29E7"/>
      </a:accent1>
      <a:accent2>
        <a:srgbClr val="6B3FDC"/>
      </a:accent2>
      <a:accent3>
        <a:srgbClr val="324BE8"/>
      </a:accent3>
      <a:accent4>
        <a:srgbClr val="1780D5"/>
      </a:accent4>
      <a:accent5>
        <a:srgbClr val="21B5B9"/>
      </a:accent5>
      <a:accent6>
        <a:srgbClr val="14B879"/>
      </a:accent6>
      <a:hlink>
        <a:srgbClr val="368EA3"/>
      </a:hlink>
      <a:folHlink>
        <a:srgbClr val="7F7F7F"/>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DividendVTI</vt:lpstr>
      <vt:lpstr>PRAYERS FOR THE WEEK  1ST – 5TH JUNE</vt:lpstr>
      <vt:lpstr>Monday 1ST June</vt:lpstr>
      <vt:lpstr>TUESDAY 2ND JUNE</vt:lpstr>
      <vt:lpstr>WEDNESDAY 3RD JUNE</vt:lpstr>
      <vt:lpstr>THURSDAY 4TH JUNE</vt:lpstr>
      <vt:lpstr>Friday 5th JUNE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280</cp:revision>
  <dcterms:created xsi:type="dcterms:W3CDTF">2020-05-31T15:10:49Z</dcterms:created>
  <dcterms:modified xsi:type="dcterms:W3CDTF">2020-05-31T16:06:46Z</dcterms:modified>
</cp:coreProperties>
</file>